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notesSlides/notesSlide26.xml" ContentType="application/vnd.openxmlformats-officedocument.presentationml.notesSlide+xml"/>
  <Override PartName="/ppt/charts/chart18.xml" ContentType="application/vnd.openxmlformats-officedocument.drawingml.chart+xml"/>
  <Override PartName="/ppt/notesSlides/notesSlide27.xml" ContentType="application/vnd.openxmlformats-officedocument.presentationml.notesSlide+xml"/>
  <Override PartName="/ppt/charts/chart19.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charts/chart26.xml" ContentType="application/vnd.openxmlformats-officedocument.drawingml.chart+xml"/>
  <Override PartName="/ppt/theme/themeOverride2.xml" ContentType="application/vnd.openxmlformats-officedocument.themeOverride+xml"/>
  <Override PartName="/ppt/notesSlides/notesSlide35.xml" ContentType="application/vnd.openxmlformats-officedocument.presentationml.notesSlide+xml"/>
  <Override PartName="/ppt/charts/chart27.xml" ContentType="application/vnd.openxmlformats-officedocument.drawingml.chart+xml"/>
  <Override PartName="/ppt/theme/themeOverride3.xml" ContentType="application/vnd.openxmlformats-officedocument.themeOverride+xml"/>
  <Override PartName="/ppt/notesSlides/notesSlide36.xml" ContentType="application/vnd.openxmlformats-officedocument.presentationml.notesSlide+xml"/>
  <Override PartName="/ppt/charts/chart28.xml" ContentType="application/vnd.openxmlformats-officedocument.drawingml.chart+xml"/>
  <Override PartName="/ppt/theme/themeOverride4.xml" ContentType="application/vnd.openxmlformats-officedocument.themeOverride+xml"/>
  <Override PartName="/ppt/notesSlides/notesSlide37.xml" ContentType="application/vnd.openxmlformats-officedocument.presentationml.notesSlide+xml"/>
  <Override PartName="/ppt/charts/chart29.xml" ContentType="application/vnd.openxmlformats-officedocument.drawingml.chart+xml"/>
  <Override PartName="/ppt/theme/themeOverride5.xml" ContentType="application/vnd.openxmlformats-officedocument.themeOverride+xml"/>
  <Override PartName="/ppt/notesSlides/notesSlide38.xml" ContentType="application/vnd.openxmlformats-officedocument.presentationml.notesSlide+xml"/>
  <Override PartName="/ppt/charts/chart30.xml" ContentType="application/vnd.openxmlformats-officedocument.drawingml.chart+xml"/>
  <Override PartName="/ppt/theme/themeOverride6.xml" ContentType="application/vnd.openxmlformats-officedocument.themeOverride+xml"/>
  <Override PartName="/ppt/notesSlides/notesSlide39.xml" ContentType="application/vnd.openxmlformats-officedocument.presentationml.notesSlide+xml"/>
  <Override PartName="/ppt/charts/chart31.xml" ContentType="application/vnd.openxmlformats-officedocument.drawingml.chart+xml"/>
  <Override PartName="/ppt/theme/themeOverride7.xml" ContentType="application/vnd.openxmlformats-officedocument.themeOverride+xml"/>
  <Override PartName="/ppt/notesSlides/notesSlide40.xml" ContentType="application/vnd.openxmlformats-officedocument.presentationml.notesSlide+xml"/>
  <Override PartName="/ppt/charts/chart32.xml" ContentType="application/vnd.openxmlformats-officedocument.drawingml.chart+xml"/>
  <Override PartName="/ppt/notesSlides/notesSlide41.xml" ContentType="application/vnd.openxmlformats-officedocument.presentationml.notesSlide+xml"/>
  <Override PartName="/ppt/charts/chart33.xml" ContentType="application/vnd.openxmlformats-officedocument.drawingml.chart+xml"/>
  <Override PartName="/ppt/notesSlides/notesSlide42.xml" ContentType="application/vnd.openxmlformats-officedocument.presentationml.notesSlide+xml"/>
  <Override PartName="/ppt/charts/chart34.xml" ContentType="application/vnd.openxmlformats-officedocument.drawingml.chart+xml"/>
  <Override PartName="/ppt/drawings/drawing2.xml" ContentType="application/vnd.openxmlformats-officedocument.drawingml.chartshapes+xml"/>
  <Override PartName="/ppt/charts/chart35.xml" ContentType="application/vnd.openxmlformats-officedocument.drawingml.chart+xml"/>
  <Override PartName="/ppt/notesSlides/notesSlide43.xml" ContentType="application/vnd.openxmlformats-officedocument.presentationml.notesSlide+xml"/>
  <Override PartName="/ppt/charts/chart36.xml" ContentType="application/vnd.openxmlformats-officedocument.drawingml.chart+xml"/>
  <Override PartName="/ppt/notesSlides/notesSlide44.xml" ContentType="application/vnd.openxmlformats-officedocument.presentationml.notesSlide+xml"/>
  <Override PartName="/ppt/charts/chart37.xml" ContentType="application/vnd.openxmlformats-officedocument.drawingml.chart+xml"/>
  <Override PartName="/ppt/notesSlides/notesSlide45.xml" ContentType="application/vnd.openxmlformats-officedocument.presentationml.notesSlide+xml"/>
  <Override PartName="/ppt/charts/chart38.xml" ContentType="application/vnd.openxmlformats-officedocument.drawingml.chart+xml"/>
  <Override PartName="/ppt/notesSlides/notesSlide46.xml" ContentType="application/vnd.openxmlformats-officedocument.presentationml.notesSlide+xml"/>
  <Override PartName="/ppt/charts/chart39.xml" ContentType="application/vnd.openxmlformats-officedocument.drawingml.chart+xml"/>
  <Override PartName="/ppt/notesSlides/notesSlide47.xml" ContentType="application/vnd.openxmlformats-officedocument.presentationml.notesSlide+xml"/>
  <Override PartName="/ppt/charts/chart40.xml" ContentType="application/vnd.openxmlformats-officedocument.drawingml.chart+xml"/>
  <Override PartName="/ppt/notesSlides/notesSlide48.xml" ContentType="application/vnd.openxmlformats-officedocument.presentationml.notesSlide+xml"/>
  <Override PartName="/ppt/charts/chart41.xml" ContentType="application/vnd.openxmlformats-officedocument.drawingml.chart+xml"/>
  <Override PartName="/ppt/notesSlides/notesSlide49.xml" ContentType="application/vnd.openxmlformats-officedocument.presentationml.notesSlide+xml"/>
  <Override PartName="/ppt/charts/chart42.xml" ContentType="application/vnd.openxmlformats-officedocument.drawingml.chart+xml"/>
  <Override PartName="/ppt/notesSlides/notesSlide50.xml" ContentType="application/vnd.openxmlformats-officedocument.presentationml.notesSlide+xml"/>
  <Override PartName="/ppt/charts/chart43.xml" ContentType="application/vnd.openxmlformats-officedocument.drawingml.chart+xml"/>
  <Override PartName="/ppt/notesSlides/notesSlide51.xml" ContentType="application/vnd.openxmlformats-officedocument.presentationml.notesSlide+xml"/>
  <Override PartName="/ppt/charts/chart44.xml" ContentType="application/vnd.openxmlformats-officedocument.drawingml.chart+xml"/>
  <Override PartName="/ppt/notesSlides/notesSlide52.xml" ContentType="application/vnd.openxmlformats-officedocument.presentationml.notesSlide+xml"/>
  <Override PartName="/ppt/charts/chart45.xml" ContentType="application/vnd.openxmlformats-officedocument.drawingml.chart+xml"/>
  <Override PartName="/ppt/notesSlides/notesSlide53.xml" ContentType="application/vnd.openxmlformats-officedocument.presentationml.notesSlide+xml"/>
  <Override PartName="/ppt/charts/chart46.xml" ContentType="application/vnd.openxmlformats-officedocument.drawingml.chart+xml"/>
  <Override PartName="/ppt/notesSlides/notesSlide54.xml" ContentType="application/vnd.openxmlformats-officedocument.presentationml.notesSlide+xml"/>
  <Override PartName="/ppt/charts/chart47.xml" ContentType="application/vnd.openxmlformats-officedocument.drawingml.chart+xml"/>
  <Override PartName="/ppt/notesSlides/notesSlide55.xml" ContentType="application/vnd.openxmlformats-officedocument.presentationml.notesSlide+xml"/>
  <Override PartName="/ppt/charts/chart48.xml" ContentType="application/vnd.openxmlformats-officedocument.drawingml.chart+xml"/>
  <Override PartName="/ppt/notesSlides/notesSlide56.xml" ContentType="application/vnd.openxmlformats-officedocument.presentationml.notesSlide+xml"/>
  <Override PartName="/ppt/charts/chart49.xml" ContentType="application/vnd.openxmlformats-officedocument.drawingml.chart+xml"/>
  <Override PartName="/ppt/notesSlides/notesSlide57.xml" ContentType="application/vnd.openxmlformats-officedocument.presentationml.notesSlide+xml"/>
  <Override PartName="/ppt/charts/chart50.xml" ContentType="application/vnd.openxmlformats-officedocument.drawingml.chart+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51.xml" ContentType="application/vnd.openxmlformats-officedocument.drawingml.chart+xml"/>
  <Override PartName="/ppt/notesSlides/notesSlide61.xml" ContentType="application/vnd.openxmlformats-officedocument.presentationml.notesSlide+xml"/>
  <Override PartName="/ppt/charts/chart52.xml" ContentType="application/vnd.openxmlformats-officedocument.drawingml.chart+xml"/>
  <Override PartName="/ppt/notesSlides/notesSlide62.xml" ContentType="application/vnd.openxmlformats-officedocument.presentationml.notesSlide+xml"/>
  <Override PartName="/ppt/charts/chart53.xml" ContentType="application/vnd.openxmlformats-officedocument.drawingml.chart+xml"/>
  <Override PartName="/ppt/drawings/drawing3.xml" ContentType="application/vnd.openxmlformats-officedocument.drawingml.chartshapes+xml"/>
  <Override PartName="/ppt/notesSlides/notesSlide63.xml" ContentType="application/vnd.openxmlformats-officedocument.presentationml.notesSlide+xml"/>
  <Override PartName="/ppt/charts/chart54.xml" ContentType="application/vnd.openxmlformats-officedocument.drawingml.chart+xml"/>
  <Override PartName="/ppt/notesSlides/notesSlide64.xml" ContentType="application/vnd.openxmlformats-officedocument.presentationml.notesSlide+xml"/>
  <Override PartName="/ppt/charts/chart55.xml" ContentType="application/vnd.openxmlformats-officedocument.drawingml.chart+xml"/>
  <Override PartName="/ppt/notesSlides/notesSlide65.xml" ContentType="application/vnd.openxmlformats-officedocument.presentationml.notesSlide+xml"/>
  <Override PartName="/ppt/charts/chart56.xml" ContentType="application/vnd.openxmlformats-officedocument.drawingml.chart+xml"/>
  <Override PartName="/ppt/notesSlides/notesSlide66.xml" ContentType="application/vnd.openxmlformats-officedocument.presentationml.notesSlide+xml"/>
  <Override PartName="/ppt/charts/chart57.xml" ContentType="application/vnd.openxmlformats-officedocument.drawingml.chart+xml"/>
  <Override PartName="/ppt/notesSlides/notesSlide67.xml" ContentType="application/vnd.openxmlformats-officedocument.presentationml.notesSlide+xml"/>
  <Override PartName="/ppt/charts/chart58.xml" ContentType="application/vnd.openxmlformats-officedocument.drawingml.chart+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9.xml" ContentType="application/vnd.openxmlformats-officedocument.drawingml.chart+xml"/>
  <Override PartName="/ppt/notesSlides/notesSlide70.xml" ContentType="application/vnd.openxmlformats-officedocument.presentationml.notesSlide+xml"/>
  <Override PartName="/ppt/charts/chart60.xml" ContentType="application/vnd.openxmlformats-officedocument.drawingml.chart+xml"/>
  <Override PartName="/ppt/notesSlides/notesSlide71.xml" ContentType="application/vnd.openxmlformats-officedocument.presentationml.notesSlide+xml"/>
  <Override PartName="/ppt/charts/chart61.xml" ContentType="application/vnd.openxmlformats-officedocument.drawingml.chart+xml"/>
  <Override PartName="/ppt/notesSlides/notesSlide72.xml" ContentType="application/vnd.openxmlformats-officedocument.presentationml.notesSlide+xml"/>
  <Override PartName="/ppt/charts/chart62.xml" ContentType="application/vnd.openxmlformats-officedocument.drawingml.chart+xml"/>
  <Override PartName="/ppt/notesSlides/notesSlide73.xml" ContentType="application/vnd.openxmlformats-officedocument.presentationml.notesSlide+xml"/>
  <Override PartName="/ppt/charts/chart63.xml" ContentType="application/vnd.openxmlformats-officedocument.drawingml.chart+xml"/>
  <Override PartName="/ppt/notesSlides/notesSlide74.xml" ContentType="application/vnd.openxmlformats-officedocument.presentationml.notesSlide+xml"/>
  <Override PartName="/ppt/charts/chart64.xml" ContentType="application/vnd.openxmlformats-officedocument.drawingml.chart+xml"/>
  <Override PartName="/ppt/drawings/drawing4.xml" ContentType="application/vnd.openxmlformats-officedocument.drawingml.chartshapes+xml"/>
  <Override PartName="/ppt/notesSlides/notesSlide75.xml" ContentType="application/vnd.openxmlformats-officedocument.presentationml.notesSlide+xml"/>
  <Override PartName="/ppt/charts/chart65.xml" ContentType="application/vnd.openxmlformats-officedocument.drawingml.chart+xml"/>
  <Override PartName="/ppt/notesSlides/notesSlide76.xml" ContentType="application/vnd.openxmlformats-officedocument.presentationml.notesSlide+xml"/>
  <Override PartName="/ppt/charts/chart66.xml" ContentType="application/vnd.openxmlformats-officedocument.drawingml.chart+xml"/>
  <Override PartName="/ppt/notesSlides/notesSlide77.xml" ContentType="application/vnd.openxmlformats-officedocument.presentationml.notesSlide+xml"/>
  <Override PartName="/ppt/charts/chart67.xml" ContentType="application/vnd.openxmlformats-officedocument.drawingml.chart+xml"/>
  <Override PartName="/ppt/notesSlides/notesSlide78.xml" ContentType="application/vnd.openxmlformats-officedocument.presentationml.notesSlide+xml"/>
  <Override PartName="/ppt/charts/chart68.xml" ContentType="application/vnd.openxmlformats-officedocument.drawingml.chart+xml"/>
  <Override PartName="/ppt/notesSlides/notesSlide79.xml" ContentType="application/vnd.openxmlformats-officedocument.presentationml.notesSlide+xml"/>
  <Override PartName="/ppt/charts/chart69.xml" ContentType="application/vnd.openxmlformats-officedocument.drawingml.chart+xml"/>
  <Override PartName="/ppt/notesSlides/notesSlide80.xml" ContentType="application/vnd.openxmlformats-officedocument.presentationml.notesSlide+xml"/>
  <Override PartName="/ppt/charts/chart70.xml" ContentType="application/vnd.openxmlformats-officedocument.drawingml.chart+xml"/>
  <Override PartName="/ppt/notesSlides/notesSlide81.xml" ContentType="application/vnd.openxmlformats-officedocument.presentationml.notesSlide+xml"/>
  <Override PartName="/ppt/charts/chart71.xml" ContentType="application/vnd.openxmlformats-officedocument.drawingml.chart+xml"/>
  <Override PartName="/ppt/notesSlides/notesSlide82.xml" ContentType="application/vnd.openxmlformats-officedocument.presentationml.notesSlide+xml"/>
  <Override PartName="/ppt/charts/chart72.xml" ContentType="application/vnd.openxmlformats-officedocument.drawingml.chart+xml"/>
  <Override PartName="/ppt/notesSlides/notesSlide83.xml" ContentType="application/vnd.openxmlformats-officedocument.presentationml.notesSlide+xml"/>
  <Override PartName="/ppt/charts/chart73.xml" ContentType="application/vnd.openxmlformats-officedocument.drawingml.chart+xml"/>
  <Override PartName="/ppt/notesSlides/notesSlide84.xml" ContentType="application/vnd.openxmlformats-officedocument.presentationml.notesSlide+xml"/>
  <Override PartName="/ppt/charts/chart74.xml" ContentType="application/vnd.openxmlformats-officedocument.drawingml.chart+xml"/>
  <Override PartName="/ppt/notesSlides/notesSlide85.xml" ContentType="application/vnd.openxmlformats-officedocument.presentationml.notesSlide+xml"/>
  <Override PartName="/ppt/charts/chart75.xml" ContentType="application/vnd.openxmlformats-officedocument.drawingml.chart+xml"/>
  <Override PartName="/ppt/notesSlides/notesSlide86.xml" ContentType="application/vnd.openxmlformats-officedocument.presentationml.notesSlide+xml"/>
  <Override PartName="/ppt/charts/chart76.xml" ContentType="application/vnd.openxmlformats-officedocument.drawingml.chart+xml"/>
  <Override PartName="/ppt/notesSlides/notesSlide87.xml" ContentType="application/vnd.openxmlformats-officedocument.presentationml.notesSlide+xml"/>
  <Override PartName="/ppt/charts/chart77.xml" ContentType="application/vnd.openxmlformats-officedocument.drawingml.chart+xml"/>
  <Override PartName="/ppt/notesSlides/notesSlide88.xml" ContentType="application/vnd.openxmlformats-officedocument.presentationml.notesSlide+xml"/>
  <Override PartName="/ppt/charts/chart78.xml" ContentType="application/vnd.openxmlformats-officedocument.drawingml.chart+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colors15.xml" ContentType="application/vnd.ms-office.chartcolorstyle+xml"/>
  <Override PartName="/ppt/charts/style15.xml" ContentType="application/vnd.ms-office.chartstyle+xml"/>
  <Override PartName="/ppt/charts/style16.xml" ContentType="application/vnd.ms-office.chartstyle+xml"/>
  <Override PartName="/ppt/charts/colors16.xml" ContentType="application/vnd.ms-office.chartcolorstyle+xml"/>
  <Override PartName="/ppt/charts/style17.xml" ContentType="application/vnd.ms-office.chartstyle+xml"/>
  <Override PartName="/ppt/charts/colors17.xml" ContentType="application/vnd.ms-office.chartcolorstyle+xml"/>
  <Override PartName="/ppt/charts/style18.xml" ContentType="application/vnd.ms-office.chartstyle+xml"/>
  <Override PartName="/ppt/charts/colors18.xml" ContentType="application/vnd.ms-office.chartcolorstyle+xml"/>
  <Override PartName="/ppt/charts/style19.xml" ContentType="application/vnd.ms-office.chartstyle+xml"/>
  <Override PartName="/ppt/charts/colors19.xml" ContentType="application/vnd.ms-office.chartcolorstyle+xml"/>
  <Override PartName="/ppt/charts/style20.xml" ContentType="application/vnd.ms-office.chartstyle+xml"/>
  <Override PartName="/ppt/charts/colors20.xml" ContentType="application/vnd.ms-office.chartcolorstyle+xml"/>
  <Override PartName="/ppt/charts/style21.xml" ContentType="application/vnd.ms-office.chartstyle+xml"/>
  <Override PartName="/ppt/charts/colors2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4" r:id="rId2"/>
    <p:sldMasterId id="2147483687" r:id="rId3"/>
    <p:sldMasterId id="2147483710" r:id="rId4"/>
    <p:sldMasterId id="2147483716" r:id="rId5"/>
    <p:sldMasterId id="2147483730" r:id="rId6"/>
  </p:sldMasterIdLst>
  <p:notesMasterIdLst>
    <p:notesMasterId r:id="rId111"/>
  </p:notesMasterIdLst>
  <p:sldIdLst>
    <p:sldId id="741" r:id="rId7"/>
    <p:sldId id="742" r:id="rId8"/>
    <p:sldId id="743" r:id="rId9"/>
    <p:sldId id="767" r:id="rId10"/>
    <p:sldId id="751" r:id="rId11"/>
    <p:sldId id="752" r:id="rId12"/>
    <p:sldId id="765" r:id="rId13"/>
    <p:sldId id="766" r:id="rId14"/>
    <p:sldId id="775" r:id="rId15"/>
    <p:sldId id="842" r:id="rId16"/>
    <p:sldId id="692" r:id="rId17"/>
    <p:sldId id="693" r:id="rId18"/>
    <p:sldId id="655" r:id="rId19"/>
    <p:sldId id="849" r:id="rId20"/>
    <p:sldId id="649" r:id="rId21"/>
    <p:sldId id="652" r:id="rId22"/>
    <p:sldId id="696" r:id="rId23"/>
    <p:sldId id="772" r:id="rId24"/>
    <p:sldId id="631" r:id="rId25"/>
    <p:sldId id="646" r:id="rId26"/>
    <p:sldId id="845" r:id="rId27"/>
    <p:sldId id="694" r:id="rId28"/>
    <p:sldId id="698" r:id="rId29"/>
    <p:sldId id="776" r:id="rId30"/>
    <p:sldId id="844" r:id="rId31"/>
    <p:sldId id="659" r:id="rId32"/>
    <p:sldId id="850" r:id="rId33"/>
    <p:sldId id="851" r:id="rId34"/>
    <p:sldId id="853" r:id="rId35"/>
    <p:sldId id="660" r:id="rId36"/>
    <p:sldId id="854" r:id="rId37"/>
    <p:sldId id="852" r:id="rId38"/>
    <p:sldId id="856" r:id="rId39"/>
    <p:sldId id="673" r:id="rId40"/>
    <p:sldId id="857" r:id="rId41"/>
    <p:sldId id="680" r:id="rId42"/>
    <p:sldId id="688" r:id="rId43"/>
    <p:sldId id="687" r:id="rId44"/>
    <p:sldId id="686" r:id="rId45"/>
    <p:sldId id="685" r:id="rId46"/>
    <p:sldId id="684" r:id="rId47"/>
    <p:sldId id="640" r:id="rId48"/>
    <p:sldId id="683" r:id="rId49"/>
    <p:sldId id="858" r:id="rId50"/>
    <p:sldId id="663" r:id="rId51"/>
    <p:sldId id="881" r:id="rId52"/>
    <p:sldId id="863" r:id="rId53"/>
    <p:sldId id="634" r:id="rId54"/>
    <p:sldId id="635" r:id="rId55"/>
    <p:sldId id="637" r:id="rId56"/>
    <p:sldId id="690" r:id="rId57"/>
    <p:sldId id="681" r:id="rId58"/>
    <p:sldId id="864" r:id="rId59"/>
    <p:sldId id="865" r:id="rId60"/>
    <p:sldId id="866" r:id="rId61"/>
    <p:sldId id="666" r:id="rId62"/>
    <p:sldId id="859" r:id="rId63"/>
    <p:sldId id="878" r:id="rId64"/>
    <p:sldId id="668" r:id="rId65"/>
    <p:sldId id="669" r:id="rId66"/>
    <p:sldId id="670" r:id="rId67"/>
    <p:sldId id="678" r:id="rId68"/>
    <p:sldId id="697" r:id="rId69"/>
    <p:sldId id="671" r:id="rId70"/>
    <p:sldId id="672" r:id="rId71"/>
    <p:sldId id="879" r:id="rId72"/>
    <p:sldId id="674" r:id="rId73"/>
    <p:sldId id="798" r:id="rId74"/>
    <p:sldId id="675" r:id="rId75"/>
    <p:sldId id="860" r:id="rId76"/>
    <p:sldId id="699" r:id="rId77"/>
    <p:sldId id="753" r:id="rId78"/>
    <p:sldId id="754" r:id="rId79"/>
    <p:sldId id="755" r:id="rId80"/>
    <p:sldId id="749" r:id="rId81"/>
    <p:sldId id="861" r:id="rId82"/>
    <p:sldId id="756" r:id="rId83"/>
    <p:sldId id="689" r:id="rId84"/>
    <p:sldId id="744" r:id="rId85"/>
    <p:sldId id="745" r:id="rId86"/>
    <p:sldId id="746" r:id="rId87"/>
    <p:sldId id="747" r:id="rId88"/>
    <p:sldId id="757" r:id="rId89"/>
    <p:sldId id="758" r:id="rId90"/>
    <p:sldId id="759" r:id="rId91"/>
    <p:sldId id="760" r:id="rId92"/>
    <p:sldId id="761" r:id="rId93"/>
    <p:sldId id="762" r:id="rId94"/>
    <p:sldId id="763" r:id="rId95"/>
    <p:sldId id="764" r:id="rId96"/>
    <p:sldId id="679" r:id="rId97"/>
    <p:sldId id="770" r:id="rId98"/>
    <p:sldId id="876" r:id="rId99"/>
    <p:sldId id="846" r:id="rId100"/>
    <p:sldId id="702" r:id="rId101"/>
    <p:sldId id="843" r:id="rId102"/>
    <p:sldId id="869" r:id="rId103"/>
    <p:sldId id="868" r:id="rId104"/>
    <p:sldId id="870" r:id="rId105"/>
    <p:sldId id="872" r:id="rId106"/>
    <p:sldId id="871" r:id="rId107"/>
    <p:sldId id="873" r:id="rId108"/>
    <p:sldId id="875" r:id="rId109"/>
    <p:sldId id="701" r:id="rId110"/>
  </p:sldIdLst>
  <p:sldSz cx="9144000" cy="5143500" type="screen16x9"/>
  <p:notesSz cx="6858000" cy="10059988"/>
  <p:custDataLst>
    <p:tags r:id="rId1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13">
          <p15:clr>
            <a:srgbClr val="A4A3A4"/>
          </p15:clr>
        </p15:guide>
        <p15:guide id="2" pos="4649"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973"/>
    <a:srgbClr val="4BACC6"/>
    <a:srgbClr val="E6353D"/>
    <a:srgbClr val="9BBB59"/>
    <a:srgbClr val="00B0F0"/>
    <a:srgbClr val="05BC57"/>
    <a:srgbClr val="053390"/>
    <a:srgbClr val="F2750F"/>
    <a:srgbClr val="CC0505"/>
    <a:srgbClr val="FCD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282" autoAdjust="0"/>
  </p:normalViewPr>
  <p:slideViewPr>
    <p:cSldViewPr showGuides="1">
      <p:cViewPr>
        <p:scale>
          <a:sx n="163" d="100"/>
          <a:sy n="163" d="100"/>
        </p:scale>
        <p:origin x="-120" y="-42"/>
      </p:cViewPr>
      <p:guideLst>
        <p:guide orient="horz" pos="713"/>
        <p:guide pos="4649"/>
      </p:guideLst>
    </p:cSldViewPr>
  </p:slideViewPr>
  <p:outlineViewPr>
    <p:cViewPr>
      <p:scale>
        <a:sx n="33" d="100"/>
        <a:sy n="33" d="100"/>
      </p:scale>
      <p:origin x="0" y="-30180"/>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gs" Target="tags/tag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embeddings/oleObject3.bin"/></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5.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7.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1.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37.xlsx"/></Relationships>
</file>

<file path=ppt/charts/_rels/chart4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38.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4.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Chart%20in%20Microsoft%20PowerPoint" TargetMode="Externa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6.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42.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9.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3.xml.rels><?xml version="1.0" encoding="UTF-8" standalone="yes"?>
<Relationships xmlns="http://schemas.openxmlformats.org/package/2006/relationships"><Relationship Id="rId3" Type="http://schemas.microsoft.com/office/2011/relationships/chartColorStyle" Target="colors15.xml"/><Relationship Id="rId2" Type="http://schemas.openxmlformats.org/officeDocument/2006/relationships/chartUserShapes" Target="../drawings/drawing3.xml"/><Relationship Id="rId1" Type="http://schemas.openxmlformats.org/officeDocument/2006/relationships/package" Target="../embeddings/Microsoft_Excel_Worksheet49.xlsx"/><Relationship Id="rId4" Type="http://schemas.microsoft.com/office/2011/relationships/chartStyle" Target="style15.xml"/></Relationships>
</file>

<file path=ppt/charts/_rels/chart54.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50.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2.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58.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0.xlsx"/></Relationships>
</file>

<file path=ppt/charts/_rels/chart65.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61.xlsx"/></Relationships>
</file>

<file path=ppt/charts/_rels/chart66.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62.xlsx"/></Relationships>
</file>

<file path=ppt/charts/_rels/chart67.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63.xlsx"/></Relationships>
</file>

<file path=ppt/charts/_rels/chart68.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64.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7.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2.bin"/></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53363625846999E-2"/>
          <c:y val="0.18223776223776225"/>
          <c:w val="0.90027877709779769"/>
          <c:h val="0.45865499330066262"/>
        </c:manualLayout>
      </c:layout>
      <c:barChart>
        <c:barDir val="col"/>
        <c:grouping val="clustered"/>
        <c:varyColors val="0"/>
        <c:ser>
          <c:idx val="0"/>
          <c:order val="0"/>
          <c:tx>
            <c:strRef>
              <c:f>Sheet1!$C$1</c:f>
              <c:strCache>
                <c:ptCount val="1"/>
                <c:pt idx="0">
                  <c:v>Lincolnshire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Sheet1!$C$2:$C$6</c:f>
              <c:numCache>
                <c:formatCode>0%</c:formatCode>
                <c:ptCount val="5"/>
                <c:pt idx="0">
                  <c:v>0.52</c:v>
                </c:pt>
                <c:pt idx="1">
                  <c:v>0.48</c:v>
                </c:pt>
              </c:numCache>
            </c:numRef>
          </c:val>
          <c:extLst xmlns:c16r2="http://schemas.microsoft.com/office/drawing/2015/06/chart">
            <c:ext xmlns:c16="http://schemas.microsoft.com/office/drawing/2014/chart" uri="{C3380CC4-5D6E-409C-BE32-E72D297353CC}">
              <c16:uniqueId val="{00000000-D5DA-46BC-AF17-AF5083141687}"/>
            </c:ext>
          </c:extLst>
        </c:ser>
        <c:ser>
          <c:idx val="1"/>
          <c:order val="1"/>
          <c:tx>
            <c:strRef>
              <c:f>Sheet1!$D$1</c:f>
              <c:strCache>
                <c:ptCount val="1"/>
                <c:pt idx="0">
                  <c:v>2017</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Sheet1!$D$2:$D$6</c:f>
              <c:numCache>
                <c:formatCode>0%</c:formatCode>
                <c:ptCount val="5"/>
                <c:pt idx="0">
                  <c:v>0.47</c:v>
                </c:pt>
                <c:pt idx="1">
                  <c:v>0.51</c:v>
                </c:pt>
                <c:pt idx="2">
                  <c:v>0</c:v>
                </c:pt>
                <c:pt idx="3">
                  <c:v>0.02</c:v>
                </c:pt>
                <c:pt idx="4">
                  <c:v>0</c:v>
                </c:pt>
              </c:numCache>
            </c:numRef>
          </c:val>
          <c:extLst xmlns:c16r2="http://schemas.microsoft.com/office/drawing/2015/06/chart">
            <c:ext xmlns:c16="http://schemas.microsoft.com/office/drawing/2014/chart" uri="{C3380CC4-5D6E-409C-BE32-E72D297353CC}">
              <c16:uniqueId val="{00000001-D5DA-46BC-AF17-AF5083141687}"/>
            </c:ext>
          </c:extLst>
        </c:ser>
        <c:ser>
          <c:idx val="2"/>
          <c:order val="2"/>
          <c:tx>
            <c:strRef>
              <c:f>Sheet1!$E$1</c:f>
              <c:strCache>
                <c:ptCount val="1"/>
                <c:pt idx="0">
                  <c:v>2018</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Female</c:v>
                </c:pt>
                <c:pt idx="1">
                  <c:v>Male</c:v>
                </c:pt>
                <c:pt idx="2">
                  <c:v>Non binary / third gender</c:v>
                </c:pt>
                <c:pt idx="3">
                  <c:v>Prefer not to say</c:v>
                </c:pt>
                <c:pt idx="4">
                  <c:v>Prefer to self-describe (please complete box below)</c:v>
                </c:pt>
              </c:strCache>
            </c:strRef>
          </c:cat>
          <c:val>
            <c:numRef>
              <c:f>Sheet1!$E$2:$E$6</c:f>
              <c:numCache>
                <c:formatCode>0%</c:formatCode>
                <c:ptCount val="5"/>
                <c:pt idx="0">
                  <c:v>0.42</c:v>
                </c:pt>
                <c:pt idx="1">
                  <c:v>0.55000000000000004</c:v>
                </c:pt>
                <c:pt idx="2">
                  <c:v>0</c:v>
                </c:pt>
                <c:pt idx="3">
                  <c:v>0.02</c:v>
                </c:pt>
                <c:pt idx="4">
                  <c:v>0</c:v>
                </c:pt>
              </c:numCache>
            </c:numRef>
          </c:val>
          <c:extLst xmlns:c16r2="http://schemas.microsoft.com/office/drawing/2015/06/chart">
            <c:ext xmlns:c16="http://schemas.microsoft.com/office/drawing/2014/chart" uri="{C3380CC4-5D6E-409C-BE32-E72D297353CC}">
              <c16:uniqueId val="{00000002-D5DA-46BC-AF17-AF5083141687}"/>
            </c:ext>
          </c:extLst>
        </c:ser>
        <c:dLbls>
          <c:dLblPos val="outEnd"/>
          <c:showLegendKey val="0"/>
          <c:showVal val="1"/>
          <c:showCatName val="0"/>
          <c:showSerName val="0"/>
          <c:showPercent val="0"/>
          <c:showBubbleSize val="0"/>
        </c:dLbls>
        <c:gapWidth val="219"/>
        <c:overlap val="-27"/>
        <c:axId val="61041664"/>
        <c:axId val="68784896"/>
      </c:barChart>
      <c:catAx>
        <c:axId val="61041664"/>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68784896"/>
        <c:crosses val="autoZero"/>
        <c:auto val="1"/>
        <c:lblAlgn val="ctr"/>
        <c:lblOffset val="100"/>
        <c:noMultiLvlLbl val="0"/>
      </c:catAx>
      <c:valAx>
        <c:axId val="68784896"/>
        <c:scaling>
          <c:orientation val="minMax"/>
        </c:scaling>
        <c:delete val="0"/>
        <c:axPos val="l"/>
        <c:numFmt formatCode="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61041664"/>
        <c:crosses val="autoZero"/>
        <c:crossBetween val="between"/>
      </c:valAx>
      <c:spPr>
        <a:noFill/>
        <a:ln>
          <a:noFill/>
        </a:ln>
        <a:effectLst/>
      </c:spPr>
    </c:plotArea>
    <c:legend>
      <c:legendPos val="b"/>
      <c:layout>
        <c:manualLayout>
          <c:xMode val="edge"/>
          <c:yMode val="edge"/>
          <c:x val="0.33964017886901454"/>
          <c:y val="2.578395069234285E-2"/>
          <c:w val="0.39479474502833017"/>
          <c:h val="5.199348534667926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DCE5-428D-AC96-8F8A573DA416}"/>
              </c:ext>
            </c:extLst>
          </c:dPt>
          <c:dPt>
            <c:idx val="1"/>
            <c:invertIfNegative val="0"/>
            <c:bubble3D val="0"/>
            <c:extLst xmlns:c16r2="http://schemas.microsoft.com/office/drawing/2015/06/chart">
              <c:ext xmlns:c16="http://schemas.microsoft.com/office/drawing/2014/chart" uri="{C3380CC4-5D6E-409C-BE32-E72D297353CC}">
                <c16:uniqueId val="{00000003-DCE5-428D-AC96-8F8A573DA416}"/>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'Sheet1'!$C$2:$C$8</c:f>
              <c:numCache>
                <c:formatCode>0%</c:formatCode>
                <c:ptCount val="7"/>
                <c:pt idx="0">
                  <c:v>0.03</c:v>
                </c:pt>
                <c:pt idx="1">
                  <c:v>0.03</c:v>
                </c:pt>
                <c:pt idx="2">
                  <c:v>0.04</c:v>
                </c:pt>
                <c:pt idx="3">
                  <c:v>0.08</c:v>
                </c:pt>
                <c:pt idx="4">
                  <c:v>0.14000000000000001</c:v>
                </c:pt>
                <c:pt idx="5">
                  <c:v>0.25</c:v>
                </c:pt>
                <c:pt idx="6">
                  <c:v>0.43</c:v>
                </c:pt>
              </c:numCache>
            </c:numRef>
          </c:val>
          <c:extLst xmlns:c16r2="http://schemas.microsoft.com/office/drawing/2015/06/chart">
            <c:ext xmlns:c16="http://schemas.microsoft.com/office/drawing/2014/chart" uri="{C3380CC4-5D6E-409C-BE32-E72D297353CC}">
              <c16:uniqueId val="{00000004-DCE5-428D-AC96-8F8A573DA416}"/>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DCE5-428D-AC96-8F8A573DA416}"/>
              </c:ext>
            </c:extLst>
          </c:dPt>
          <c:dPt>
            <c:idx val="1"/>
            <c:invertIfNegative val="0"/>
            <c:bubble3D val="0"/>
            <c:extLst xmlns:c16r2="http://schemas.microsoft.com/office/drawing/2015/06/chart">
              <c:ext xmlns:c16="http://schemas.microsoft.com/office/drawing/2014/chart" uri="{C3380CC4-5D6E-409C-BE32-E72D297353CC}">
                <c16:uniqueId val="{00000008-DCE5-428D-AC96-8F8A573DA416}"/>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&lt;12m</c:v>
                </c:pt>
                <c:pt idx="1">
                  <c:v>&gt;12m &lt;2 yrs</c:v>
                </c:pt>
                <c:pt idx="2">
                  <c:v>&gt;2 yrs &lt;3 yrs</c:v>
                </c:pt>
                <c:pt idx="3">
                  <c:v>&gt;3yrs &lt;5yrs</c:v>
                </c:pt>
                <c:pt idx="4">
                  <c:v>&gt;5yrs &lt;10yrs</c:v>
                </c:pt>
                <c:pt idx="5">
                  <c:v>&gt;10yrs &lt;20yrs</c:v>
                </c:pt>
                <c:pt idx="6">
                  <c:v>20yrs +</c:v>
                </c:pt>
              </c:strCache>
            </c:strRef>
          </c:cat>
          <c:val>
            <c:numRef>
              <c:f>'Sheet1'!$D$2:$D$8</c:f>
              <c:numCache>
                <c:formatCode>0%</c:formatCode>
                <c:ptCount val="7"/>
                <c:pt idx="0">
                  <c:v>0.02</c:v>
                </c:pt>
                <c:pt idx="1">
                  <c:v>0.04</c:v>
                </c:pt>
                <c:pt idx="2">
                  <c:v>0.04</c:v>
                </c:pt>
                <c:pt idx="3">
                  <c:v>7.0000000000000007E-2</c:v>
                </c:pt>
                <c:pt idx="4">
                  <c:v>0.13</c:v>
                </c:pt>
                <c:pt idx="5">
                  <c:v>0.24</c:v>
                </c:pt>
                <c:pt idx="6">
                  <c:v>0.45</c:v>
                </c:pt>
              </c:numCache>
            </c:numRef>
          </c:val>
          <c:extLst xmlns:c16r2="http://schemas.microsoft.com/office/drawing/2015/06/chart">
            <c:ext xmlns:c16="http://schemas.microsoft.com/office/drawing/2014/chart" uri="{C3380CC4-5D6E-409C-BE32-E72D297353CC}">
              <c16:uniqueId val="{00000009-DCE5-428D-AC96-8F8A573DA416}"/>
            </c:ext>
          </c:extLst>
        </c:ser>
        <c:dLbls>
          <c:showLegendKey val="0"/>
          <c:showVal val="0"/>
          <c:showCatName val="0"/>
          <c:showSerName val="0"/>
          <c:showPercent val="0"/>
          <c:showBubbleSize val="0"/>
        </c:dLbls>
        <c:gapWidth val="100"/>
        <c:axId val="117853568"/>
        <c:axId val="117879936"/>
      </c:barChart>
      <c:catAx>
        <c:axId val="11785356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7879936"/>
        <c:crosses val="autoZero"/>
        <c:auto val="0"/>
        <c:lblAlgn val="ctr"/>
        <c:lblOffset val="100"/>
        <c:noMultiLvlLbl val="0"/>
      </c:catAx>
      <c:valAx>
        <c:axId val="117879936"/>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7853568"/>
        <c:crosses val="autoZero"/>
        <c:crossBetween val="between"/>
      </c:valAx>
      <c:spPr>
        <a:noFill/>
        <a:ln w="3989">
          <a:noFill/>
          <a:prstDash val="solid"/>
        </a:ln>
      </c:spPr>
    </c:plotArea>
    <c:legend>
      <c:legendPos val="t"/>
      <c:layout>
        <c:manualLayout>
          <c:xMode val="edge"/>
          <c:yMode val="edge"/>
          <c:x val="0.43249337941769966"/>
          <c:y val="0.11629834646676276"/>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r>
              <a:rPr lang="en-US" dirty="0"/>
              <a:t>2018 v 2017 variance in sample size</a:t>
            </a:r>
            <a:br>
              <a:rPr lang="en-US" dirty="0"/>
            </a:br>
            <a:r>
              <a:rPr lang="en-US" dirty="0"/>
              <a:t>- participant numbers</a:t>
            </a:r>
          </a:p>
        </c:rich>
      </c:tx>
      <c:layout/>
      <c:overlay val="0"/>
      <c:spPr>
        <a:noFill/>
        <a:ln>
          <a:noFill/>
        </a:ln>
        <a:effectLst/>
      </c:spPr>
    </c:title>
    <c:autoTitleDeleted val="0"/>
    <c:plotArea>
      <c:layout/>
      <c:barChart>
        <c:barDir val="bar"/>
        <c:grouping val="clustered"/>
        <c:varyColors val="0"/>
        <c:ser>
          <c:idx val="0"/>
          <c:order val="0"/>
          <c:tx>
            <c:strRef>
              <c:f>Sheet1!$C$2</c:f>
              <c:strCache>
                <c:ptCount val="1"/>
                <c:pt idx="0">
                  <c:v>2018 v 2017 variance</c:v>
                </c:pt>
              </c:strCache>
            </c:strRef>
          </c:tx>
          <c:spPr>
            <a:solidFill>
              <a:srgbClr val="00B050"/>
            </a:solidFill>
            <a:ln>
              <a:noFill/>
            </a:ln>
            <a:effectLst/>
          </c:spPr>
          <c:invertIfNegative val="0"/>
          <c:dPt>
            <c:idx val="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C4E5-4203-84AC-2FDA9EC90DB0}"/>
              </c:ext>
            </c:extLst>
          </c:dPt>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Sheet1!$C$3:$C$9</c:f>
              <c:numCache>
                <c:formatCode>0</c:formatCode>
                <c:ptCount val="7"/>
                <c:pt idx="0">
                  <c:v>72</c:v>
                </c:pt>
                <c:pt idx="1">
                  <c:v>270</c:v>
                </c:pt>
                <c:pt idx="2">
                  <c:v>-58</c:v>
                </c:pt>
                <c:pt idx="3">
                  <c:v>96</c:v>
                </c:pt>
                <c:pt idx="4">
                  <c:v>40</c:v>
                </c:pt>
                <c:pt idx="5">
                  <c:v>49</c:v>
                </c:pt>
                <c:pt idx="6">
                  <c:v>73</c:v>
                </c:pt>
              </c:numCache>
            </c:numRef>
          </c:val>
          <c:extLst xmlns:c16r2="http://schemas.microsoft.com/office/drawing/2015/06/chart">
            <c:ext xmlns:c16="http://schemas.microsoft.com/office/drawing/2014/chart" uri="{C3380CC4-5D6E-409C-BE32-E72D297353CC}">
              <c16:uniqueId val="{00000002-C4E5-4203-84AC-2FDA9EC90DB0}"/>
            </c:ext>
          </c:extLst>
        </c:ser>
        <c:dLbls>
          <c:showLegendKey val="0"/>
          <c:showVal val="0"/>
          <c:showCatName val="0"/>
          <c:showSerName val="0"/>
          <c:showPercent val="0"/>
          <c:showBubbleSize val="0"/>
        </c:dLbls>
        <c:gapWidth val="62"/>
        <c:axId val="106312064"/>
        <c:axId val="106313600"/>
      </c:barChart>
      <c:catAx>
        <c:axId val="10631206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6313600"/>
        <c:crosses val="autoZero"/>
        <c:auto val="1"/>
        <c:lblAlgn val="ctr"/>
        <c:lblOffset val="100"/>
        <c:noMultiLvlLbl val="0"/>
      </c:catAx>
      <c:valAx>
        <c:axId val="106313600"/>
        <c:scaling>
          <c:orientation val="minMax"/>
        </c:scaling>
        <c:delete val="0"/>
        <c:axPos val="b"/>
        <c:title>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crossAx val="10631206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ysClr val="windowText" lastClr="00000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Lincolnshire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0.09</c:v>
                </c:pt>
                <c:pt idx="1">
                  <c:v>0.2</c:v>
                </c:pt>
                <c:pt idx="2">
                  <c:v>0.13</c:v>
                </c:pt>
                <c:pt idx="3">
                  <c:v>0.15</c:v>
                </c:pt>
                <c:pt idx="4">
                  <c:v>0.12</c:v>
                </c:pt>
                <c:pt idx="5">
                  <c:v>0.18</c:v>
                </c:pt>
                <c:pt idx="6">
                  <c:v>0.12</c:v>
                </c:pt>
              </c:numCache>
            </c:numRef>
          </c:val>
          <c:extLst xmlns:c16r2="http://schemas.microsoft.com/office/drawing/2015/06/chart">
            <c:ext xmlns:c16="http://schemas.microsoft.com/office/drawing/2014/chart" uri="{C3380CC4-5D6E-409C-BE32-E72D297353CC}">
              <c16:uniqueId val="{00000000-82C3-41BE-88C5-A5CEDA0ACC4C}"/>
            </c:ext>
          </c:extLst>
        </c:ser>
        <c:ser>
          <c:idx val="1"/>
          <c:order val="1"/>
          <c:tx>
            <c:strRef>
              <c:f>Sheet1!$D$1</c:f>
              <c:strCache>
                <c:ptCount val="1"/>
                <c:pt idx="0">
                  <c:v>2017</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0.09</c:v>
                </c:pt>
                <c:pt idx="1">
                  <c:v>0.2</c:v>
                </c:pt>
                <c:pt idx="2">
                  <c:v>0.15</c:v>
                </c:pt>
                <c:pt idx="3">
                  <c:v>0.16</c:v>
                </c:pt>
                <c:pt idx="4">
                  <c:v>0.11</c:v>
                </c:pt>
                <c:pt idx="5">
                  <c:v>0.14000000000000001</c:v>
                </c:pt>
                <c:pt idx="6">
                  <c:v>0.14000000000000001</c:v>
                </c:pt>
              </c:numCache>
            </c:numRef>
          </c:val>
          <c:extLst xmlns:c16r2="http://schemas.microsoft.com/office/drawing/2015/06/chart">
            <c:ext xmlns:c16="http://schemas.microsoft.com/office/drawing/2014/chart" uri="{C3380CC4-5D6E-409C-BE32-E72D297353CC}">
              <c16:uniqueId val="{00000001-82C3-41BE-88C5-A5CEDA0ACC4C}"/>
            </c:ext>
          </c:extLst>
        </c:ser>
        <c:ser>
          <c:idx val="2"/>
          <c:order val="2"/>
          <c:tx>
            <c:strRef>
              <c:f>Sheet1!$E$1</c:f>
              <c:strCache>
                <c:ptCount val="1"/>
                <c:pt idx="0">
                  <c:v>2018</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0.1</c:v>
                </c:pt>
                <c:pt idx="1">
                  <c:v>0.25</c:v>
                </c:pt>
                <c:pt idx="2">
                  <c:v>0.11</c:v>
                </c:pt>
                <c:pt idx="3">
                  <c:v>0.16</c:v>
                </c:pt>
                <c:pt idx="4">
                  <c:v>0.1</c:v>
                </c:pt>
                <c:pt idx="5">
                  <c:v>0.13</c:v>
                </c:pt>
                <c:pt idx="6">
                  <c:v>0.14000000000000001</c:v>
                </c:pt>
              </c:numCache>
            </c:numRef>
          </c:val>
          <c:extLst xmlns:c16r2="http://schemas.microsoft.com/office/drawing/2015/06/chart">
            <c:ext xmlns:c16="http://schemas.microsoft.com/office/drawing/2014/chart" uri="{C3380CC4-5D6E-409C-BE32-E72D297353CC}">
              <c16:uniqueId val="{00000002-82C3-41BE-88C5-A5CEDA0ACC4C}"/>
            </c:ext>
          </c:extLst>
        </c:ser>
        <c:dLbls>
          <c:dLblPos val="outEnd"/>
          <c:showLegendKey val="0"/>
          <c:showVal val="1"/>
          <c:showCatName val="0"/>
          <c:showSerName val="0"/>
          <c:showPercent val="0"/>
          <c:showBubbleSize val="0"/>
        </c:dLbls>
        <c:gapWidth val="219"/>
        <c:overlap val="-27"/>
        <c:axId val="95987968"/>
        <c:axId val="82509824"/>
      </c:barChart>
      <c:catAx>
        <c:axId val="959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82509824"/>
        <c:crosses val="autoZero"/>
        <c:auto val="1"/>
        <c:lblAlgn val="ctr"/>
        <c:lblOffset val="100"/>
        <c:noMultiLvlLbl val="0"/>
      </c:catAx>
      <c:valAx>
        <c:axId val="825098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95987968"/>
        <c:crosses val="autoZero"/>
        <c:crossBetween val="between"/>
      </c:valAx>
      <c:spPr>
        <a:noFill/>
        <a:ln>
          <a:noFill/>
        </a:ln>
        <a:effectLst/>
      </c:spPr>
    </c:plotArea>
    <c:legend>
      <c:legendPos val="b"/>
      <c:layout>
        <c:manualLayout>
          <c:xMode val="edge"/>
          <c:yMode val="edge"/>
          <c:x val="0.33053013172828294"/>
          <c:y val="9.3237782959693927E-2"/>
          <c:w val="0.36670801704101086"/>
          <c:h val="7.450559397480553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0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 of 2017 Sample</c:v>
                </c:pt>
              </c:strCache>
            </c:strRef>
          </c:tx>
          <c:spPr>
            <a:solidFill>
              <a:srgbClr val="81ABFF"/>
            </a:solidFill>
          </c:spPr>
          <c:invertIfNegative val="0"/>
          <c:dPt>
            <c:idx val="0"/>
            <c:invertIfNegative val="1"/>
            <c:bubble3D val="0"/>
            <c:extLst xmlns:c16r2="http://schemas.microsoft.com/office/drawing/2015/06/chart">
              <c:ext xmlns:c16="http://schemas.microsoft.com/office/drawing/2014/chart" uri="{C3380CC4-5D6E-409C-BE32-E72D297353CC}">
                <c16:uniqueId val="{00000000-8C0D-4990-8E6B-EF69F3304523}"/>
              </c:ext>
            </c:extLst>
          </c:dPt>
          <c:dPt>
            <c:idx val="1"/>
            <c:invertIfNegative val="1"/>
            <c:bubble3D val="0"/>
            <c:extLst xmlns:c16r2="http://schemas.microsoft.com/office/drawing/2015/06/chart">
              <c:ext xmlns:c16="http://schemas.microsoft.com/office/drawing/2014/chart" uri="{C3380CC4-5D6E-409C-BE32-E72D297353CC}">
                <c16:uniqueId val="{00000001-8C0D-4990-8E6B-EF69F3304523}"/>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0.24</c:v>
                </c:pt>
                <c:pt idx="1">
                  <c:v>0.2</c:v>
                </c:pt>
                <c:pt idx="2">
                  <c:v>0.24</c:v>
                </c:pt>
                <c:pt idx="3">
                  <c:v>0.2</c:v>
                </c:pt>
                <c:pt idx="4">
                  <c:v>7.0000000000000007E-2</c:v>
                </c:pt>
                <c:pt idx="5">
                  <c:v>0.04</c:v>
                </c:pt>
                <c:pt idx="6">
                  <c:v>0.01</c:v>
                </c:pt>
                <c:pt idx="7">
                  <c:v>0</c:v>
                </c:pt>
              </c:numCache>
            </c:numRef>
          </c:val>
          <c:extLst xmlns:c16r2="http://schemas.microsoft.com/office/drawing/2015/06/chart">
            <c:ext xmlns:c16="http://schemas.microsoft.com/office/drawing/2014/chart" uri="{C3380CC4-5D6E-409C-BE32-E72D297353CC}">
              <c16:uniqueId val="{00000002-8C0D-4990-8E6B-EF69F3304523}"/>
            </c:ext>
          </c:extLst>
        </c:ser>
        <c:ser>
          <c:idx val="1"/>
          <c:order val="1"/>
          <c:tx>
            <c:strRef>
              <c:f>Sheet1!$D$1</c:f>
              <c:strCache>
                <c:ptCount val="1"/>
                <c:pt idx="0">
                  <c:v>% of 2018-19 sample</c:v>
                </c:pt>
              </c:strCache>
            </c:strRef>
          </c:tx>
          <c:spPr>
            <a:solidFill>
              <a:srgbClr val="002060"/>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0.19</c:v>
                </c:pt>
                <c:pt idx="1">
                  <c:v>0.2</c:v>
                </c:pt>
                <c:pt idx="2">
                  <c:v>0.24</c:v>
                </c:pt>
                <c:pt idx="3">
                  <c:v>0.22</c:v>
                </c:pt>
                <c:pt idx="4">
                  <c:v>0.08</c:v>
                </c:pt>
                <c:pt idx="5">
                  <c:v>0.04</c:v>
                </c:pt>
                <c:pt idx="6">
                  <c:v>0.02</c:v>
                </c:pt>
                <c:pt idx="7">
                  <c:v>0</c:v>
                </c:pt>
              </c:numCache>
            </c:numRef>
          </c:val>
          <c:extLst xmlns:c16r2="http://schemas.microsoft.com/office/drawing/2015/06/chart">
            <c:ext xmlns:c16="http://schemas.microsoft.com/office/drawing/2014/chart" uri="{C3380CC4-5D6E-409C-BE32-E72D297353CC}">
              <c16:uniqueId val="{00000000-841D-4CB8-9794-9DD9F457B24D}"/>
            </c:ext>
          </c:extLst>
        </c:ser>
        <c:ser>
          <c:idx val="2"/>
          <c:order val="2"/>
          <c:tx>
            <c:strRef>
              <c:f>Sheet1!$E$1</c:f>
              <c:strCache>
                <c:ptCount val="1"/>
                <c:pt idx="0">
                  <c:v>% of ONS Property count for Lincolnshire</c:v>
                </c:pt>
              </c:strCache>
            </c:strRef>
          </c:tx>
          <c:spPr>
            <a:solidFill>
              <a:srgbClr val="05BC57"/>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0.39</c:v>
                </c:pt>
                <c:pt idx="1">
                  <c:v>0.21</c:v>
                </c:pt>
                <c:pt idx="2">
                  <c:v>0.2</c:v>
                </c:pt>
                <c:pt idx="3">
                  <c:v>0.11</c:v>
                </c:pt>
                <c:pt idx="4">
                  <c:v>0.06</c:v>
                </c:pt>
                <c:pt idx="5">
                  <c:v>0.02</c:v>
                </c:pt>
                <c:pt idx="6">
                  <c:v>0.01</c:v>
                </c:pt>
                <c:pt idx="7">
                  <c:v>0</c:v>
                </c:pt>
              </c:numCache>
            </c:numRef>
          </c:val>
          <c:extLst xmlns:c16r2="http://schemas.microsoft.com/office/drawing/2015/06/chart">
            <c:ext xmlns:c16="http://schemas.microsoft.com/office/drawing/2014/chart" uri="{C3380CC4-5D6E-409C-BE32-E72D297353CC}">
              <c16:uniqueId val="{00000001-841D-4CB8-9794-9DD9F457B24D}"/>
            </c:ext>
          </c:extLst>
        </c:ser>
        <c:dLbls>
          <c:showLegendKey val="0"/>
          <c:showVal val="0"/>
          <c:showCatName val="0"/>
          <c:showSerName val="0"/>
          <c:showPercent val="0"/>
          <c:showBubbleSize val="0"/>
        </c:dLbls>
        <c:gapWidth val="109"/>
        <c:overlap val="-32"/>
        <c:axId val="106533248"/>
        <c:axId val="106534784"/>
      </c:barChart>
      <c:catAx>
        <c:axId val="10653324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06534784"/>
        <c:crosses val="autoZero"/>
        <c:auto val="0"/>
        <c:lblAlgn val="ctr"/>
        <c:lblOffset val="100"/>
        <c:noMultiLvlLbl val="0"/>
      </c:catAx>
      <c:valAx>
        <c:axId val="106534784"/>
        <c:scaling>
          <c:orientation val="minMax"/>
          <c:min val="0"/>
        </c:scaling>
        <c:delete val="0"/>
        <c:axPos val="l"/>
        <c:title>
          <c:tx>
            <c:rich>
              <a:bodyPr/>
              <a:lstStyle/>
              <a:p>
                <a:pPr algn="ctr">
                  <a:defRPr/>
                </a:pPr>
                <a:r>
                  <a:rPr lang="en-US" dirty="0"/>
                  <a:t>Rounded % of the total sample</a:t>
                </a:r>
              </a:p>
            </c:rich>
          </c:tx>
          <c:layout/>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06533248"/>
        <c:crosses val="autoZero"/>
        <c:crossBetween val="between"/>
      </c:valAx>
      <c:spPr>
        <a:noFill/>
        <a:ln w="3989">
          <a:noFill/>
          <a:prstDash val="solid"/>
        </a:ln>
      </c:spPr>
    </c:plotArea>
    <c:legend>
      <c:legendPos val="t"/>
      <c:layout>
        <c:manualLayout>
          <c:xMode val="edge"/>
          <c:yMode val="edge"/>
          <c:x val="0.12902177535829351"/>
          <c:y val="8.0205756183974325E-2"/>
          <c:w val="0.83014109543384074"/>
          <c:h val="6.9399408349775676E-2"/>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Mean</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1-9DA4-4326-98CF-E5F407D92F6A}"/>
              </c:ext>
            </c:extLst>
          </c:dPt>
          <c:dPt>
            <c:idx val="1"/>
            <c:invertIfNegative val="0"/>
            <c:bubble3D val="0"/>
            <c:extLst xmlns:c16r2="http://schemas.microsoft.com/office/drawing/2015/06/chart">
              <c:ext xmlns:c16="http://schemas.microsoft.com/office/drawing/2014/chart" uri="{C3380CC4-5D6E-409C-BE32-E72D297353CC}">
                <c16:uniqueId val="{00000003-9DA4-4326-98CF-E5F407D92F6A}"/>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2017</c:v>
                </c:pt>
                <c:pt idx="1">
                  <c:v>2018</c:v>
                </c:pt>
              </c:strCache>
            </c:strRef>
          </c:cat>
          <c:val>
            <c:numRef>
              <c:f>'Sheet1'!$C$2:$C$3</c:f>
              <c:numCache>
                <c:formatCode>0.00</c:formatCode>
                <c:ptCount val="2"/>
                <c:pt idx="0">
                  <c:v>4.2</c:v>
                </c:pt>
                <c:pt idx="1">
                  <c:v>4.28</c:v>
                </c:pt>
              </c:numCache>
            </c:numRef>
          </c:val>
          <c:extLst xmlns:c16r2="http://schemas.microsoft.com/office/drawing/2015/06/chart">
            <c:ext xmlns:c16="http://schemas.microsoft.com/office/drawing/2014/chart" uri="{C3380CC4-5D6E-409C-BE32-E72D297353CC}">
              <c16:uniqueId val="{00000004-9DA4-4326-98CF-E5F407D92F6A}"/>
            </c:ext>
          </c:extLst>
        </c:ser>
        <c:dLbls>
          <c:showLegendKey val="0"/>
          <c:showVal val="0"/>
          <c:showCatName val="0"/>
          <c:showSerName val="0"/>
          <c:showPercent val="0"/>
          <c:showBubbleSize val="0"/>
        </c:dLbls>
        <c:gapWidth val="100"/>
        <c:axId val="106577920"/>
        <c:axId val="106579456"/>
      </c:barChart>
      <c:catAx>
        <c:axId val="10657792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06579456"/>
        <c:crosses val="autoZero"/>
        <c:auto val="0"/>
        <c:lblAlgn val="ctr"/>
        <c:lblOffset val="100"/>
        <c:noMultiLvlLbl val="0"/>
      </c:catAx>
      <c:valAx>
        <c:axId val="106579456"/>
        <c:scaling>
          <c:orientation val="minMax"/>
          <c:max val="10"/>
          <c:min val="1"/>
        </c:scaling>
        <c:delete val="0"/>
        <c:axPos val="l"/>
        <c:numFmt formatCode="0.00" sourceLinked="0"/>
        <c:majorTickMark val="out"/>
        <c:minorTickMark val="none"/>
        <c:tickLblPos val="nextTo"/>
        <c:spPr>
          <a:ln>
            <a:solidFill>
              <a:schemeClr val="tx1"/>
            </a:solidFill>
          </a:ln>
        </c:spPr>
        <c:txPr>
          <a:bodyPr rot="0" vert="horz"/>
          <a:lstStyle/>
          <a:p>
            <a:pPr>
              <a:defRPr/>
            </a:pPr>
            <a:endParaRPr lang="en-US"/>
          </a:p>
        </c:txPr>
        <c:crossAx val="106577920"/>
        <c:crosses val="autoZero"/>
        <c:crossBetween val="between"/>
      </c:valAx>
      <c:spPr>
        <a:noFill/>
        <a:ln w="3989">
          <a:noFill/>
          <a:prstDash val="solid"/>
        </a:ln>
      </c:spPr>
    </c:plotArea>
    <c:legend>
      <c:legendPos val="t"/>
      <c:layout>
        <c:manualLayout>
          <c:xMode val="edge"/>
          <c:yMode val="edge"/>
          <c:x val="0.43249337941769966"/>
          <c:y val="0.24061726855192297"/>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94A2-4C78-9036-DE2E934D8632}"/>
              </c:ext>
            </c:extLst>
          </c:dPt>
          <c:dPt>
            <c:idx val="1"/>
            <c:invertIfNegative val="0"/>
            <c:bubble3D val="0"/>
            <c:extLst xmlns:c16r2="http://schemas.microsoft.com/office/drawing/2015/06/chart">
              <c:ext xmlns:c16="http://schemas.microsoft.com/office/drawing/2014/chart" uri="{C3380CC4-5D6E-409C-BE32-E72D297353CC}">
                <c16:uniqueId val="{00000003-94A2-4C78-9036-DE2E934D863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'Sheet1'!$C$2:$C$11</c:f>
              <c:numCache>
                <c:formatCode>0%</c:formatCode>
                <c:ptCount val="10"/>
                <c:pt idx="0">
                  <c:v>0.11</c:v>
                </c:pt>
                <c:pt idx="1">
                  <c:v>0.19</c:v>
                </c:pt>
                <c:pt idx="2">
                  <c:v>0.18</c:v>
                </c:pt>
                <c:pt idx="3">
                  <c:v>0.1</c:v>
                </c:pt>
                <c:pt idx="4">
                  <c:v>0.13</c:v>
                </c:pt>
                <c:pt idx="5">
                  <c:v>0.09</c:v>
                </c:pt>
                <c:pt idx="6">
                  <c:v>0.08</c:v>
                </c:pt>
                <c:pt idx="7">
                  <c:v>0.08</c:v>
                </c:pt>
                <c:pt idx="8">
                  <c:v>0.02</c:v>
                </c:pt>
                <c:pt idx="9">
                  <c:v>0.02</c:v>
                </c:pt>
              </c:numCache>
            </c:numRef>
          </c:val>
          <c:extLst xmlns:c16r2="http://schemas.microsoft.com/office/drawing/2015/06/chart">
            <c:ext xmlns:c16="http://schemas.microsoft.com/office/drawing/2014/chart" uri="{C3380CC4-5D6E-409C-BE32-E72D297353CC}">
              <c16:uniqueId val="{00000004-94A2-4C78-9036-DE2E934D8632}"/>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94A2-4C78-9036-DE2E934D8632}"/>
              </c:ext>
            </c:extLst>
          </c:dPt>
          <c:dPt>
            <c:idx val="1"/>
            <c:invertIfNegative val="0"/>
            <c:bubble3D val="0"/>
            <c:extLst xmlns:c16r2="http://schemas.microsoft.com/office/drawing/2015/06/chart">
              <c:ext xmlns:c16="http://schemas.microsoft.com/office/drawing/2014/chart" uri="{C3380CC4-5D6E-409C-BE32-E72D297353CC}">
                <c16:uniqueId val="{00000008-94A2-4C78-9036-DE2E934D8632}"/>
              </c:ext>
            </c:extLst>
          </c:dPt>
          <c:dLbls>
            <c:dLbl>
              <c:idx val="4"/>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6"/>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8"/>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'Sheet1'!$B$2:$B$11</c:f>
              <c:strCache>
                <c:ptCount val="10"/>
                <c:pt idx="0">
                  <c:v>1</c:v>
                </c:pt>
                <c:pt idx="1">
                  <c:v>2</c:v>
                </c:pt>
                <c:pt idx="2">
                  <c:v>3</c:v>
                </c:pt>
                <c:pt idx="3">
                  <c:v>4</c:v>
                </c:pt>
                <c:pt idx="4">
                  <c:v>5</c:v>
                </c:pt>
                <c:pt idx="5">
                  <c:v>6</c:v>
                </c:pt>
                <c:pt idx="6">
                  <c:v>7</c:v>
                </c:pt>
                <c:pt idx="7">
                  <c:v>8</c:v>
                </c:pt>
                <c:pt idx="8">
                  <c:v>9</c:v>
                </c:pt>
                <c:pt idx="9">
                  <c:v>10</c:v>
                </c:pt>
              </c:strCache>
            </c:strRef>
          </c:cat>
          <c:val>
            <c:numRef>
              <c:f>'Sheet1'!$D$2:$D$11</c:f>
              <c:numCache>
                <c:formatCode>0%</c:formatCode>
                <c:ptCount val="10"/>
                <c:pt idx="0">
                  <c:v>0.11</c:v>
                </c:pt>
                <c:pt idx="1">
                  <c:v>0.18</c:v>
                </c:pt>
                <c:pt idx="2">
                  <c:v>0.17</c:v>
                </c:pt>
                <c:pt idx="3">
                  <c:v>0.1</c:v>
                </c:pt>
                <c:pt idx="4">
                  <c:v>0.15</c:v>
                </c:pt>
                <c:pt idx="5">
                  <c:v>0.08</c:v>
                </c:pt>
                <c:pt idx="6">
                  <c:v>0.09</c:v>
                </c:pt>
                <c:pt idx="7">
                  <c:v>0.08</c:v>
                </c:pt>
                <c:pt idx="8">
                  <c:v>0.03</c:v>
                </c:pt>
                <c:pt idx="9">
                  <c:v>0.02</c:v>
                </c:pt>
              </c:numCache>
            </c:numRef>
          </c:val>
          <c:extLst xmlns:c16r2="http://schemas.microsoft.com/office/drawing/2015/06/chart">
            <c:ext xmlns:c16="http://schemas.microsoft.com/office/drawing/2014/chart" uri="{C3380CC4-5D6E-409C-BE32-E72D297353CC}">
              <c16:uniqueId val="{00000009-94A2-4C78-9036-DE2E934D8632}"/>
            </c:ext>
          </c:extLst>
        </c:ser>
        <c:dLbls>
          <c:showLegendKey val="0"/>
          <c:showVal val="0"/>
          <c:showCatName val="0"/>
          <c:showSerName val="0"/>
          <c:showPercent val="0"/>
          <c:showBubbleSize val="0"/>
        </c:dLbls>
        <c:gapWidth val="100"/>
        <c:axId val="83073664"/>
        <c:axId val="83083648"/>
      </c:barChart>
      <c:catAx>
        <c:axId val="8307366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83083648"/>
        <c:crosses val="autoZero"/>
        <c:auto val="0"/>
        <c:lblAlgn val="ctr"/>
        <c:lblOffset val="100"/>
        <c:noMultiLvlLbl val="0"/>
      </c:catAx>
      <c:valAx>
        <c:axId val="8308364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83073664"/>
        <c:crosses val="autoZero"/>
        <c:crossBetween val="between"/>
      </c:valAx>
      <c:spPr>
        <a:noFill/>
        <a:ln w="3989">
          <a:noFill/>
          <a:prstDash val="solid"/>
        </a:ln>
      </c:spPr>
    </c:plotArea>
    <c:legend>
      <c:legendPos val="t"/>
      <c:layout>
        <c:manualLayout>
          <c:xMode val="edge"/>
          <c:yMode val="edge"/>
          <c:x val="0.38592894722291926"/>
          <c:y val="0.18046295141394222"/>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2 in Microsoft PowerPoint]Sheet1'!$C$1</c:f>
              <c:strCache>
                <c:ptCount val="1"/>
                <c:pt idx="0">
                  <c:v>1 Adult Household</c:v>
                </c:pt>
              </c:strCache>
            </c:strRef>
          </c:tx>
          <c:spPr>
            <a:solidFill>
              <a:srgbClr val="F2750F"/>
            </a:solidFill>
            <a:ln>
              <a:noFill/>
            </a:ln>
            <a:effectLst/>
          </c:spPr>
          <c:invertIfNegative val="0"/>
          <c:dLbls>
            <c:dLbl>
              <c:idx val="8"/>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dLbl>
            <c:dLbl>
              <c:idx val="9"/>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PowerPoint]Sheet1'!$B$2:$B$11</c:f>
              <c:strCache>
                <c:ptCount val="10"/>
                <c:pt idx="0">
                  <c:v>1</c:v>
                </c:pt>
                <c:pt idx="1">
                  <c:v>2</c:v>
                </c:pt>
                <c:pt idx="2">
                  <c:v>3</c:v>
                </c:pt>
                <c:pt idx="3">
                  <c:v>4</c:v>
                </c:pt>
                <c:pt idx="4">
                  <c:v>5</c:v>
                </c:pt>
                <c:pt idx="5">
                  <c:v>6</c:v>
                </c:pt>
                <c:pt idx="6">
                  <c:v>7</c:v>
                </c:pt>
                <c:pt idx="7">
                  <c:v>8</c:v>
                </c:pt>
                <c:pt idx="8">
                  <c:v>9</c:v>
                </c:pt>
                <c:pt idx="9">
                  <c:v>10</c:v>
                </c:pt>
              </c:strCache>
            </c:strRef>
          </c:cat>
          <c:val>
            <c:numRef>
              <c:f>'[Chart 2 in Microsoft PowerPoint]Sheet1'!$C$2:$C$11</c:f>
              <c:numCache>
                <c:formatCode>0%</c:formatCode>
                <c:ptCount val="10"/>
                <c:pt idx="0">
                  <c:v>0.11</c:v>
                </c:pt>
                <c:pt idx="1">
                  <c:v>0.18</c:v>
                </c:pt>
                <c:pt idx="2">
                  <c:v>0.16</c:v>
                </c:pt>
                <c:pt idx="3">
                  <c:v>0.09</c:v>
                </c:pt>
                <c:pt idx="4">
                  <c:v>0.13</c:v>
                </c:pt>
                <c:pt idx="5">
                  <c:v>0.08</c:v>
                </c:pt>
                <c:pt idx="6">
                  <c:v>0.09</c:v>
                </c:pt>
                <c:pt idx="7">
                  <c:v>0.08</c:v>
                </c:pt>
                <c:pt idx="8">
                  <c:v>0.04</c:v>
                </c:pt>
                <c:pt idx="9">
                  <c:v>0.03</c:v>
                </c:pt>
              </c:numCache>
            </c:numRef>
          </c:val>
          <c:extLst xmlns:c16r2="http://schemas.microsoft.com/office/drawing/2015/06/chart">
            <c:ext xmlns:c16="http://schemas.microsoft.com/office/drawing/2014/chart" uri="{C3380CC4-5D6E-409C-BE32-E72D297353CC}">
              <c16:uniqueId val="{00000000-57B9-4860-AB9B-08BA94C88B2A}"/>
            </c:ext>
          </c:extLst>
        </c:ser>
        <c:ser>
          <c:idx val="1"/>
          <c:order val="1"/>
          <c:tx>
            <c:strRef>
              <c:f>'[Chart 2 in Microsoft PowerPoint]Sheet1'!$D$1</c:f>
              <c:strCache>
                <c:ptCount val="1"/>
                <c:pt idx="0">
                  <c:v>Sample</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PowerPoint]Sheet1'!$B$2:$B$11</c:f>
              <c:strCache>
                <c:ptCount val="10"/>
                <c:pt idx="0">
                  <c:v>1</c:v>
                </c:pt>
                <c:pt idx="1">
                  <c:v>2</c:v>
                </c:pt>
                <c:pt idx="2">
                  <c:v>3</c:v>
                </c:pt>
                <c:pt idx="3">
                  <c:v>4</c:v>
                </c:pt>
                <c:pt idx="4">
                  <c:v>5</c:v>
                </c:pt>
                <c:pt idx="5">
                  <c:v>6</c:v>
                </c:pt>
                <c:pt idx="6">
                  <c:v>7</c:v>
                </c:pt>
                <c:pt idx="7">
                  <c:v>8</c:v>
                </c:pt>
                <c:pt idx="8">
                  <c:v>9</c:v>
                </c:pt>
                <c:pt idx="9">
                  <c:v>10</c:v>
                </c:pt>
              </c:strCache>
            </c:strRef>
          </c:cat>
          <c:val>
            <c:numRef>
              <c:f>'[Chart 2 in Microsoft PowerPoint]Sheet1'!$D$2:$D$11</c:f>
              <c:numCache>
                <c:formatCode>0%</c:formatCode>
                <c:ptCount val="10"/>
                <c:pt idx="0">
                  <c:v>0.11</c:v>
                </c:pt>
                <c:pt idx="1">
                  <c:v>0.18</c:v>
                </c:pt>
                <c:pt idx="2">
                  <c:v>0.17</c:v>
                </c:pt>
                <c:pt idx="3">
                  <c:v>0.1</c:v>
                </c:pt>
                <c:pt idx="4">
                  <c:v>0.15</c:v>
                </c:pt>
                <c:pt idx="5">
                  <c:v>0.08</c:v>
                </c:pt>
                <c:pt idx="6">
                  <c:v>0.09</c:v>
                </c:pt>
                <c:pt idx="7">
                  <c:v>0.08</c:v>
                </c:pt>
                <c:pt idx="8">
                  <c:v>0.03</c:v>
                </c:pt>
                <c:pt idx="9">
                  <c:v>0.02</c:v>
                </c:pt>
              </c:numCache>
            </c:numRef>
          </c:val>
          <c:extLst xmlns:c16r2="http://schemas.microsoft.com/office/drawing/2015/06/chart">
            <c:ext xmlns:c16="http://schemas.microsoft.com/office/drawing/2014/chart" uri="{C3380CC4-5D6E-409C-BE32-E72D297353CC}">
              <c16:uniqueId val="{00000001-57B9-4860-AB9B-08BA94C88B2A}"/>
            </c:ext>
          </c:extLst>
        </c:ser>
        <c:dLbls>
          <c:dLblPos val="outEnd"/>
          <c:showLegendKey val="0"/>
          <c:showVal val="1"/>
          <c:showCatName val="0"/>
          <c:showSerName val="0"/>
          <c:showPercent val="0"/>
          <c:showBubbleSize val="0"/>
        </c:dLbls>
        <c:gapWidth val="50"/>
        <c:overlap val="-27"/>
        <c:axId val="83283328"/>
        <c:axId val="83166336"/>
      </c:barChart>
      <c:catAx>
        <c:axId val="83283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83166336"/>
        <c:crosses val="autoZero"/>
        <c:auto val="1"/>
        <c:lblAlgn val="ctr"/>
        <c:lblOffset val="100"/>
        <c:noMultiLvlLbl val="0"/>
      </c:catAx>
      <c:valAx>
        <c:axId val="831663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83283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Yes to Any Experience of Crime</c:v>
                </c:pt>
              </c:strCache>
            </c:strRef>
          </c:tx>
          <c:spPr>
            <a:solidFill>
              <a:srgbClr val="7030A0"/>
            </a:solidFill>
          </c:spPr>
          <c:invertIfNegative val="0"/>
          <c:dPt>
            <c:idx val="0"/>
            <c:invertIfNegative val="0"/>
            <c:bubble3D val="0"/>
            <c:extLst xmlns:c16r2="http://schemas.microsoft.com/office/drawing/2015/06/chart">
              <c:ext xmlns:c16="http://schemas.microsoft.com/office/drawing/2014/chart" uri="{C3380CC4-5D6E-409C-BE32-E72D297353CC}">
                <c16:uniqueId val="{00000001-BF0F-4A07-9780-5E70296514A2}"/>
              </c:ext>
            </c:extLst>
          </c:dPt>
          <c:dPt>
            <c:idx val="1"/>
            <c:invertIfNegative val="0"/>
            <c:bubble3D val="0"/>
            <c:extLst xmlns:c16r2="http://schemas.microsoft.com/office/drawing/2015/06/chart">
              <c:ext xmlns:c16="http://schemas.microsoft.com/office/drawing/2014/chart" uri="{C3380CC4-5D6E-409C-BE32-E72D297353CC}">
                <c16:uniqueId val="{00000003-BF0F-4A07-9780-5E70296514A2}"/>
              </c:ext>
            </c:extLst>
          </c:dPt>
          <c:dLbls>
            <c:dLbl>
              <c:idx val="9"/>
              <c:spPr>
                <a:noFill/>
                <a:ln w="31875">
                  <a:noFill/>
                </a:ln>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Sheet1!$B$2:$B$11</c:f>
              <c:numCache>
                <c:formatCode>0</c:formatCode>
                <c:ptCount val="10"/>
                <c:pt idx="0">
                  <c:v>1</c:v>
                </c:pt>
                <c:pt idx="1">
                  <c:v>2</c:v>
                </c:pt>
                <c:pt idx="2">
                  <c:v>3</c:v>
                </c:pt>
                <c:pt idx="3">
                  <c:v>4</c:v>
                </c:pt>
                <c:pt idx="4">
                  <c:v>5</c:v>
                </c:pt>
                <c:pt idx="5">
                  <c:v>6</c:v>
                </c:pt>
                <c:pt idx="6">
                  <c:v>7</c:v>
                </c:pt>
                <c:pt idx="7">
                  <c:v>8</c:v>
                </c:pt>
                <c:pt idx="8">
                  <c:v>9</c:v>
                </c:pt>
                <c:pt idx="9">
                  <c:v>10</c:v>
                </c:pt>
              </c:numCache>
            </c:numRef>
          </c:cat>
          <c:val>
            <c:numRef>
              <c:f>Sheet1!$C$2:$C$11</c:f>
              <c:numCache>
                <c:formatCode>0%</c:formatCode>
                <c:ptCount val="10"/>
                <c:pt idx="0">
                  <c:v>0.11</c:v>
                </c:pt>
                <c:pt idx="1">
                  <c:v>0.13</c:v>
                </c:pt>
                <c:pt idx="2">
                  <c:v>0.19</c:v>
                </c:pt>
                <c:pt idx="3">
                  <c:v>0.31</c:v>
                </c:pt>
                <c:pt idx="4">
                  <c:v>0.27</c:v>
                </c:pt>
                <c:pt idx="5">
                  <c:v>0.3</c:v>
                </c:pt>
                <c:pt idx="6">
                  <c:v>0.39</c:v>
                </c:pt>
                <c:pt idx="7">
                  <c:v>0.42</c:v>
                </c:pt>
                <c:pt idx="8">
                  <c:v>0.62</c:v>
                </c:pt>
                <c:pt idx="9">
                  <c:v>0.7</c:v>
                </c:pt>
              </c:numCache>
            </c:numRef>
          </c:val>
          <c:extLst xmlns:c16r2="http://schemas.microsoft.com/office/drawing/2015/06/chart">
            <c:ext xmlns:c16="http://schemas.microsoft.com/office/drawing/2014/chart" uri="{C3380CC4-5D6E-409C-BE32-E72D297353CC}">
              <c16:uniqueId val="{00000004-BF0F-4A07-9780-5E70296514A2}"/>
            </c:ext>
          </c:extLst>
        </c:ser>
        <c:ser>
          <c:idx val="1"/>
          <c:order val="1"/>
          <c:tx>
            <c:strRef>
              <c:f>Sheet1!$D$1</c:f>
              <c:strCache>
                <c:ptCount val="1"/>
                <c:pt idx="0">
                  <c:v>No experience of crime</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6-BF0F-4A07-9780-5E70296514A2}"/>
              </c:ext>
            </c:extLst>
          </c:dPt>
          <c:dPt>
            <c:idx val="1"/>
            <c:invertIfNegative val="0"/>
            <c:bubble3D val="0"/>
            <c:extLst xmlns:c16r2="http://schemas.microsoft.com/office/drawing/2015/06/chart">
              <c:ext xmlns:c16="http://schemas.microsoft.com/office/drawing/2014/chart" uri="{C3380CC4-5D6E-409C-BE32-E72D297353CC}">
                <c16:uniqueId val="{00000008-BF0F-4A07-9780-5E70296514A2}"/>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Sheet1!$B$2:$B$11</c:f>
              <c:numCache>
                <c:formatCode>0</c:formatCode>
                <c:ptCount val="10"/>
                <c:pt idx="0">
                  <c:v>1</c:v>
                </c:pt>
                <c:pt idx="1">
                  <c:v>2</c:v>
                </c:pt>
                <c:pt idx="2">
                  <c:v>3</c:v>
                </c:pt>
                <c:pt idx="3">
                  <c:v>4</c:v>
                </c:pt>
                <c:pt idx="4">
                  <c:v>5</c:v>
                </c:pt>
                <c:pt idx="5">
                  <c:v>6</c:v>
                </c:pt>
                <c:pt idx="6">
                  <c:v>7</c:v>
                </c:pt>
                <c:pt idx="7">
                  <c:v>8</c:v>
                </c:pt>
                <c:pt idx="8">
                  <c:v>9</c:v>
                </c:pt>
                <c:pt idx="9">
                  <c:v>10</c:v>
                </c:pt>
              </c:numCache>
            </c:numRef>
          </c:cat>
          <c:val>
            <c:numRef>
              <c:f>Sheet1!$D$2:$D$11</c:f>
              <c:numCache>
                <c:formatCode>0%</c:formatCode>
                <c:ptCount val="10"/>
                <c:pt idx="0">
                  <c:v>0.89</c:v>
                </c:pt>
                <c:pt idx="1">
                  <c:v>0.87</c:v>
                </c:pt>
                <c:pt idx="2">
                  <c:v>0.81</c:v>
                </c:pt>
                <c:pt idx="3">
                  <c:v>0.69</c:v>
                </c:pt>
                <c:pt idx="4">
                  <c:v>0.73</c:v>
                </c:pt>
                <c:pt idx="5">
                  <c:v>0.7</c:v>
                </c:pt>
                <c:pt idx="6">
                  <c:v>0.61</c:v>
                </c:pt>
                <c:pt idx="7">
                  <c:v>0.57999999999999996</c:v>
                </c:pt>
                <c:pt idx="8">
                  <c:v>0.38</c:v>
                </c:pt>
                <c:pt idx="9">
                  <c:v>0.3</c:v>
                </c:pt>
              </c:numCache>
            </c:numRef>
          </c:val>
          <c:extLst xmlns:c16r2="http://schemas.microsoft.com/office/drawing/2015/06/chart">
            <c:ext xmlns:c16="http://schemas.microsoft.com/office/drawing/2014/chart" uri="{C3380CC4-5D6E-409C-BE32-E72D297353CC}">
              <c16:uniqueId val="{00000009-BF0F-4A07-9780-5E70296514A2}"/>
            </c:ext>
          </c:extLst>
        </c:ser>
        <c:dLbls>
          <c:showLegendKey val="0"/>
          <c:showVal val="0"/>
          <c:showCatName val="0"/>
          <c:showSerName val="0"/>
          <c:showPercent val="0"/>
          <c:showBubbleSize val="0"/>
        </c:dLbls>
        <c:gapWidth val="100"/>
        <c:overlap val="100"/>
        <c:axId val="83219968"/>
        <c:axId val="83221504"/>
      </c:barChart>
      <c:catAx>
        <c:axId val="83219968"/>
        <c:scaling>
          <c:orientation val="minMax"/>
        </c:scaling>
        <c:delete val="0"/>
        <c:axPos val="b"/>
        <c:numFmt formatCode="0" sourceLinked="1"/>
        <c:majorTickMark val="out"/>
        <c:minorTickMark val="none"/>
        <c:tickLblPos val="nextTo"/>
        <c:spPr>
          <a:ln w="3984">
            <a:solidFill>
              <a:schemeClr val="tx1"/>
            </a:solidFill>
            <a:prstDash val="solid"/>
          </a:ln>
        </c:spPr>
        <c:txPr>
          <a:bodyPr rot="0" vert="horz"/>
          <a:lstStyle/>
          <a:p>
            <a:pPr>
              <a:defRPr/>
            </a:pPr>
            <a:endParaRPr lang="en-US"/>
          </a:p>
        </c:txPr>
        <c:crossAx val="83221504"/>
        <c:crosses val="autoZero"/>
        <c:auto val="0"/>
        <c:lblAlgn val="ctr"/>
        <c:lblOffset val="100"/>
        <c:noMultiLvlLbl val="0"/>
      </c:catAx>
      <c:valAx>
        <c:axId val="83221504"/>
        <c:scaling>
          <c:orientation val="minMax"/>
          <c:max val="1"/>
          <c:min val="0"/>
        </c:scaling>
        <c:delete val="0"/>
        <c:axPos val="l"/>
        <c:title>
          <c:tx>
            <c:rich>
              <a:bodyPr/>
              <a:lstStyle/>
              <a:p>
                <a:pPr algn="ctr">
                  <a:defRPr/>
                </a:pPr>
                <a:r>
                  <a:rPr lang="en-US"/>
                  <a:t>Column %</a:t>
                </a:r>
              </a:p>
            </c:rich>
          </c:tx>
          <c:layout/>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83219968"/>
        <c:crosses val="autoZero"/>
        <c:crossBetween val="between"/>
      </c:valAx>
      <c:spPr>
        <a:noFill/>
        <a:ln w="3984">
          <a:noFill/>
          <a:prstDash val="solid"/>
        </a:ln>
      </c:spPr>
    </c:plotArea>
    <c:legend>
      <c:legendPos val="t"/>
      <c:layout>
        <c:manualLayout>
          <c:xMode val="edge"/>
          <c:yMode val="edge"/>
          <c:x val="0.21324420480099301"/>
          <c:y val="7.0096505429211101E-2"/>
          <c:w val="0.57351159039801392"/>
          <c:h val="6.6220427219754144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Sheet1!$C$1</c:f>
              <c:strCache>
                <c:ptCount val="1"/>
                <c:pt idx="0">
                  <c:v>Mean</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1-7858-4A08-A569-A770FB39B965}"/>
              </c:ext>
            </c:extLst>
          </c:dPt>
          <c:dPt>
            <c:idx val="1"/>
            <c:invertIfNegative val="0"/>
            <c:bubble3D val="0"/>
            <c:extLst xmlns:c16r2="http://schemas.microsoft.com/office/drawing/2015/06/chart">
              <c:ext xmlns:c16="http://schemas.microsoft.com/office/drawing/2014/chart" uri="{C3380CC4-5D6E-409C-BE32-E72D297353CC}">
                <c16:uniqueId val="{00000003-7858-4A08-A569-A770FB39B965}"/>
              </c:ext>
            </c:extLst>
          </c:dPt>
          <c:dPt>
            <c:idx val="2"/>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7-8D0A-4079-A3A6-10DBBAFB61DA}"/>
              </c:ext>
            </c:extLst>
          </c:dPt>
          <c:dPt>
            <c:idx val="4"/>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6-8D0A-4079-A3A6-10DBBAFB61DA}"/>
              </c:ext>
            </c:extLst>
          </c:dPt>
          <c:dPt>
            <c:idx val="6"/>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5-8D0A-4079-A3A6-10DBBAFB61DA}"/>
              </c:ext>
            </c:extLst>
          </c:dPt>
          <c:dPt>
            <c:idx val="8"/>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4-8D0A-4079-A3A6-10DBBAFB61DA}"/>
              </c:ext>
            </c:extLst>
          </c:dPt>
          <c:dPt>
            <c:idx val="10"/>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3-8D0A-4079-A3A6-10DBBAFB61DA}"/>
              </c:ext>
            </c:extLst>
          </c:dPt>
          <c:dPt>
            <c:idx val="12"/>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2-8D0A-4079-A3A6-10DBBAFB61DA}"/>
              </c:ext>
            </c:extLst>
          </c:dPt>
          <c:dLbls>
            <c:dLbl>
              <c:idx val="3"/>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dLbl>
            <c:dLbl>
              <c:idx val="7"/>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dLbl>
            <c:dLbl>
              <c:idx val="13"/>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c:spPr>
                </c15:leaderLines>
              </c:ext>
            </c:extLst>
          </c:dLbls>
          <c:cat>
            <c:strRef>
              <c:f>Sheet1!$B$2:$B$15</c:f>
              <c:strCache>
                <c:ptCount val="14"/>
                <c:pt idx="0">
                  <c:v>Boston Borough/2017</c:v>
                </c:pt>
                <c:pt idx="1">
                  <c:v>Boston Borough/2018</c:v>
                </c:pt>
                <c:pt idx="2">
                  <c:v>East Lindsey/2017</c:v>
                </c:pt>
                <c:pt idx="3">
                  <c:v>East Lindsey/2018</c:v>
                </c:pt>
                <c:pt idx="4">
                  <c:v>Lincoln City/2017</c:v>
                </c:pt>
                <c:pt idx="5">
                  <c:v>Lincoln City/2018</c:v>
                </c:pt>
                <c:pt idx="6">
                  <c:v>North Kesteven/2017</c:v>
                </c:pt>
                <c:pt idx="7">
                  <c:v>North Kesteven/2018</c:v>
                </c:pt>
                <c:pt idx="8">
                  <c:v>South Holland/2017</c:v>
                </c:pt>
                <c:pt idx="9">
                  <c:v>South Holland/2018</c:v>
                </c:pt>
                <c:pt idx="10">
                  <c:v>South Kesteven/2017</c:v>
                </c:pt>
                <c:pt idx="11">
                  <c:v>South Kesteven/2018</c:v>
                </c:pt>
                <c:pt idx="12">
                  <c:v>West Lindsey/2017</c:v>
                </c:pt>
                <c:pt idx="13">
                  <c:v>West Lindsey/2018</c:v>
                </c:pt>
              </c:strCache>
            </c:strRef>
          </c:cat>
          <c:val>
            <c:numRef>
              <c:f>Sheet1!$C$2:$C$15</c:f>
              <c:numCache>
                <c:formatCode>0.00</c:formatCode>
                <c:ptCount val="14"/>
                <c:pt idx="0">
                  <c:v>5.19</c:v>
                </c:pt>
                <c:pt idx="1">
                  <c:v>5.03</c:v>
                </c:pt>
                <c:pt idx="2">
                  <c:v>4.25</c:v>
                </c:pt>
                <c:pt idx="3">
                  <c:v>4.46</c:v>
                </c:pt>
                <c:pt idx="4">
                  <c:v>4.1399999999999997</c:v>
                </c:pt>
                <c:pt idx="5">
                  <c:v>4.1100000000000003</c:v>
                </c:pt>
                <c:pt idx="6">
                  <c:v>3.52</c:v>
                </c:pt>
                <c:pt idx="7">
                  <c:v>3.73</c:v>
                </c:pt>
                <c:pt idx="8">
                  <c:v>4.5199999999999996</c:v>
                </c:pt>
                <c:pt idx="9">
                  <c:v>4.4800000000000004</c:v>
                </c:pt>
                <c:pt idx="10">
                  <c:v>4.13</c:v>
                </c:pt>
                <c:pt idx="11">
                  <c:v>4</c:v>
                </c:pt>
                <c:pt idx="12">
                  <c:v>4.13</c:v>
                </c:pt>
                <c:pt idx="13">
                  <c:v>4.33</c:v>
                </c:pt>
              </c:numCache>
            </c:numRef>
          </c:val>
          <c:extLst xmlns:c16r2="http://schemas.microsoft.com/office/drawing/2015/06/chart">
            <c:ext xmlns:c16="http://schemas.microsoft.com/office/drawing/2014/chart" uri="{C3380CC4-5D6E-409C-BE32-E72D297353CC}">
              <c16:uniqueId val="{00000004-7858-4A08-A569-A770FB39B965}"/>
            </c:ext>
          </c:extLst>
        </c:ser>
        <c:dLbls>
          <c:showLegendKey val="0"/>
          <c:showVal val="0"/>
          <c:showCatName val="0"/>
          <c:showSerName val="0"/>
          <c:showPercent val="0"/>
          <c:showBubbleSize val="0"/>
        </c:dLbls>
        <c:gapWidth val="50"/>
        <c:overlap val="100"/>
        <c:axId val="116957184"/>
        <c:axId val="116958720"/>
      </c:barChart>
      <c:catAx>
        <c:axId val="116957184"/>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16958720"/>
        <c:crosses val="autoZero"/>
        <c:auto val="0"/>
        <c:lblAlgn val="ctr"/>
        <c:lblOffset val="100"/>
        <c:noMultiLvlLbl val="0"/>
      </c:catAx>
      <c:valAx>
        <c:axId val="116958720"/>
        <c:scaling>
          <c:orientation val="minMax"/>
          <c:min val="3"/>
        </c:scaling>
        <c:delete val="0"/>
        <c:axPos val="b"/>
        <c:numFmt formatCode="0.0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116957184"/>
        <c:crosses val="autoZero"/>
        <c:crossBetween val="between"/>
      </c:valAx>
      <c:spPr>
        <a:noFill/>
        <a:ln w="3989">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Not worried 1-3 rating</c:v>
                </c:pt>
              </c:strCache>
            </c:strRef>
          </c:tx>
          <c:spPr>
            <a:solidFill>
              <a:srgbClr val="00B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1-A4CF-4727-810F-03C995D211C1}"/>
              </c:ext>
            </c:extLst>
          </c:dPt>
          <c:dPt>
            <c:idx val="1"/>
            <c:invertIfNegative val="0"/>
            <c:bubble3D val="0"/>
            <c:extLst xmlns:c16r2="http://schemas.microsoft.com/office/drawing/2015/06/chart">
              <c:ext xmlns:c16="http://schemas.microsoft.com/office/drawing/2014/chart" uri="{C3380CC4-5D6E-409C-BE32-E72D297353CC}">
                <c16:uniqueId val="{00000003-A4CF-4727-810F-03C995D211C1}"/>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Sheet1!$B$2:$B$15</c:f>
              <c:strCache>
                <c:ptCount val="14"/>
                <c:pt idx="0">
                  <c:v>Boston Borough/2017</c:v>
                </c:pt>
                <c:pt idx="1">
                  <c:v>Boston Borough/2018</c:v>
                </c:pt>
                <c:pt idx="2">
                  <c:v>East Lindsey/2017</c:v>
                </c:pt>
                <c:pt idx="3">
                  <c:v>East Lindsey/2018</c:v>
                </c:pt>
                <c:pt idx="4">
                  <c:v>Lincoln City/2017</c:v>
                </c:pt>
                <c:pt idx="5">
                  <c:v>Lincoln City/2018</c:v>
                </c:pt>
                <c:pt idx="6">
                  <c:v>North Kesteven/2017</c:v>
                </c:pt>
                <c:pt idx="7">
                  <c:v>North Kesteven/2018</c:v>
                </c:pt>
                <c:pt idx="8">
                  <c:v>South Holland/2017</c:v>
                </c:pt>
                <c:pt idx="9">
                  <c:v>South Holland/2018</c:v>
                </c:pt>
                <c:pt idx="10">
                  <c:v>South Kesteven/2017</c:v>
                </c:pt>
                <c:pt idx="11">
                  <c:v>South Kesteven/2018</c:v>
                </c:pt>
                <c:pt idx="12">
                  <c:v>West Lindsey/2017</c:v>
                </c:pt>
                <c:pt idx="13">
                  <c:v>West Lindsey/2018</c:v>
                </c:pt>
              </c:strCache>
            </c:strRef>
          </c:cat>
          <c:val>
            <c:numRef>
              <c:f>Sheet1!$C$2:$C$15</c:f>
              <c:numCache>
                <c:formatCode>0%</c:formatCode>
                <c:ptCount val="14"/>
                <c:pt idx="0">
                  <c:v>0.3</c:v>
                </c:pt>
                <c:pt idx="1">
                  <c:v>0.3</c:v>
                </c:pt>
                <c:pt idx="2">
                  <c:v>0.48</c:v>
                </c:pt>
                <c:pt idx="3">
                  <c:v>0.44</c:v>
                </c:pt>
                <c:pt idx="4">
                  <c:v>0.48</c:v>
                </c:pt>
                <c:pt idx="5">
                  <c:v>0.48</c:v>
                </c:pt>
                <c:pt idx="6">
                  <c:v>0.6</c:v>
                </c:pt>
                <c:pt idx="7">
                  <c:v>0.55000000000000004</c:v>
                </c:pt>
                <c:pt idx="8">
                  <c:v>0.42</c:v>
                </c:pt>
                <c:pt idx="9">
                  <c:v>0.43</c:v>
                </c:pt>
                <c:pt idx="10">
                  <c:v>0.51</c:v>
                </c:pt>
                <c:pt idx="11">
                  <c:v>0.51</c:v>
                </c:pt>
                <c:pt idx="12">
                  <c:v>0.48</c:v>
                </c:pt>
                <c:pt idx="13">
                  <c:v>0.47</c:v>
                </c:pt>
              </c:numCache>
            </c:numRef>
          </c:val>
          <c:extLst xmlns:c16r2="http://schemas.microsoft.com/office/drawing/2015/06/chart">
            <c:ext xmlns:c16="http://schemas.microsoft.com/office/drawing/2014/chart" uri="{C3380CC4-5D6E-409C-BE32-E72D297353CC}">
              <c16:uniqueId val="{00000004-A4CF-4727-810F-03C995D211C1}"/>
            </c:ext>
          </c:extLst>
        </c:ser>
        <c:ser>
          <c:idx val="1"/>
          <c:order val="1"/>
          <c:tx>
            <c:strRef>
              <c:f>Sheet1!$D$1</c:f>
              <c:strCache>
                <c:ptCount val="1"/>
                <c:pt idx="0">
                  <c:v>Anxious 4 - 7 rating</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6-A4CF-4727-810F-03C995D211C1}"/>
              </c:ext>
            </c:extLst>
          </c:dPt>
          <c:dPt>
            <c:idx val="1"/>
            <c:invertIfNegative val="0"/>
            <c:bubble3D val="0"/>
            <c:extLst xmlns:c16r2="http://schemas.microsoft.com/office/drawing/2015/06/chart">
              <c:ext xmlns:c16="http://schemas.microsoft.com/office/drawing/2014/chart" uri="{C3380CC4-5D6E-409C-BE32-E72D297353CC}">
                <c16:uniqueId val="{00000008-A4CF-4727-810F-03C995D211C1}"/>
              </c:ext>
            </c:extLst>
          </c:dPt>
          <c:dLbls>
            <c:dLbl>
              <c:idx val="3"/>
              <c:spPr>
                <a:noFill/>
                <a:ln w="31875">
                  <a:noFill/>
                </a:ln>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dLbl>
              <c:idx val="7"/>
              <c:spPr>
                <a:noFill/>
                <a:ln w="31875">
                  <a:noFill/>
                </a:ln>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Sheet1!$B$2:$B$15</c:f>
              <c:strCache>
                <c:ptCount val="14"/>
                <c:pt idx="0">
                  <c:v>Boston Borough/2017</c:v>
                </c:pt>
                <c:pt idx="1">
                  <c:v>Boston Borough/2018</c:v>
                </c:pt>
                <c:pt idx="2">
                  <c:v>East Lindsey/2017</c:v>
                </c:pt>
                <c:pt idx="3">
                  <c:v>East Lindsey/2018</c:v>
                </c:pt>
                <c:pt idx="4">
                  <c:v>Lincoln City/2017</c:v>
                </c:pt>
                <c:pt idx="5">
                  <c:v>Lincoln City/2018</c:v>
                </c:pt>
                <c:pt idx="6">
                  <c:v>North Kesteven/2017</c:v>
                </c:pt>
                <c:pt idx="7">
                  <c:v>North Kesteven/2018</c:v>
                </c:pt>
                <c:pt idx="8">
                  <c:v>South Holland/2017</c:v>
                </c:pt>
                <c:pt idx="9">
                  <c:v>South Holland/2018</c:v>
                </c:pt>
                <c:pt idx="10">
                  <c:v>South Kesteven/2017</c:v>
                </c:pt>
                <c:pt idx="11">
                  <c:v>South Kesteven/2018</c:v>
                </c:pt>
                <c:pt idx="12">
                  <c:v>West Lindsey/2017</c:v>
                </c:pt>
                <c:pt idx="13">
                  <c:v>West Lindsey/2018</c:v>
                </c:pt>
              </c:strCache>
            </c:strRef>
          </c:cat>
          <c:val>
            <c:numRef>
              <c:f>Sheet1!$D$2:$D$15</c:f>
              <c:numCache>
                <c:formatCode>0%</c:formatCode>
                <c:ptCount val="14"/>
                <c:pt idx="0">
                  <c:v>0.47</c:v>
                </c:pt>
                <c:pt idx="1">
                  <c:v>0.49</c:v>
                </c:pt>
                <c:pt idx="2">
                  <c:v>0.39</c:v>
                </c:pt>
                <c:pt idx="3">
                  <c:v>0.42</c:v>
                </c:pt>
                <c:pt idx="4">
                  <c:v>0.42</c:v>
                </c:pt>
                <c:pt idx="5">
                  <c:v>0.42</c:v>
                </c:pt>
                <c:pt idx="6">
                  <c:v>0.33</c:v>
                </c:pt>
                <c:pt idx="7">
                  <c:v>0.39</c:v>
                </c:pt>
                <c:pt idx="8">
                  <c:v>0.43</c:v>
                </c:pt>
                <c:pt idx="9">
                  <c:v>0.44</c:v>
                </c:pt>
                <c:pt idx="10">
                  <c:v>0.36</c:v>
                </c:pt>
                <c:pt idx="11">
                  <c:v>0.38</c:v>
                </c:pt>
                <c:pt idx="12">
                  <c:v>0.42</c:v>
                </c:pt>
                <c:pt idx="13">
                  <c:v>0.39</c:v>
                </c:pt>
              </c:numCache>
            </c:numRef>
          </c:val>
          <c:extLst xmlns:c16r2="http://schemas.microsoft.com/office/drawing/2015/06/chart">
            <c:ext xmlns:c16="http://schemas.microsoft.com/office/drawing/2014/chart" uri="{C3380CC4-5D6E-409C-BE32-E72D297353CC}">
              <c16:uniqueId val="{00000009-A4CF-4727-810F-03C995D211C1}"/>
            </c:ext>
          </c:extLst>
        </c:ser>
        <c:ser>
          <c:idx val="2"/>
          <c:order val="2"/>
          <c:tx>
            <c:strRef>
              <c:f>Sheet1!$E$1</c:f>
              <c:strCache>
                <c:ptCount val="1"/>
                <c:pt idx="0">
                  <c:v>Fearful 8-10 rating</c:v>
                </c:pt>
              </c:strCache>
            </c:strRef>
          </c:tx>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B-A4CF-4727-810F-03C995D211C1}"/>
              </c:ext>
            </c:extLst>
          </c:dPt>
          <c:dPt>
            <c:idx val="1"/>
            <c:invertIfNegative val="0"/>
            <c:bubble3D val="0"/>
            <c:extLst xmlns:c16r2="http://schemas.microsoft.com/office/drawing/2015/06/chart">
              <c:ext xmlns:c16="http://schemas.microsoft.com/office/drawing/2014/chart" uri="{C3380CC4-5D6E-409C-BE32-E72D297353CC}">
                <c16:uniqueId val="{0000000D-A4CF-4727-810F-03C995D211C1}"/>
              </c:ext>
            </c:extLst>
          </c:dPt>
          <c:dLbls>
            <c:dLbl>
              <c:idx val="3"/>
              <c:spPr>
                <a:noFill/>
                <a:ln w="31875">
                  <a:noFill/>
                </a:ln>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dLbl>
              <c:idx val="13"/>
              <c:spPr>
                <a:noFill/>
                <a:ln w="31875">
                  <a:noFill/>
                </a:ln>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dLbl>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Sheet1!$B$2:$B$15</c:f>
              <c:strCache>
                <c:ptCount val="14"/>
                <c:pt idx="0">
                  <c:v>Boston Borough/2017</c:v>
                </c:pt>
                <c:pt idx="1">
                  <c:v>Boston Borough/2018</c:v>
                </c:pt>
                <c:pt idx="2">
                  <c:v>East Lindsey/2017</c:v>
                </c:pt>
                <c:pt idx="3">
                  <c:v>East Lindsey/2018</c:v>
                </c:pt>
                <c:pt idx="4">
                  <c:v>Lincoln City/2017</c:v>
                </c:pt>
                <c:pt idx="5">
                  <c:v>Lincoln City/2018</c:v>
                </c:pt>
                <c:pt idx="6">
                  <c:v>North Kesteven/2017</c:v>
                </c:pt>
                <c:pt idx="7">
                  <c:v>North Kesteven/2018</c:v>
                </c:pt>
                <c:pt idx="8">
                  <c:v>South Holland/2017</c:v>
                </c:pt>
                <c:pt idx="9">
                  <c:v>South Holland/2018</c:v>
                </c:pt>
                <c:pt idx="10">
                  <c:v>South Kesteven/2017</c:v>
                </c:pt>
                <c:pt idx="11">
                  <c:v>South Kesteven/2018</c:v>
                </c:pt>
                <c:pt idx="12">
                  <c:v>West Lindsey/2017</c:v>
                </c:pt>
                <c:pt idx="13">
                  <c:v>West Lindsey/2018</c:v>
                </c:pt>
              </c:strCache>
            </c:strRef>
          </c:cat>
          <c:val>
            <c:numRef>
              <c:f>Sheet1!$E$2:$E$15</c:f>
              <c:numCache>
                <c:formatCode>0%</c:formatCode>
                <c:ptCount val="14"/>
                <c:pt idx="0">
                  <c:v>0.23</c:v>
                </c:pt>
                <c:pt idx="1">
                  <c:v>0.22</c:v>
                </c:pt>
                <c:pt idx="2">
                  <c:v>0.13</c:v>
                </c:pt>
                <c:pt idx="3">
                  <c:v>0.14000000000000001</c:v>
                </c:pt>
                <c:pt idx="4">
                  <c:v>0.1</c:v>
                </c:pt>
                <c:pt idx="5">
                  <c:v>0.1</c:v>
                </c:pt>
                <c:pt idx="6">
                  <c:v>7.0000000000000007E-2</c:v>
                </c:pt>
                <c:pt idx="7">
                  <c:v>7.0000000000000007E-2</c:v>
                </c:pt>
                <c:pt idx="8">
                  <c:v>0.15</c:v>
                </c:pt>
                <c:pt idx="9">
                  <c:v>0.13</c:v>
                </c:pt>
                <c:pt idx="10">
                  <c:v>0.13</c:v>
                </c:pt>
                <c:pt idx="11">
                  <c:v>0.11</c:v>
                </c:pt>
                <c:pt idx="12">
                  <c:v>0.09</c:v>
                </c:pt>
                <c:pt idx="13">
                  <c:v>0.14000000000000001</c:v>
                </c:pt>
              </c:numCache>
            </c:numRef>
          </c:val>
          <c:extLst xmlns:c16r2="http://schemas.microsoft.com/office/drawing/2015/06/chart">
            <c:ext xmlns:c16="http://schemas.microsoft.com/office/drawing/2014/chart" uri="{C3380CC4-5D6E-409C-BE32-E72D297353CC}">
              <c16:uniqueId val="{0000000E-A4CF-4727-810F-03C995D211C1}"/>
            </c:ext>
          </c:extLst>
        </c:ser>
        <c:dLbls>
          <c:showLegendKey val="0"/>
          <c:showVal val="0"/>
          <c:showCatName val="0"/>
          <c:showSerName val="0"/>
          <c:showPercent val="0"/>
          <c:showBubbleSize val="0"/>
        </c:dLbls>
        <c:gapWidth val="57"/>
        <c:overlap val="100"/>
        <c:axId val="117102080"/>
        <c:axId val="117103616"/>
      </c:barChart>
      <c:catAx>
        <c:axId val="117102080"/>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7103616"/>
        <c:crosses val="autoZero"/>
        <c:auto val="0"/>
        <c:lblAlgn val="ctr"/>
        <c:lblOffset val="100"/>
        <c:noMultiLvlLbl val="0"/>
      </c:catAx>
      <c:valAx>
        <c:axId val="117103616"/>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7102080"/>
        <c:crosses val="autoZero"/>
        <c:crossBetween val="between"/>
      </c:valAx>
      <c:spPr>
        <a:noFill/>
        <a:ln w="3984">
          <a:noFill/>
          <a:prstDash val="solid"/>
        </a:ln>
      </c:spPr>
    </c:plotArea>
    <c:legend>
      <c:legendPos val="t"/>
      <c:layout>
        <c:manualLayout>
          <c:xMode val="edge"/>
          <c:yMode val="edge"/>
          <c:x val="0.19602258088756253"/>
          <c:y val="3.9382731362975161E-2"/>
          <c:w val="0.60625053674560403"/>
          <c:h val="5.7102705201790678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Lincolnshire</c:v>
                </c:pt>
              </c:strCache>
            </c:strRef>
          </c:tx>
          <c:spPr>
            <a:solidFill>
              <a:srgbClr val="05BC57"/>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16 to 34</c:v>
                </c:pt>
                <c:pt idx="1">
                  <c:v>35 to 49</c:v>
                </c:pt>
                <c:pt idx="2">
                  <c:v>50 to 64</c:v>
                </c:pt>
                <c:pt idx="3">
                  <c:v>65+</c:v>
                </c:pt>
              </c:strCache>
            </c:strRef>
          </c:cat>
          <c:val>
            <c:numRef>
              <c:f>Sheet1!$C$2:$C$5</c:f>
              <c:numCache>
                <c:formatCode>0%</c:formatCode>
                <c:ptCount val="4"/>
                <c:pt idx="0">
                  <c:v>0.25</c:v>
                </c:pt>
                <c:pt idx="1">
                  <c:v>0.25</c:v>
                </c:pt>
                <c:pt idx="2">
                  <c:v>0.25</c:v>
                </c:pt>
                <c:pt idx="3">
                  <c:v>0.25</c:v>
                </c:pt>
              </c:numCache>
            </c:numRef>
          </c:val>
          <c:extLst xmlns:c16r2="http://schemas.microsoft.com/office/drawing/2015/06/chart">
            <c:ext xmlns:c16="http://schemas.microsoft.com/office/drawing/2014/chart" uri="{C3380CC4-5D6E-409C-BE32-E72D297353CC}">
              <c16:uniqueId val="{00000000-D0E1-4620-AB91-16731C375F44}"/>
            </c:ext>
          </c:extLst>
        </c:ser>
        <c:ser>
          <c:idx val="1"/>
          <c:order val="1"/>
          <c:tx>
            <c:strRef>
              <c:f>Sheet1!$D$1</c:f>
              <c:strCache>
                <c:ptCount val="1"/>
                <c:pt idx="0">
                  <c:v>2017</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16 to 34</c:v>
                </c:pt>
                <c:pt idx="1">
                  <c:v>35 to 49</c:v>
                </c:pt>
                <c:pt idx="2">
                  <c:v>50 to 64</c:v>
                </c:pt>
                <c:pt idx="3">
                  <c:v>65+</c:v>
                </c:pt>
              </c:strCache>
            </c:strRef>
          </c:cat>
          <c:val>
            <c:numRef>
              <c:f>Sheet1!$D$2:$D$5</c:f>
              <c:numCache>
                <c:formatCode>0%</c:formatCode>
                <c:ptCount val="4"/>
                <c:pt idx="0">
                  <c:v>0.17</c:v>
                </c:pt>
                <c:pt idx="1">
                  <c:v>0.25</c:v>
                </c:pt>
                <c:pt idx="2">
                  <c:v>0.3</c:v>
                </c:pt>
                <c:pt idx="3">
                  <c:v>0.28000000000000003</c:v>
                </c:pt>
              </c:numCache>
            </c:numRef>
          </c:val>
          <c:extLst xmlns:c16r2="http://schemas.microsoft.com/office/drawing/2015/06/chart">
            <c:ext xmlns:c16="http://schemas.microsoft.com/office/drawing/2014/chart" uri="{C3380CC4-5D6E-409C-BE32-E72D297353CC}">
              <c16:uniqueId val="{00000001-D0E1-4620-AB91-16731C375F44}"/>
            </c:ext>
          </c:extLst>
        </c:ser>
        <c:ser>
          <c:idx val="2"/>
          <c:order val="2"/>
          <c:tx>
            <c:strRef>
              <c:f>Sheet1!$E$1</c:f>
              <c:strCache>
                <c:ptCount val="1"/>
                <c:pt idx="0">
                  <c:v>2018</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Sheet1!$B$2:$B$5</c:f>
              <c:strCache>
                <c:ptCount val="4"/>
                <c:pt idx="0">
                  <c:v>16 to 34</c:v>
                </c:pt>
                <c:pt idx="1">
                  <c:v>35 to 49</c:v>
                </c:pt>
                <c:pt idx="2">
                  <c:v>50 to 64</c:v>
                </c:pt>
                <c:pt idx="3">
                  <c:v>65+</c:v>
                </c:pt>
              </c:strCache>
            </c:strRef>
          </c:cat>
          <c:val>
            <c:numRef>
              <c:f>Sheet1!$E$2:$E$5</c:f>
              <c:numCache>
                <c:formatCode>0%</c:formatCode>
                <c:ptCount val="4"/>
                <c:pt idx="0">
                  <c:v>0.14000000000000001</c:v>
                </c:pt>
                <c:pt idx="1">
                  <c:v>0.17</c:v>
                </c:pt>
                <c:pt idx="2">
                  <c:v>0.32</c:v>
                </c:pt>
                <c:pt idx="3">
                  <c:v>0.36</c:v>
                </c:pt>
              </c:numCache>
            </c:numRef>
          </c:val>
          <c:extLst xmlns:c16r2="http://schemas.microsoft.com/office/drawing/2015/06/chart">
            <c:ext xmlns:c16="http://schemas.microsoft.com/office/drawing/2014/chart" uri="{C3380CC4-5D6E-409C-BE32-E72D297353CC}">
              <c16:uniqueId val="{00000002-D0E1-4620-AB91-16731C375F44}"/>
            </c:ext>
          </c:extLst>
        </c:ser>
        <c:dLbls>
          <c:dLblPos val="outEnd"/>
          <c:showLegendKey val="0"/>
          <c:showVal val="1"/>
          <c:showCatName val="0"/>
          <c:showSerName val="0"/>
          <c:showPercent val="0"/>
          <c:showBubbleSize val="0"/>
        </c:dLbls>
        <c:gapWidth val="219"/>
        <c:overlap val="-27"/>
        <c:axId val="68904448"/>
        <c:axId val="68905984"/>
      </c:barChart>
      <c:catAx>
        <c:axId val="6890444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68905984"/>
        <c:crosses val="autoZero"/>
        <c:auto val="1"/>
        <c:lblAlgn val="ctr"/>
        <c:lblOffset val="100"/>
        <c:noMultiLvlLbl val="0"/>
      </c:catAx>
      <c:valAx>
        <c:axId val="68905984"/>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68904448"/>
        <c:crosses val="autoZero"/>
        <c:crossBetween val="between"/>
      </c:valAx>
      <c:spPr>
        <a:noFill/>
        <a:ln>
          <a:noFill/>
        </a:ln>
        <a:effectLst/>
      </c:spPr>
    </c:plotArea>
    <c:legend>
      <c:legendPos val="b"/>
      <c:layout>
        <c:manualLayout>
          <c:xMode val="edge"/>
          <c:yMode val="edge"/>
          <c:x val="0.30799659272734708"/>
          <c:y val="1.825852539039689E-2"/>
          <c:w val="0.33031901964113725"/>
          <c:h val="8.745188064538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 share of Total Sample</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AB79-4CD1-BE25-A40B4C67B6B2}"/>
              </c:ext>
            </c:extLst>
          </c:dPt>
          <c:dPt>
            <c:idx val="1"/>
            <c:invertIfNegative val="0"/>
            <c:bubble3D val="0"/>
            <c:extLst xmlns:c16r2="http://schemas.microsoft.com/office/drawing/2015/06/chart">
              <c:ext xmlns:c16="http://schemas.microsoft.com/office/drawing/2014/chart" uri="{C3380CC4-5D6E-409C-BE32-E72D297353CC}">
                <c16:uniqueId val="{00000003-AB79-4CD1-BE25-A40B4C67B6B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Local Authority/Boston Borough</c:v>
                </c:pt>
                <c:pt idx="1">
                  <c:v>Local Authority/North Kesteven</c:v>
                </c:pt>
                <c:pt idx="2">
                  <c:v>Occupation/Skilled manual worker</c:v>
                </c:pt>
              </c:strCache>
            </c:strRef>
          </c:cat>
          <c:val>
            <c:numRef>
              <c:f>Sheet1!$C$2:$C$4</c:f>
              <c:numCache>
                <c:formatCode>0%</c:formatCode>
                <c:ptCount val="3"/>
                <c:pt idx="0">
                  <c:v>0.09</c:v>
                </c:pt>
                <c:pt idx="1">
                  <c:v>0.17</c:v>
                </c:pt>
                <c:pt idx="2">
                  <c:v>0.14000000000000001</c:v>
                </c:pt>
              </c:numCache>
            </c:numRef>
          </c:val>
          <c:extLst xmlns:c16r2="http://schemas.microsoft.com/office/drawing/2015/06/chart">
            <c:ext xmlns:c16="http://schemas.microsoft.com/office/drawing/2014/chart" uri="{C3380CC4-5D6E-409C-BE32-E72D297353CC}">
              <c16:uniqueId val="{00000004-AB79-4CD1-BE25-A40B4C67B6B2}"/>
            </c:ext>
          </c:extLst>
        </c:ser>
        <c:ser>
          <c:idx val="1"/>
          <c:order val="1"/>
          <c:tx>
            <c:strRef>
              <c:f>Sheet1!$D$1</c:f>
              <c:strCache>
                <c:ptCount val="1"/>
                <c:pt idx="0">
                  <c:v>2018/Not worried 1-3 rating </c:v>
                </c:pt>
              </c:strCache>
            </c:strRef>
          </c:tx>
          <c:spPr>
            <a:solidFill>
              <a:srgbClr val="00B05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AB79-4CD1-BE25-A40B4C67B6B2}"/>
              </c:ext>
            </c:extLst>
          </c:dPt>
          <c:dPt>
            <c:idx val="1"/>
            <c:invertIfNegative val="0"/>
            <c:bubble3D val="0"/>
            <c:extLst xmlns:c16r2="http://schemas.microsoft.com/office/drawing/2015/06/chart">
              <c:ext xmlns:c16="http://schemas.microsoft.com/office/drawing/2014/chart" uri="{C3380CC4-5D6E-409C-BE32-E72D297353CC}">
                <c16:uniqueId val="{00000008-AB79-4CD1-BE25-A40B4C67B6B2}"/>
              </c:ext>
            </c:extLst>
          </c:dPt>
          <c:dLbls>
            <c:dLbl>
              <c:idx val="1"/>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Local Authority/Boston Borough</c:v>
                </c:pt>
                <c:pt idx="1">
                  <c:v>Local Authority/North Kesteven</c:v>
                </c:pt>
                <c:pt idx="2">
                  <c:v>Occupation/Skilled manual worker</c:v>
                </c:pt>
              </c:strCache>
            </c:strRef>
          </c:cat>
          <c:val>
            <c:numRef>
              <c:f>Sheet1!$D$2:$D$4</c:f>
              <c:numCache>
                <c:formatCode>0%</c:formatCode>
                <c:ptCount val="3"/>
                <c:pt idx="0">
                  <c:v>0.06</c:v>
                </c:pt>
                <c:pt idx="1">
                  <c:v>0.19</c:v>
                </c:pt>
                <c:pt idx="2">
                  <c:v>0.12</c:v>
                </c:pt>
              </c:numCache>
            </c:numRef>
          </c:val>
          <c:extLst xmlns:c16r2="http://schemas.microsoft.com/office/drawing/2015/06/chart">
            <c:ext xmlns:c16="http://schemas.microsoft.com/office/drawing/2014/chart" uri="{C3380CC4-5D6E-409C-BE32-E72D297353CC}">
              <c16:uniqueId val="{00000009-AB79-4CD1-BE25-A40B4C67B6B2}"/>
            </c:ext>
          </c:extLst>
        </c:ser>
        <c:ser>
          <c:idx val="2"/>
          <c:order val="2"/>
          <c:tx>
            <c:strRef>
              <c:f>Sheet1!$E$1</c:f>
              <c:strCache>
                <c:ptCount val="1"/>
                <c:pt idx="0">
                  <c:v>2018/Fearful 8-10 rating</c:v>
                </c:pt>
              </c:strCache>
            </c:strRef>
          </c:tx>
          <c:spPr>
            <a:solidFill>
              <a:srgbClr val="FF000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B-AB79-4CD1-BE25-A40B4C67B6B2}"/>
              </c:ext>
            </c:extLst>
          </c:dPt>
          <c:dPt>
            <c:idx val="1"/>
            <c:invertIfNegative val="0"/>
            <c:bubble3D val="0"/>
            <c:extLst xmlns:c16r2="http://schemas.microsoft.com/office/drawing/2015/06/chart">
              <c:ext xmlns:c16="http://schemas.microsoft.com/office/drawing/2014/chart" uri="{C3380CC4-5D6E-409C-BE32-E72D297353CC}">
                <c16:uniqueId val="{0000000D-AB79-4CD1-BE25-A40B4C67B6B2}"/>
              </c:ext>
            </c:extLst>
          </c:dPt>
          <c:dLbls>
            <c:dLbl>
              <c:idx val="0"/>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2"/>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Local Authority/Boston Borough</c:v>
                </c:pt>
                <c:pt idx="1">
                  <c:v>Local Authority/North Kesteven</c:v>
                </c:pt>
                <c:pt idx="2">
                  <c:v>Occupation/Skilled manual worker</c:v>
                </c:pt>
              </c:strCache>
            </c:strRef>
          </c:cat>
          <c:val>
            <c:numRef>
              <c:f>Sheet1!$E$2:$E$4</c:f>
              <c:numCache>
                <c:formatCode>0%</c:formatCode>
                <c:ptCount val="3"/>
                <c:pt idx="0">
                  <c:v>0.17</c:v>
                </c:pt>
                <c:pt idx="1">
                  <c:v>0.09</c:v>
                </c:pt>
                <c:pt idx="2">
                  <c:v>0.2</c:v>
                </c:pt>
              </c:numCache>
            </c:numRef>
          </c:val>
          <c:extLst xmlns:c16r2="http://schemas.microsoft.com/office/drawing/2015/06/chart">
            <c:ext xmlns:c16="http://schemas.microsoft.com/office/drawing/2014/chart" uri="{C3380CC4-5D6E-409C-BE32-E72D297353CC}">
              <c16:uniqueId val="{0000000E-AB79-4CD1-BE25-A40B4C67B6B2}"/>
            </c:ext>
          </c:extLst>
        </c:ser>
        <c:dLbls>
          <c:showLegendKey val="0"/>
          <c:showVal val="0"/>
          <c:showCatName val="0"/>
          <c:showSerName val="0"/>
          <c:showPercent val="0"/>
          <c:showBubbleSize val="0"/>
        </c:dLbls>
        <c:gapWidth val="100"/>
        <c:axId val="116716288"/>
        <c:axId val="116717824"/>
      </c:barChart>
      <c:catAx>
        <c:axId val="11671628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6717824"/>
        <c:crosses val="autoZero"/>
        <c:auto val="0"/>
        <c:lblAlgn val="ctr"/>
        <c:lblOffset val="100"/>
        <c:noMultiLvlLbl val="0"/>
      </c:catAx>
      <c:valAx>
        <c:axId val="116717824"/>
        <c:scaling>
          <c:orientation val="minMax"/>
          <c:min val="0"/>
        </c:scaling>
        <c:delete val="0"/>
        <c:axPos val="l"/>
        <c:title>
          <c:tx>
            <c:rich>
              <a:bodyPr/>
              <a:lstStyle/>
              <a:p>
                <a:pPr algn="ctr">
                  <a:defRPr/>
                </a:pPr>
                <a:r>
                  <a:rPr lang="en-US"/>
                  <a:t>Column %</a:t>
                </a:r>
              </a:p>
            </c:rich>
          </c:tx>
          <c:layout/>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16716288"/>
        <c:crosses val="autoZero"/>
        <c:crossBetween val="between"/>
      </c:valAx>
      <c:spPr>
        <a:noFill/>
        <a:ln w="3989">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5CF8-4117-9FEC-F9647B8DCC1F}"/>
              </c:ext>
            </c:extLst>
          </c:dPt>
          <c:dPt>
            <c:idx val="1"/>
            <c:invertIfNegative val="0"/>
            <c:bubble3D val="0"/>
            <c:extLst xmlns:c16r2="http://schemas.microsoft.com/office/drawing/2015/06/chart">
              <c:ext xmlns:c16="http://schemas.microsoft.com/office/drawing/2014/chart" uri="{C3380CC4-5D6E-409C-BE32-E72D297353CC}">
                <c16:uniqueId val="{00000003-5CF8-4117-9FEC-F9647B8DCC1F}"/>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'Sheet1'!$C$2:$C$9</c:f>
              <c:numCache>
                <c:formatCode>0.00</c:formatCode>
                <c:ptCount val="8"/>
                <c:pt idx="0">
                  <c:v>2.86</c:v>
                </c:pt>
                <c:pt idx="1">
                  <c:v>2.46</c:v>
                </c:pt>
                <c:pt idx="2">
                  <c:v>2.39</c:v>
                </c:pt>
                <c:pt idx="3">
                  <c:v>2.44</c:v>
                </c:pt>
                <c:pt idx="4">
                  <c:v>1.8</c:v>
                </c:pt>
                <c:pt idx="5">
                  <c:v>2.4300000000000002</c:v>
                </c:pt>
                <c:pt idx="6">
                  <c:v>2.7</c:v>
                </c:pt>
                <c:pt idx="7">
                  <c:v>2.76</c:v>
                </c:pt>
              </c:numCache>
            </c:numRef>
          </c:val>
          <c:extLst xmlns:c16r2="http://schemas.microsoft.com/office/drawing/2015/06/chart">
            <c:ext xmlns:c16="http://schemas.microsoft.com/office/drawing/2014/chart" uri="{C3380CC4-5D6E-409C-BE32-E72D297353CC}">
              <c16:uniqueId val="{00000004-5CF8-4117-9FEC-F9647B8DCC1F}"/>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5CF8-4117-9FEC-F9647B8DCC1F}"/>
              </c:ext>
            </c:extLst>
          </c:dPt>
          <c:dPt>
            <c:idx val="1"/>
            <c:invertIfNegative val="0"/>
            <c:bubble3D val="0"/>
            <c:extLst xmlns:c16r2="http://schemas.microsoft.com/office/drawing/2015/06/chart">
              <c:ext xmlns:c16="http://schemas.microsoft.com/office/drawing/2014/chart" uri="{C3380CC4-5D6E-409C-BE32-E72D297353CC}">
                <c16:uniqueId val="{00000008-5CF8-4117-9FEC-F9647B8DCC1F}"/>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'Sheet1'!$D$2:$D$9</c:f>
              <c:numCache>
                <c:formatCode>0.00</c:formatCode>
                <c:ptCount val="8"/>
                <c:pt idx="0">
                  <c:v>2.86</c:v>
                </c:pt>
                <c:pt idx="1">
                  <c:v>2.41</c:v>
                </c:pt>
                <c:pt idx="2">
                  <c:v>2.36</c:v>
                </c:pt>
                <c:pt idx="3">
                  <c:v>2.4</c:v>
                </c:pt>
                <c:pt idx="4">
                  <c:v>1.71</c:v>
                </c:pt>
                <c:pt idx="5">
                  <c:v>2.4</c:v>
                </c:pt>
                <c:pt idx="6">
                  <c:v>2.7</c:v>
                </c:pt>
                <c:pt idx="7">
                  <c:v>2.73</c:v>
                </c:pt>
              </c:numCache>
            </c:numRef>
          </c:val>
          <c:extLst xmlns:c16r2="http://schemas.microsoft.com/office/drawing/2015/06/chart">
            <c:ext xmlns:c16="http://schemas.microsoft.com/office/drawing/2014/chart" uri="{C3380CC4-5D6E-409C-BE32-E72D297353CC}">
              <c16:uniqueId val="{00000009-5CF8-4117-9FEC-F9647B8DCC1F}"/>
            </c:ext>
          </c:extLst>
        </c:ser>
        <c:dLbls>
          <c:showLegendKey val="0"/>
          <c:showVal val="0"/>
          <c:showCatName val="0"/>
          <c:showSerName val="0"/>
          <c:showPercent val="0"/>
          <c:showBubbleSize val="0"/>
        </c:dLbls>
        <c:gapWidth val="100"/>
        <c:axId val="116795648"/>
        <c:axId val="116805632"/>
      </c:barChart>
      <c:catAx>
        <c:axId val="11679564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6805632"/>
        <c:crosses val="autoZero"/>
        <c:auto val="0"/>
        <c:lblAlgn val="ctr"/>
        <c:lblOffset val="100"/>
        <c:noMultiLvlLbl val="0"/>
      </c:catAx>
      <c:valAx>
        <c:axId val="116805632"/>
        <c:scaling>
          <c:orientation val="minMax"/>
          <c:min val="0"/>
        </c:scaling>
        <c:delete val="0"/>
        <c:axPos val="l"/>
        <c:numFmt formatCode="0.00" sourceLinked="0"/>
        <c:majorTickMark val="out"/>
        <c:minorTickMark val="none"/>
        <c:tickLblPos val="nextTo"/>
        <c:spPr>
          <a:ln>
            <a:solidFill>
              <a:schemeClr val="tx1"/>
            </a:solidFill>
          </a:ln>
        </c:spPr>
        <c:txPr>
          <a:bodyPr rot="0" vert="horz"/>
          <a:lstStyle/>
          <a:p>
            <a:pPr>
              <a:defRPr/>
            </a:pPr>
            <a:endParaRPr lang="en-US"/>
          </a:p>
        </c:txPr>
        <c:crossAx val="116795648"/>
        <c:crosses val="autoZero"/>
        <c:crossBetween val="between"/>
      </c:valAx>
      <c:spPr>
        <a:noFill/>
        <a:ln w="3989">
          <a:noFill/>
          <a:prstDash val="solid"/>
        </a:ln>
      </c:spPr>
    </c:plotArea>
    <c:legend>
      <c:legendPos val="t"/>
      <c:layout>
        <c:manualLayout>
          <c:xMode val="edge"/>
          <c:yMode val="edge"/>
          <c:x val="0.43063080212990845"/>
          <c:y val="0.1002571952299679"/>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'Worry of Crime'!$E$2</c:f>
              <c:strCache>
                <c:ptCount val="1"/>
                <c:pt idx="0">
                  <c:v>Very worried</c:v>
                </c:pt>
              </c:strCache>
            </c:strRef>
          </c:tx>
          <c:spPr>
            <a:solidFill>
              <a:srgbClr val="CC050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'Worry of Crime'!$D$3:$D$10</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'Worry of Crime'!$E$3:$E$10</c:f>
              <c:numCache>
                <c:formatCode>0%</c:formatCode>
                <c:ptCount val="8"/>
                <c:pt idx="0">
                  <c:v>0.23076923076923078</c:v>
                </c:pt>
                <c:pt idx="1">
                  <c:v>0.11175616835994194</c:v>
                </c:pt>
                <c:pt idx="2">
                  <c:v>0.10159651669085631</c:v>
                </c:pt>
                <c:pt idx="3">
                  <c:v>0.10043541364296081</c:v>
                </c:pt>
                <c:pt idx="4">
                  <c:v>6.095791001451379E-2</c:v>
                </c:pt>
                <c:pt idx="5">
                  <c:v>0.12104499274310596</c:v>
                </c:pt>
                <c:pt idx="6">
                  <c:v>0.18287373004354138</c:v>
                </c:pt>
                <c:pt idx="7">
                  <c:v>0.1811320754716981</c:v>
                </c:pt>
              </c:numCache>
            </c:numRef>
          </c:val>
          <c:extLst xmlns:c16r2="http://schemas.microsoft.com/office/drawing/2015/06/chart">
            <c:ext xmlns:c16="http://schemas.microsoft.com/office/drawing/2014/chart" uri="{C3380CC4-5D6E-409C-BE32-E72D297353CC}">
              <c16:uniqueId val="{00000000-1009-4D2A-9584-AD595B92D916}"/>
            </c:ext>
          </c:extLst>
        </c:ser>
        <c:ser>
          <c:idx val="1"/>
          <c:order val="1"/>
          <c:tx>
            <c:strRef>
              <c:f>'Worry of Crime'!$F$2</c:f>
              <c:strCache>
                <c:ptCount val="1"/>
                <c:pt idx="0">
                  <c:v>Fairly worried</c:v>
                </c:pt>
              </c:strCache>
            </c:strRef>
          </c:tx>
          <c:spPr>
            <a:solidFill>
              <a:srgbClr val="E6353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'Worry of Crime'!$D$3:$D$10</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'Worry of Crime'!$F$3:$F$10</c:f>
              <c:numCache>
                <c:formatCode>0%</c:formatCode>
                <c:ptCount val="8"/>
                <c:pt idx="0">
                  <c:v>0.43367198838896953</c:v>
                </c:pt>
                <c:pt idx="1">
                  <c:v>0.30943396226415093</c:v>
                </c:pt>
                <c:pt idx="2">
                  <c:v>0.30420899854862121</c:v>
                </c:pt>
                <c:pt idx="3">
                  <c:v>0.33352685050798259</c:v>
                </c:pt>
                <c:pt idx="4">
                  <c:v>0.10885341074020319</c:v>
                </c:pt>
                <c:pt idx="5">
                  <c:v>0.29027576197387517</c:v>
                </c:pt>
                <c:pt idx="6">
                  <c:v>0.41770682148040639</c:v>
                </c:pt>
                <c:pt idx="7">
                  <c:v>0.42960812772133528</c:v>
                </c:pt>
              </c:numCache>
            </c:numRef>
          </c:val>
          <c:extLst xmlns:c16r2="http://schemas.microsoft.com/office/drawing/2015/06/chart">
            <c:ext xmlns:c16="http://schemas.microsoft.com/office/drawing/2014/chart" uri="{C3380CC4-5D6E-409C-BE32-E72D297353CC}">
              <c16:uniqueId val="{00000001-1009-4D2A-9584-AD595B92D916}"/>
            </c:ext>
          </c:extLst>
        </c:ser>
        <c:ser>
          <c:idx val="2"/>
          <c:order val="2"/>
          <c:tx>
            <c:strRef>
              <c:f>'Worry of Crime'!$G$2</c:f>
              <c:strCache>
                <c:ptCount val="1"/>
                <c:pt idx="0">
                  <c:v>Not very worried</c:v>
                </c:pt>
              </c:strCache>
            </c:strRef>
          </c:tx>
          <c:spPr>
            <a:solidFill>
              <a:srgbClr val="F2750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'Worry of Crime'!$D$3:$D$10</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'Worry of Crime'!$G$3:$G$10</c:f>
              <c:numCache>
                <c:formatCode>0%</c:formatCode>
                <c:ptCount val="8"/>
                <c:pt idx="0">
                  <c:v>0.29753265602322204</c:v>
                </c:pt>
                <c:pt idx="1">
                  <c:v>0.45370101596516693</c:v>
                </c:pt>
                <c:pt idx="2">
                  <c:v>0.44528301886792454</c:v>
                </c:pt>
                <c:pt idx="3">
                  <c:v>0.43512336719883887</c:v>
                </c:pt>
                <c:pt idx="4">
                  <c:v>0.30537010159651667</c:v>
                </c:pt>
                <c:pt idx="5">
                  <c:v>0.45457184325108851</c:v>
                </c:pt>
                <c:pt idx="6">
                  <c:v>0.32075471698113206</c:v>
                </c:pt>
                <c:pt idx="7">
                  <c:v>0.32278664731494922</c:v>
                </c:pt>
              </c:numCache>
            </c:numRef>
          </c:val>
          <c:extLst xmlns:c16r2="http://schemas.microsoft.com/office/drawing/2015/06/chart">
            <c:ext xmlns:c16="http://schemas.microsoft.com/office/drawing/2014/chart" uri="{C3380CC4-5D6E-409C-BE32-E72D297353CC}">
              <c16:uniqueId val="{00000002-1009-4D2A-9584-AD595B92D916}"/>
            </c:ext>
          </c:extLst>
        </c:ser>
        <c:ser>
          <c:idx val="3"/>
          <c:order val="3"/>
          <c:tx>
            <c:strRef>
              <c:f>'Worry of Crime'!$H$2</c:f>
              <c:strCache>
                <c:ptCount val="1"/>
                <c:pt idx="0">
                  <c:v>Not at all worried</c:v>
                </c:pt>
              </c:strCache>
            </c:strRef>
          </c:tx>
          <c:spPr>
            <a:solidFill>
              <a:srgbClr val="05BC5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'Worry of Crime'!$D$3:$D$10</c:f>
              <c:strCache>
                <c:ptCount val="8"/>
                <c:pt idx="0">
                  <c:v>...having your home broken into and something stolen?</c:v>
                </c:pt>
                <c:pt idx="1">
                  <c:v>...being mugged  or robbed?</c:v>
                </c:pt>
                <c:pt idx="2">
                  <c:v>...having your car stolen?</c:v>
                </c:pt>
                <c:pt idx="3">
                  <c:v>...having things stolen from your car?</c:v>
                </c:pt>
                <c:pt idx="4">
                  <c:v>...being raped?</c:v>
                </c:pt>
                <c:pt idx="5">
                  <c:v>...being physically attacked by strangers?</c:v>
                </c:pt>
                <c:pt idx="6">
                  <c:v>...being a victim of online or cyber crime?</c:v>
                </c:pt>
                <c:pt idx="7">
                  <c:v>...being a victim of identity theft?</c:v>
                </c:pt>
              </c:strCache>
            </c:strRef>
          </c:cat>
          <c:val>
            <c:numRef>
              <c:f>'Worry of Crime'!$H$3:$H$10</c:f>
              <c:numCache>
                <c:formatCode>0%</c:formatCode>
                <c:ptCount val="8"/>
                <c:pt idx="0">
                  <c:v>3.8026124818577652E-2</c:v>
                </c:pt>
                <c:pt idx="1">
                  <c:v>0.12510885341074021</c:v>
                </c:pt>
                <c:pt idx="2">
                  <c:v>0.14891146589259796</c:v>
                </c:pt>
                <c:pt idx="3">
                  <c:v>0.13091436865021772</c:v>
                </c:pt>
                <c:pt idx="4">
                  <c:v>0.52481857764876638</c:v>
                </c:pt>
                <c:pt idx="5">
                  <c:v>0.13410740203193033</c:v>
                </c:pt>
                <c:pt idx="6">
                  <c:v>7.8664731494920176E-2</c:v>
                </c:pt>
                <c:pt idx="7">
                  <c:v>6.6473149492017422E-2</c:v>
                </c:pt>
              </c:numCache>
            </c:numRef>
          </c:val>
          <c:extLst xmlns:c16r2="http://schemas.microsoft.com/office/drawing/2015/06/chart">
            <c:ext xmlns:c16="http://schemas.microsoft.com/office/drawing/2014/chart" uri="{C3380CC4-5D6E-409C-BE32-E72D297353CC}">
              <c16:uniqueId val="{00000003-1009-4D2A-9584-AD595B92D916}"/>
            </c:ext>
          </c:extLst>
        </c:ser>
        <c:dLbls>
          <c:dLblPos val="ctr"/>
          <c:showLegendKey val="0"/>
          <c:showVal val="1"/>
          <c:showCatName val="0"/>
          <c:showSerName val="0"/>
          <c:showPercent val="0"/>
          <c:showBubbleSize val="0"/>
        </c:dLbls>
        <c:gapWidth val="50"/>
        <c:overlap val="100"/>
        <c:axId val="118470144"/>
        <c:axId val="118471680"/>
      </c:barChart>
      <c:catAx>
        <c:axId val="118470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18471680"/>
        <c:crosses val="autoZero"/>
        <c:auto val="1"/>
        <c:lblAlgn val="ctr"/>
        <c:lblOffset val="100"/>
        <c:noMultiLvlLbl val="0"/>
      </c:catAx>
      <c:valAx>
        <c:axId val="118471680"/>
        <c:scaling>
          <c:orientation val="minMax"/>
        </c:scaling>
        <c:delete val="1"/>
        <c:axPos val="b"/>
        <c:numFmt formatCode="0%" sourceLinked="1"/>
        <c:majorTickMark val="none"/>
        <c:minorTickMark val="none"/>
        <c:tickLblPos val="nextTo"/>
        <c:crossAx val="118470144"/>
        <c:crosses val="autoZero"/>
        <c:crossBetween val="between"/>
      </c:valAx>
      <c:spPr>
        <a:noFill/>
        <a:ln>
          <a:noFill/>
        </a:ln>
        <a:effectLst/>
      </c:spPr>
    </c:plotArea>
    <c:legend>
      <c:legendPos val="b"/>
      <c:layout>
        <c:manualLayout>
          <c:xMode val="edge"/>
          <c:yMode val="edge"/>
          <c:x val="0.41703883808828496"/>
          <c:y val="0.86786382025990483"/>
          <c:w val="0.5618532464646786"/>
          <c:h val="8.12487786715521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6EF8-4E03-A717-E275D3064878}"/>
              </c:ext>
            </c:extLst>
          </c:dPt>
          <c:dPt>
            <c:idx val="1"/>
            <c:invertIfNegative val="0"/>
            <c:bubble3D val="0"/>
            <c:extLst xmlns:c16r2="http://schemas.microsoft.com/office/drawing/2015/06/chart">
              <c:ext xmlns:c16="http://schemas.microsoft.com/office/drawing/2014/chart" uri="{C3380CC4-5D6E-409C-BE32-E72D297353CC}">
                <c16:uniqueId val="{00000003-6EF8-4E03-A717-E275D306487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'Sheet1'!$C$2:$C$9</c:f>
              <c:numCache>
                <c:formatCode>0.00</c:formatCode>
                <c:ptCount val="8"/>
                <c:pt idx="0">
                  <c:v>1.87</c:v>
                </c:pt>
                <c:pt idx="1">
                  <c:v>2.15</c:v>
                </c:pt>
                <c:pt idx="2">
                  <c:v>2.25</c:v>
                </c:pt>
                <c:pt idx="3">
                  <c:v>2.5</c:v>
                </c:pt>
                <c:pt idx="4">
                  <c:v>2.44</c:v>
                </c:pt>
                <c:pt idx="5">
                  <c:v>2.1800000000000002</c:v>
                </c:pt>
                <c:pt idx="6">
                  <c:v>2.06</c:v>
                </c:pt>
                <c:pt idx="7">
                  <c:v>2.88</c:v>
                </c:pt>
              </c:numCache>
            </c:numRef>
          </c:val>
          <c:extLst xmlns:c16r2="http://schemas.microsoft.com/office/drawing/2015/06/chart">
            <c:ext xmlns:c16="http://schemas.microsoft.com/office/drawing/2014/chart" uri="{C3380CC4-5D6E-409C-BE32-E72D297353CC}">
              <c16:uniqueId val="{00000004-6EF8-4E03-A717-E275D3064878}"/>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6EF8-4E03-A717-E275D3064878}"/>
              </c:ext>
            </c:extLst>
          </c:dPt>
          <c:dPt>
            <c:idx val="1"/>
            <c:invertIfNegative val="0"/>
            <c:bubble3D val="0"/>
            <c:extLst xmlns:c16r2="http://schemas.microsoft.com/office/drawing/2015/06/chart">
              <c:ext xmlns:c16="http://schemas.microsoft.com/office/drawing/2014/chart" uri="{C3380CC4-5D6E-409C-BE32-E72D297353CC}">
                <c16:uniqueId val="{00000008-6EF8-4E03-A717-E275D306487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'Sheet1'!$D$2:$D$9</c:f>
              <c:numCache>
                <c:formatCode>0.00</c:formatCode>
                <c:ptCount val="8"/>
                <c:pt idx="0">
                  <c:v>1.72</c:v>
                </c:pt>
                <c:pt idx="1">
                  <c:v>1.94</c:v>
                </c:pt>
                <c:pt idx="2">
                  <c:v>2.08</c:v>
                </c:pt>
                <c:pt idx="3">
                  <c:v>2.39</c:v>
                </c:pt>
                <c:pt idx="4">
                  <c:v>2.21</c:v>
                </c:pt>
                <c:pt idx="5">
                  <c:v>2</c:v>
                </c:pt>
                <c:pt idx="6">
                  <c:v>1.91</c:v>
                </c:pt>
                <c:pt idx="7">
                  <c:v>2.78</c:v>
                </c:pt>
              </c:numCache>
            </c:numRef>
          </c:val>
          <c:extLst xmlns:c16r2="http://schemas.microsoft.com/office/drawing/2015/06/chart">
            <c:ext xmlns:c16="http://schemas.microsoft.com/office/drawing/2014/chart" uri="{C3380CC4-5D6E-409C-BE32-E72D297353CC}">
              <c16:uniqueId val="{00000009-6EF8-4E03-A717-E275D3064878}"/>
            </c:ext>
          </c:extLst>
        </c:ser>
        <c:dLbls>
          <c:showLegendKey val="0"/>
          <c:showVal val="0"/>
          <c:showCatName val="0"/>
          <c:showSerName val="0"/>
          <c:showPercent val="0"/>
          <c:showBubbleSize val="0"/>
        </c:dLbls>
        <c:gapWidth val="100"/>
        <c:axId val="117921664"/>
        <c:axId val="117923200"/>
      </c:barChart>
      <c:catAx>
        <c:axId val="11792166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7923200"/>
        <c:crosses val="autoZero"/>
        <c:auto val="0"/>
        <c:lblAlgn val="ctr"/>
        <c:lblOffset val="100"/>
        <c:noMultiLvlLbl val="0"/>
      </c:catAx>
      <c:valAx>
        <c:axId val="117923200"/>
        <c:scaling>
          <c:orientation val="minMax"/>
          <c:min val="0"/>
        </c:scaling>
        <c:delete val="0"/>
        <c:axPos val="l"/>
        <c:numFmt formatCode="0.00" sourceLinked="0"/>
        <c:majorTickMark val="out"/>
        <c:minorTickMark val="none"/>
        <c:tickLblPos val="nextTo"/>
        <c:spPr>
          <a:ln>
            <a:solidFill>
              <a:schemeClr val="tx1"/>
            </a:solidFill>
          </a:ln>
        </c:spPr>
        <c:txPr>
          <a:bodyPr rot="0" vert="horz"/>
          <a:lstStyle/>
          <a:p>
            <a:pPr>
              <a:defRPr/>
            </a:pPr>
            <a:endParaRPr lang="en-US"/>
          </a:p>
        </c:txPr>
        <c:crossAx val="117921664"/>
        <c:crosses val="autoZero"/>
        <c:crossBetween val="between"/>
      </c:valAx>
      <c:spPr>
        <a:noFill/>
        <a:ln w="3989">
          <a:noFill/>
          <a:prstDash val="solid"/>
        </a:ln>
      </c:spPr>
    </c:plotArea>
    <c:legend>
      <c:legendPos val="t"/>
      <c:layout>
        <c:manualLayout>
          <c:xMode val="edge"/>
          <c:yMode val="edge"/>
          <c:x val="0.42318049297874361"/>
          <c:y val="6.8174892756378169E-2"/>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A very big problem</c:v>
                </c:pt>
              </c:strCache>
            </c:strRef>
          </c:tx>
          <c:spPr>
            <a:solidFill>
              <a:srgbClr val="CC050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Sheet1!$C$2:$C$9</c:f>
              <c:numCache>
                <c:formatCode>0%</c:formatCode>
                <c:ptCount val="8"/>
                <c:pt idx="0">
                  <c:v>0.04</c:v>
                </c:pt>
                <c:pt idx="1">
                  <c:v>0.09</c:v>
                </c:pt>
                <c:pt idx="2">
                  <c:v>7.0000000000000007E-2</c:v>
                </c:pt>
                <c:pt idx="3">
                  <c:v>0.1</c:v>
                </c:pt>
                <c:pt idx="4">
                  <c:v>0.15</c:v>
                </c:pt>
                <c:pt idx="5">
                  <c:v>0.09</c:v>
                </c:pt>
                <c:pt idx="6">
                  <c:v>0.06</c:v>
                </c:pt>
                <c:pt idx="7">
                  <c:v>0.25</c:v>
                </c:pt>
              </c:numCache>
            </c:numRef>
          </c:val>
          <c:extLst xmlns:c16r2="http://schemas.microsoft.com/office/drawing/2015/06/chart">
            <c:ext xmlns:c16="http://schemas.microsoft.com/office/drawing/2014/chart" uri="{C3380CC4-5D6E-409C-BE32-E72D297353CC}">
              <c16:uniqueId val="{00000000-DDC9-4591-BF5F-CF57262A3076}"/>
            </c:ext>
          </c:extLst>
        </c:ser>
        <c:ser>
          <c:idx val="1"/>
          <c:order val="1"/>
          <c:tx>
            <c:strRef>
              <c:f>Sheet1!$D$1</c:f>
              <c:strCache>
                <c:ptCount val="1"/>
                <c:pt idx="0">
                  <c:v>A fairly big problem</c:v>
                </c:pt>
              </c:strCache>
            </c:strRef>
          </c:tx>
          <c:spPr>
            <a:solidFill>
              <a:srgbClr val="E6353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Sheet1!$D$2:$D$9</c:f>
              <c:numCache>
                <c:formatCode>0%</c:formatCode>
                <c:ptCount val="8"/>
                <c:pt idx="0">
                  <c:v>0.08</c:v>
                </c:pt>
                <c:pt idx="1">
                  <c:v>0.15</c:v>
                </c:pt>
                <c:pt idx="2">
                  <c:v>0.2</c:v>
                </c:pt>
                <c:pt idx="3">
                  <c:v>0.28000000000000003</c:v>
                </c:pt>
                <c:pt idx="4">
                  <c:v>0.2</c:v>
                </c:pt>
                <c:pt idx="5">
                  <c:v>0.16</c:v>
                </c:pt>
                <c:pt idx="6">
                  <c:v>0.13</c:v>
                </c:pt>
                <c:pt idx="7">
                  <c:v>0.36</c:v>
                </c:pt>
              </c:numCache>
            </c:numRef>
          </c:val>
          <c:extLst xmlns:c16r2="http://schemas.microsoft.com/office/drawing/2015/06/chart">
            <c:ext xmlns:c16="http://schemas.microsoft.com/office/drawing/2014/chart" uri="{C3380CC4-5D6E-409C-BE32-E72D297353CC}">
              <c16:uniqueId val="{00000001-DDC9-4591-BF5F-CF57262A3076}"/>
            </c:ext>
          </c:extLst>
        </c:ser>
        <c:ser>
          <c:idx val="2"/>
          <c:order val="2"/>
          <c:tx>
            <c:strRef>
              <c:f>Sheet1!$E$1</c:f>
              <c:strCache>
                <c:ptCount val="1"/>
                <c:pt idx="0">
                  <c:v>Not a very big problem</c:v>
                </c:pt>
              </c:strCache>
            </c:strRef>
          </c:tx>
          <c:spPr>
            <a:solidFill>
              <a:srgbClr val="F2750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Sheet1!$E$2:$E$9</c:f>
              <c:numCache>
                <c:formatCode>0%</c:formatCode>
                <c:ptCount val="8"/>
                <c:pt idx="0">
                  <c:v>0.42</c:v>
                </c:pt>
                <c:pt idx="1">
                  <c:v>0.36</c:v>
                </c:pt>
                <c:pt idx="2">
                  <c:v>0.47</c:v>
                </c:pt>
                <c:pt idx="3">
                  <c:v>0.51</c:v>
                </c:pt>
                <c:pt idx="4">
                  <c:v>0.36</c:v>
                </c:pt>
                <c:pt idx="5">
                  <c:v>0.4</c:v>
                </c:pt>
                <c:pt idx="6">
                  <c:v>0.44</c:v>
                </c:pt>
                <c:pt idx="7">
                  <c:v>0.31</c:v>
                </c:pt>
              </c:numCache>
            </c:numRef>
          </c:val>
          <c:extLst xmlns:c16r2="http://schemas.microsoft.com/office/drawing/2015/06/chart">
            <c:ext xmlns:c16="http://schemas.microsoft.com/office/drawing/2014/chart" uri="{C3380CC4-5D6E-409C-BE32-E72D297353CC}">
              <c16:uniqueId val="{00000002-DDC9-4591-BF5F-CF57262A3076}"/>
            </c:ext>
          </c:extLst>
        </c:ser>
        <c:ser>
          <c:idx val="3"/>
          <c:order val="3"/>
          <c:tx>
            <c:strRef>
              <c:f>Sheet1!$F$1</c:f>
              <c:strCache>
                <c:ptCount val="1"/>
                <c:pt idx="0">
                  <c:v>No problem at all</c:v>
                </c:pt>
              </c:strCache>
            </c:strRef>
          </c:tx>
          <c:spPr>
            <a:solidFill>
              <a:srgbClr val="05BC57"/>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Sheet1!$B$2:$B$9</c:f>
              <c:strCache>
                <c:ptCount val="8"/>
                <c:pt idx="0">
                  <c:v>...noisy neighbours or loud parties?</c:v>
                </c:pt>
                <c:pt idx="1">
                  <c:v>...antisocial street drinking?</c:v>
                </c:pt>
                <c:pt idx="2">
                  <c:v>...vandalism, graffiti and other deliberate damage to property or vehicles?</c:v>
                </c:pt>
                <c:pt idx="3">
                  <c:v>....burglary and theft from private property?</c:v>
                </c:pt>
                <c:pt idx="4">
                  <c:v>...people using or dealing drugs?</c:v>
                </c:pt>
                <c:pt idx="5">
                  <c:v>...people being drunk or rowdy in public places?</c:v>
                </c:pt>
                <c:pt idx="6">
                  <c:v>...physical assault or other violent behaviour?</c:v>
                </c:pt>
                <c:pt idx="7">
                  <c:v>...speeding traffic?</c:v>
                </c:pt>
              </c:strCache>
            </c:strRef>
          </c:cat>
          <c:val>
            <c:numRef>
              <c:f>Sheet1!$F$2:$F$9</c:f>
              <c:numCache>
                <c:formatCode>0%</c:formatCode>
                <c:ptCount val="8"/>
                <c:pt idx="0">
                  <c:v>0.45</c:v>
                </c:pt>
                <c:pt idx="1">
                  <c:v>0.39</c:v>
                </c:pt>
                <c:pt idx="2">
                  <c:v>0.26</c:v>
                </c:pt>
                <c:pt idx="3">
                  <c:v>0.1</c:v>
                </c:pt>
                <c:pt idx="4">
                  <c:v>0.28999999999999998</c:v>
                </c:pt>
                <c:pt idx="5">
                  <c:v>0.34</c:v>
                </c:pt>
                <c:pt idx="6">
                  <c:v>0.36</c:v>
                </c:pt>
                <c:pt idx="7">
                  <c:v>0.08</c:v>
                </c:pt>
              </c:numCache>
            </c:numRef>
          </c:val>
          <c:extLst xmlns:c16r2="http://schemas.microsoft.com/office/drawing/2015/06/chart">
            <c:ext xmlns:c16="http://schemas.microsoft.com/office/drawing/2014/chart" uri="{C3380CC4-5D6E-409C-BE32-E72D297353CC}">
              <c16:uniqueId val="{00000003-DDC9-4591-BF5F-CF57262A3076}"/>
            </c:ext>
          </c:extLst>
        </c:ser>
        <c:dLbls>
          <c:dLblPos val="ctr"/>
          <c:showLegendKey val="0"/>
          <c:showVal val="1"/>
          <c:showCatName val="0"/>
          <c:showSerName val="0"/>
          <c:showPercent val="0"/>
          <c:showBubbleSize val="0"/>
        </c:dLbls>
        <c:gapWidth val="50"/>
        <c:overlap val="100"/>
        <c:axId val="118178944"/>
        <c:axId val="118180480"/>
      </c:barChart>
      <c:catAx>
        <c:axId val="11817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8180480"/>
        <c:crosses val="autoZero"/>
        <c:auto val="1"/>
        <c:lblAlgn val="ctr"/>
        <c:lblOffset val="100"/>
        <c:noMultiLvlLbl val="0"/>
      </c:catAx>
      <c:valAx>
        <c:axId val="11818048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8178944"/>
        <c:crosses val="autoZero"/>
        <c:crossBetween val="between"/>
      </c:valAx>
      <c:spPr>
        <a:noFill/>
        <a:ln>
          <a:noFill/>
        </a:ln>
        <a:effectLst/>
      </c:spPr>
    </c:plotArea>
    <c:legend>
      <c:legendPos val="b"/>
      <c:layout>
        <c:manualLayout>
          <c:xMode val="edge"/>
          <c:yMode val="edge"/>
          <c:x val="0.33230038885879654"/>
          <c:y val="0.90012570351374444"/>
          <c:w val="0.66396420832417635"/>
          <c:h val="7.27306424374695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0.31</c:v>
                </c:pt>
                <c:pt idx="1">
                  <c:v>0.24</c:v>
                </c:pt>
                <c:pt idx="2">
                  <c:v>0.21</c:v>
                </c:pt>
                <c:pt idx="3">
                  <c:v>0.23</c:v>
                </c:pt>
                <c:pt idx="4">
                  <c:v>0.33</c:v>
                </c:pt>
                <c:pt idx="5">
                  <c:v>0.24</c:v>
                </c:pt>
                <c:pt idx="6">
                  <c:v>0.23</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0.36</c:v>
                </c:pt>
                <c:pt idx="1">
                  <c:v>0.37</c:v>
                </c:pt>
                <c:pt idx="2">
                  <c:v>0.34</c:v>
                </c:pt>
                <c:pt idx="3">
                  <c:v>0.36</c:v>
                </c:pt>
                <c:pt idx="4">
                  <c:v>0.38</c:v>
                </c:pt>
                <c:pt idx="5">
                  <c:v>0.38</c:v>
                </c:pt>
                <c:pt idx="6">
                  <c:v>0.33</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0.27</c:v>
                </c:pt>
                <c:pt idx="1">
                  <c:v>0.31</c:v>
                </c:pt>
                <c:pt idx="2">
                  <c:v>0.35</c:v>
                </c:pt>
                <c:pt idx="3">
                  <c:v>0.33</c:v>
                </c:pt>
                <c:pt idx="4">
                  <c:v>0.22</c:v>
                </c:pt>
                <c:pt idx="5">
                  <c:v>0.31</c:v>
                </c:pt>
                <c:pt idx="6">
                  <c:v>0.37</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7.0000000000000007E-2</c:v>
                </c:pt>
                <c:pt idx="1">
                  <c:v>0.09</c:v>
                </c:pt>
                <c:pt idx="2">
                  <c:v>0.09</c:v>
                </c:pt>
                <c:pt idx="3">
                  <c:v>0.08</c:v>
                </c:pt>
                <c:pt idx="4">
                  <c:v>7.0000000000000007E-2</c:v>
                </c:pt>
                <c:pt idx="5">
                  <c:v>0.06</c:v>
                </c:pt>
                <c:pt idx="6">
                  <c:v>0.08</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8090752"/>
        <c:axId val="118240000"/>
      </c:barChart>
      <c:catAx>
        <c:axId val="11809075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8240000"/>
        <c:crosses val="autoZero"/>
        <c:auto val="0"/>
        <c:lblAlgn val="ctr"/>
        <c:lblOffset val="100"/>
        <c:noMultiLvlLbl val="0"/>
      </c:catAx>
      <c:valAx>
        <c:axId val="118240000"/>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8090752"/>
        <c:crosses val="autoZero"/>
        <c:crossBetween val="between"/>
      </c:valAx>
      <c:spPr>
        <a:noFill/>
        <a:ln w="3984">
          <a:noFill/>
          <a:prstDash val="solid"/>
        </a:ln>
      </c:spPr>
    </c:plotArea>
    <c:legend>
      <c:legendPos val="r"/>
      <c:layout>
        <c:manualLayout>
          <c:xMode val="edge"/>
          <c:yMode val="edge"/>
          <c:x val="0.77348282629423759"/>
          <c:y val="0.29198473636983457"/>
          <c:w val="0.2155799246650324"/>
          <c:h val="0.34918092987511296"/>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0.21</c:v>
                </c:pt>
                <c:pt idx="1">
                  <c:v>0.05</c:v>
                </c:pt>
                <c:pt idx="2">
                  <c:v>7.0000000000000007E-2</c:v>
                </c:pt>
                <c:pt idx="3">
                  <c:v>0.02</c:v>
                </c:pt>
                <c:pt idx="4">
                  <c:v>0.06</c:v>
                </c:pt>
                <c:pt idx="5">
                  <c:v>0.03</c:v>
                </c:pt>
                <c:pt idx="6">
                  <c:v>7.0000000000000007E-2</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0.27</c:v>
                </c:pt>
                <c:pt idx="1">
                  <c:v>0.12</c:v>
                </c:pt>
                <c:pt idx="2">
                  <c:v>0.15</c:v>
                </c:pt>
                <c:pt idx="3">
                  <c:v>0.08</c:v>
                </c:pt>
                <c:pt idx="4">
                  <c:v>0.2</c:v>
                </c:pt>
                <c:pt idx="5">
                  <c:v>0.11</c:v>
                </c:pt>
                <c:pt idx="6">
                  <c:v>0.1</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0.3</c:v>
                </c:pt>
                <c:pt idx="1">
                  <c:v>0.46</c:v>
                </c:pt>
                <c:pt idx="2">
                  <c:v>0.5</c:v>
                </c:pt>
                <c:pt idx="3">
                  <c:v>0.44</c:v>
                </c:pt>
                <c:pt idx="4">
                  <c:v>0.52</c:v>
                </c:pt>
                <c:pt idx="5">
                  <c:v>0.48</c:v>
                </c:pt>
                <c:pt idx="6">
                  <c:v>0.4</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0.22</c:v>
                </c:pt>
                <c:pt idx="1">
                  <c:v>0.38</c:v>
                </c:pt>
                <c:pt idx="2">
                  <c:v>0.28000000000000003</c:v>
                </c:pt>
                <c:pt idx="3">
                  <c:v>0.46</c:v>
                </c:pt>
                <c:pt idx="4">
                  <c:v>0.23</c:v>
                </c:pt>
                <c:pt idx="5">
                  <c:v>0.38</c:v>
                </c:pt>
                <c:pt idx="6">
                  <c:v>0.43</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8359552"/>
        <c:axId val="118361088"/>
      </c:barChart>
      <c:catAx>
        <c:axId val="11835955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8361088"/>
        <c:crosses val="autoZero"/>
        <c:auto val="0"/>
        <c:lblAlgn val="ctr"/>
        <c:lblOffset val="100"/>
        <c:noMultiLvlLbl val="0"/>
      </c:catAx>
      <c:valAx>
        <c:axId val="118361088"/>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8359552"/>
        <c:crosses val="autoZero"/>
        <c:crossBetween val="between"/>
      </c:valAx>
      <c:spPr>
        <a:noFill/>
        <a:ln w="3984">
          <a:noFill/>
          <a:prstDash val="solid"/>
        </a:ln>
      </c:spPr>
    </c:plotArea>
    <c:legend>
      <c:legendPos val="r"/>
      <c:layout>
        <c:manualLayout>
          <c:xMode val="edge"/>
          <c:yMode val="edge"/>
          <c:x val="0.77348282629423759"/>
          <c:y val="0.33130802894937444"/>
          <c:w val="0.2155799246650324"/>
          <c:h val="0.34131627135920495"/>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0.28999999999999998</c:v>
                </c:pt>
                <c:pt idx="1">
                  <c:v>0.06</c:v>
                </c:pt>
                <c:pt idx="2">
                  <c:v>0.11</c:v>
                </c:pt>
                <c:pt idx="3">
                  <c:v>0.04</c:v>
                </c:pt>
                <c:pt idx="4">
                  <c:v>0.15</c:v>
                </c:pt>
                <c:pt idx="5">
                  <c:v>0.05</c:v>
                </c:pt>
                <c:pt idx="6">
                  <c:v>0.06</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0.24</c:v>
                </c:pt>
                <c:pt idx="1">
                  <c:v>0.14000000000000001</c:v>
                </c:pt>
                <c:pt idx="2">
                  <c:v>0.25</c:v>
                </c:pt>
                <c:pt idx="3">
                  <c:v>0.1</c:v>
                </c:pt>
                <c:pt idx="4">
                  <c:v>0.25</c:v>
                </c:pt>
                <c:pt idx="5">
                  <c:v>0.14000000000000001</c:v>
                </c:pt>
                <c:pt idx="6">
                  <c:v>0.09</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0.27</c:v>
                </c:pt>
                <c:pt idx="1">
                  <c:v>0.41</c:v>
                </c:pt>
                <c:pt idx="2">
                  <c:v>0.4</c:v>
                </c:pt>
                <c:pt idx="3">
                  <c:v>0.42</c:v>
                </c:pt>
                <c:pt idx="4">
                  <c:v>0.4</c:v>
                </c:pt>
                <c:pt idx="5">
                  <c:v>0.45</c:v>
                </c:pt>
                <c:pt idx="6">
                  <c:v>0.4</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c:v>
                </c:pt>
                <c:pt idx="1">
                  <c:v>0.38</c:v>
                </c:pt>
                <c:pt idx="2">
                  <c:v>0.24</c:v>
                </c:pt>
                <c:pt idx="3">
                  <c:v>0.44</c:v>
                </c:pt>
                <c:pt idx="4">
                  <c:v>0.2</c:v>
                </c:pt>
                <c:pt idx="5">
                  <c:v>0.36</c:v>
                </c:pt>
                <c:pt idx="6">
                  <c:v>0.44</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8816128"/>
        <c:axId val="119092352"/>
      </c:barChart>
      <c:catAx>
        <c:axId val="11881612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9092352"/>
        <c:crosses val="autoZero"/>
        <c:auto val="0"/>
        <c:lblAlgn val="ctr"/>
        <c:lblOffset val="100"/>
        <c:noMultiLvlLbl val="0"/>
      </c:catAx>
      <c:valAx>
        <c:axId val="119092352"/>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8816128"/>
        <c:crosses val="autoZero"/>
        <c:crossBetween val="between"/>
      </c:valAx>
      <c:spPr>
        <a:noFill/>
        <a:ln w="3984">
          <a:noFill/>
          <a:prstDash val="solid"/>
        </a:ln>
      </c:spPr>
    </c:plotArea>
    <c:legend>
      <c:legendPos val="r"/>
      <c:layout>
        <c:manualLayout>
          <c:xMode val="edge"/>
          <c:yMode val="edge"/>
          <c:x val="0.77909668031014812"/>
          <c:y val="0.30058520311239822"/>
          <c:w val="0.21023713230173666"/>
          <c:h val="0.38684012031954729"/>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0.27</c:v>
                </c:pt>
                <c:pt idx="1">
                  <c:v>0.13</c:v>
                </c:pt>
                <c:pt idx="2">
                  <c:v>0.22</c:v>
                </c:pt>
                <c:pt idx="3">
                  <c:v>0.09</c:v>
                </c:pt>
                <c:pt idx="4">
                  <c:v>0.17</c:v>
                </c:pt>
                <c:pt idx="5">
                  <c:v>0.12</c:v>
                </c:pt>
                <c:pt idx="6">
                  <c:v>0.12</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c:v>
                </c:pt>
                <c:pt idx="1">
                  <c:v>0.18</c:v>
                </c:pt>
                <c:pt idx="2">
                  <c:v>0.26</c:v>
                </c:pt>
                <c:pt idx="3">
                  <c:v>0.16</c:v>
                </c:pt>
                <c:pt idx="4">
                  <c:v>0.28000000000000003</c:v>
                </c:pt>
                <c:pt idx="5">
                  <c:v>0.19</c:v>
                </c:pt>
                <c:pt idx="6">
                  <c:v>0.13</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0.26</c:v>
                </c:pt>
                <c:pt idx="1">
                  <c:v>0.38</c:v>
                </c:pt>
                <c:pt idx="2">
                  <c:v>0.28999999999999998</c:v>
                </c:pt>
                <c:pt idx="3">
                  <c:v>0.39</c:v>
                </c:pt>
                <c:pt idx="4">
                  <c:v>0.38</c:v>
                </c:pt>
                <c:pt idx="5">
                  <c:v>0.39</c:v>
                </c:pt>
                <c:pt idx="6">
                  <c:v>0.39</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0.17</c:v>
                </c:pt>
                <c:pt idx="1">
                  <c:v>0.31</c:v>
                </c:pt>
                <c:pt idx="2">
                  <c:v>0.23</c:v>
                </c:pt>
                <c:pt idx="3">
                  <c:v>0.37</c:v>
                </c:pt>
                <c:pt idx="4">
                  <c:v>0.18</c:v>
                </c:pt>
                <c:pt idx="5">
                  <c:v>0.3</c:v>
                </c:pt>
                <c:pt idx="6">
                  <c:v>0.36</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9174656"/>
        <c:axId val="119176192"/>
      </c:barChart>
      <c:catAx>
        <c:axId val="119174656"/>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9176192"/>
        <c:crosses val="autoZero"/>
        <c:auto val="0"/>
        <c:lblAlgn val="ctr"/>
        <c:lblOffset val="100"/>
        <c:noMultiLvlLbl val="0"/>
      </c:catAx>
      <c:valAx>
        <c:axId val="119176192"/>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9174656"/>
        <c:crosses val="autoZero"/>
        <c:crossBetween val="between"/>
      </c:valAx>
      <c:spPr>
        <a:noFill/>
        <a:ln w="3984">
          <a:noFill/>
          <a:prstDash val="solid"/>
        </a:ln>
      </c:spPr>
    </c:plotArea>
    <c:legend>
      <c:legendPos val="r"/>
      <c:layout>
        <c:manualLayout>
          <c:xMode val="edge"/>
          <c:yMode val="edge"/>
          <c:x val="0.78130106650702325"/>
          <c:y val="0.30564684446383411"/>
          <c:w val="0.20813918360106873"/>
          <c:h val="0.36088378860253328"/>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0.15</c:v>
                </c:pt>
                <c:pt idx="1">
                  <c:v>0.15</c:v>
                </c:pt>
                <c:pt idx="2">
                  <c:v>7.0000000000000007E-2</c:v>
                </c:pt>
                <c:pt idx="3">
                  <c:v>0.04</c:v>
                </c:pt>
                <c:pt idx="4">
                  <c:v>0.14000000000000001</c:v>
                </c:pt>
                <c:pt idx="5">
                  <c:v>0.05</c:v>
                </c:pt>
                <c:pt idx="6">
                  <c:v>0.11</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0.32</c:v>
                </c:pt>
                <c:pt idx="1">
                  <c:v>0.28000000000000003</c:v>
                </c:pt>
                <c:pt idx="2">
                  <c:v>0.27</c:v>
                </c:pt>
                <c:pt idx="3">
                  <c:v>0.23</c:v>
                </c:pt>
                <c:pt idx="4">
                  <c:v>0.37</c:v>
                </c:pt>
                <c:pt idx="5">
                  <c:v>0.28000000000000003</c:v>
                </c:pt>
                <c:pt idx="6">
                  <c:v>0.26</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0.44</c:v>
                </c:pt>
                <c:pt idx="1">
                  <c:v>0.49</c:v>
                </c:pt>
                <c:pt idx="2">
                  <c:v>0.54</c:v>
                </c:pt>
                <c:pt idx="3">
                  <c:v>0.6</c:v>
                </c:pt>
                <c:pt idx="4">
                  <c:v>0.41</c:v>
                </c:pt>
                <c:pt idx="5">
                  <c:v>0.55000000000000004</c:v>
                </c:pt>
                <c:pt idx="6">
                  <c:v>0.52</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0.09</c:v>
                </c:pt>
                <c:pt idx="1">
                  <c:v>0.08</c:v>
                </c:pt>
                <c:pt idx="2">
                  <c:v>0.12</c:v>
                </c:pt>
                <c:pt idx="3">
                  <c:v>0.13</c:v>
                </c:pt>
                <c:pt idx="4">
                  <c:v>0.08</c:v>
                </c:pt>
                <c:pt idx="5">
                  <c:v>0.11</c:v>
                </c:pt>
                <c:pt idx="6">
                  <c:v>0.11</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8950912"/>
        <c:axId val="118956800"/>
      </c:barChart>
      <c:catAx>
        <c:axId val="11895091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8956800"/>
        <c:crosses val="autoZero"/>
        <c:auto val="0"/>
        <c:lblAlgn val="ctr"/>
        <c:lblOffset val="100"/>
        <c:noMultiLvlLbl val="0"/>
      </c:catAx>
      <c:valAx>
        <c:axId val="118956800"/>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8950912"/>
        <c:crosses val="autoZero"/>
        <c:crossBetween val="between"/>
      </c:valAx>
      <c:spPr>
        <a:noFill/>
        <a:ln w="3984">
          <a:noFill/>
          <a:prstDash val="solid"/>
        </a:ln>
      </c:spPr>
    </c:plotArea>
    <c:legend>
      <c:legendPos val="r"/>
      <c:layout>
        <c:manualLayout>
          <c:xMode val="edge"/>
          <c:yMode val="edge"/>
          <c:x val="0.78246232976837737"/>
          <c:y val="0.29488831463477205"/>
          <c:w val="0.20703399125603186"/>
          <c:h val="0.38407009665826458"/>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86586085022396E-2"/>
          <c:y val="8.8163809205031474E-2"/>
          <c:w val="0.91142506374927423"/>
          <c:h val="0.61699856797990438"/>
        </c:manualLayout>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4A2A-4F8D-AC68-D14561A38CD5}"/>
              </c:ext>
            </c:extLst>
          </c:dPt>
          <c:dPt>
            <c:idx val="1"/>
            <c:invertIfNegative val="0"/>
            <c:bubble3D val="0"/>
            <c:extLst xmlns:c16r2="http://schemas.microsoft.com/office/drawing/2015/06/chart">
              <c:ext xmlns:c16="http://schemas.microsoft.com/office/drawing/2014/chart" uri="{C3380CC4-5D6E-409C-BE32-E72D297353CC}">
                <c16:uniqueId val="{00000003-4A2A-4F8D-AC68-D14561A38CD5}"/>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'Sheet1'!$C$2:$C$9</c:f>
              <c:numCache>
                <c:formatCode>0%</c:formatCode>
                <c:ptCount val="8"/>
                <c:pt idx="0">
                  <c:v>0.61</c:v>
                </c:pt>
                <c:pt idx="1">
                  <c:v>0.03</c:v>
                </c:pt>
                <c:pt idx="2">
                  <c:v>0.06</c:v>
                </c:pt>
                <c:pt idx="3">
                  <c:v>0.02</c:v>
                </c:pt>
                <c:pt idx="4">
                  <c:v>0.05</c:v>
                </c:pt>
                <c:pt idx="5">
                  <c:v>0.09</c:v>
                </c:pt>
                <c:pt idx="6">
                  <c:v>0.1</c:v>
                </c:pt>
                <c:pt idx="7">
                  <c:v>0.04</c:v>
                </c:pt>
              </c:numCache>
            </c:numRef>
          </c:val>
          <c:extLst xmlns:c16r2="http://schemas.microsoft.com/office/drawing/2015/06/chart">
            <c:ext xmlns:c16="http://schemas.microsoft.com/office/drawing/2014/chart" uri="{C3380CC4-5D6E-409C-BE32-E72D297353CC}">
              <c16:uniqueId val="{00000004-4A2A-4F8D-AC68-D14561A38CD5}"/>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4A2A-4F8D-AC68-D14561A38CD5}"/>
              </c:ext>
            </c:extLst>
          </c:dPt>
          <c:dPt>
            <c:idx val="1"/>
            <c:invertIfNegative val="0"/>
            <c:bubble3D val="0"/>
            <c:extLst xmlns:c16r2="http://schemas.microsoft.com/office/drawing/2015/06/chart">
              <c:ext xmlns:c16="http://schemas.microsoft.com/office/drawing/2014/chart" uri="{C3380CC4-5D6E-409C-BE32-E72D297353CC}">
                <c16:uniqueId val="{00000008-4A2A-4F8D-AC68-D14561A38CD5}"/>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Married</c:v>
                </c:pt>
                <c:pt idx="1">
                  <c:v>Widowed</c:v>
                </c:pt>
                <c:pt idx="2">
                  <c:v>Divorced</c:v>
                </c:pt>
                <c:pt idx="3">
                  <c:v>Separated</c:v>
                </c:pt>
                <c:pt idx="4">
                  <c:v>In a domestic partnership or civil union</c:v>
                </c:pt>
                <c:pt idx="5">
                  <c:v>Single, but cohabiting with a significant other</c:v>
                </c:pt>
                <c:pt idx="6">
                  <c:v>Single, never married</c:v>
                </c:pt>
                <c:pt idx="7">
                  <c:v>Prefer not to say</c:v>
                </c:pt>
              </c:strCache>
            </c:strRef>
          </c:cat>
          <c:val>
            <c:numRef>
              <c:f>'Sheet1'!$D$2:$D$9</c:f>
              <c:numCache>
                <c:formatCode>0%</c:formatCode>
                <c:ptCount val="8"/>
                <c:pt idx="0">
                  <c:v>0.63</c:v>
                </c:pt>
                <c:pt idx="1">
                  <c:v>0.05</c:v>
                </c:pt>
                <c:pt idx="2">
                  <c:v>0.06</c:v>
                </c:pt>
                <c:pt idx="3">
                  <c:v>0.01</c:v>
                </c:pt>
                <c:pt idx="4">
                  <c:v>0.04</c:v>
                </c:pt>
                <c:pt idx="5">
                  <c:v>7.0000000000000007E-2</c:v>
                </c:pt>
                <c:pt idx="6">
                  <c:v>0.1</c:v>
                </c:pt>
                <c:pt idx="7">
                  <c:v>0.03</c:v>
                </c:pt>
              </c:numCache>
            </c:numRef>
          </c:val>
          <c:extLst xmlns:c16r2="http://schemas.microsoft.com/office/drawing/2015/06/chart">
            <c:ext xmlns:c16="http://schemas.microsoft.com/office/drawing/2014/chart" uri="{C3380CC4-5D6E-409C-BE32-E72D297353CC}">
              <c16:uniqueId val="{00000009-4A2A-4F8D-AC68-D14561A38CD5}"/>
            </c:ext>
          </c:extLst>
        </c:ser>
        <c:dLbls>
          <c:showLegendKey val="0"/>
          <c:showVal val="0"/>
          <c:showCatName val="0"/>
          <c:showSerName val="0"/>
          <c:showPercent val="0"/>
          <c:showBubbleSize val="0"/>
        </c:dLbls>
        <c:gapWidth val="100"/>
        <c:axId val="68971136"/>
        <c:axId val="68981120"/>
      </c:barChart>
      <c:catAx>
        <c:axId val="6897113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68981120"/>
        <c:crosses val="autoZero"/>
        <c:auto val="0"/>
        <c:lblAlgn val="ctr"/>
        <c:lblOffset val="100"/>
        <c:noMultiLvlLbl val="0"/>
      </c:catAx>
      <c:valAx>
        <c:axId val="6898112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68971136"/>
        <c:crosses val="autoZero"/>
        <c:crossBetween val="between"/>
      </c:valAx>
      <c:spPr>
        <a:noFill/>
        <a:ln w="3989">
          <a:noFill/>
          <a:prstDash val="solid"/>
        </a:ln>
      </c:spPr>
    </c:plotArea>
    <c:legend>
      <c:legendPos val="t"/>
      <c:layout>
        <c:manualLayout>
          <c:xMode val="edge"/>
          <c:yMode val="edge"/>
          <c:x val="0.43063080212990845"/>
          <c:y val="6.0154317137980744E-2"/>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c:v>
                </c:pt>
                <c:pt idx="1">
                  <c:v>7.0000000000000007E-2</c:v>
                </c:pt>
                <c:pt idx="2">
                  <c:v>0.08</c:v>
                </c:pt>
                <c:pt idx="3">
                  <c:v>0.03</c:v>
                </c:pt>
                <c:pt idx="4">
                  <c:v>0.13</c:v>
                </c:pt>
                <c:pt idx="5">
                  <c:v>0.05</c:v>
                </c:pt>
                <c:pt idx="6">
                  <c:v>0.08</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0.3</c:v>
                </c:pt>
                <c:pt idx="1">
                  <c:v>0.17</c:v>
                </c:pt>
                <c:pt idx="2">
                  <c:v>0.26</c:v>
                </c:pt>
                <c:pt idx="3">
                  <c:v>0.18</c:v>
                </c:pt>
                <c:pt idx="4">
                  <c:v>0.19</c:v>
                </c:pt>
                <c:pt idx="5">
                  <c:v>0.19</c:v>
                </c:pt>
                <c:pt idx="6">
                  <c:v>0.15</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0.42</c:v>
                </c:pt>
                <c:pt idx="1">
                  <c:v>0.46</c:v>
                </c:pt>
                <c:pt idx="2">
                  <c:v>0.46</c:v>
                </c:pt>
                <c:pt idx="3">
                  <c:v>0.51</c:v>
                </c:pt>
                <c:pt idx="4">
                  <c:v>0.5</c:v>
                </c:pt>
                <c:pt idx="5">
                  <c:v>0.48</c:v>
                </c:pt>
                <c:pt idx="6">
                  <c:v>0.45</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0.18</c:v>
                </c:pt>
                <c:pt idx="1">
                  <c:v>0.3</c:v>
                </c:pt>
                <c:pt idx="2">
                  <c:v>0.19</c:v>
                </c:pt>
                <c:pt idx="3">
                  <c:v>0.28000000000000003</c:v>
                </c:pt>
                <c:pt idx="4">
                  <c:v>0.18</c:v>
                </c:pt>
                <c:pt idx="5">
                  <c:v>0.27</c:v>
                </c:pt>
                <c:pt idx="6">
                  <c:v>0.31</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119051008"/>
        <c:axId val="119052544"/>
      </c:barChart>
      <c:catAx>
        <c:axId val="11905100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9052544"/>
        <c:crosses val="autoZero"/>
        <c:auto val="0"/>
        <c:lblAlgn val="ctr"/>
        <c:lblOffset val="100"/>
        <c:noMultiLvlLbl val="0"/>
      </c:catAx>
      <c:valAx>
        <c:axId val="119052544"/>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9051008"/>
        <c:crosses val="autoZero"/>
        <c:crossBetween val="between"/>
      </c:valAx>
      <c:spPr>
        <a:noFill/>
        <a:ln w="3984">
          <a:noFill/>
          <a:prstDash val="solid"/>
        </a:ln>
      </c:spPr>
    </c:plotArea>
    <c:legend>
      <c:legendPos val="r"/>
      <c:layout>
        <c:manualLayout>
          <c:xMode val="edge"/>
          <c:yMode val="edge"/>
          <c:x val="0.78083699033440723"/>
          <c:y val="0.23895815885878435"/>
          <c:w val="0.20858085212754138"/>
          <c:h val="0.40324573346371162"/>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88158174438217E-2"/>
          <c:y val="5.5190395951496732E-2"/>
          <c:w val="0.67684304487846092"/>
          <c:h val="0.79809408980201502"/>
        </c:manualLayout>
      </c:layout>
      <c:barChart>
        <c:barDir val="col"/>
        <c:grouping val="percentStacked"/>
        <c:varyColors val="0"/>
        <c:ser>
          <c:idx val="0"/>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01-5586-40C9-B9A0-FC893719DD93}"/>
              </c:ext>
            </c:extLst>
          </c:dPt>
          <c:dPt>
            <c:idx val="1"/>
            <c:invertIfNegative val="0"/>
            <c:bubble3D val="0"/>
            <c:extLst xmlns:c16r2="http://schemas.microsoft.com/office/drawing/2015/06/chart">
              <c:ext xmlns:c16="http://schemas.microsoft.com/office/drawing/2014/chart" uri="{C3380CC4-5D6E-409C-BE32-E72D297353CC}">
                <c16:uniqueId val="{00000003-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0.28999999999999998</c:v>
                </c:pt>
                <c:pt idx="1">
                  <c:v>7.0000000000000007E-2</c:v>
                </c:pt>
                <c:pt idx="2">
                  <c:v>0.11</c:v>
                </c:pt>
                <c:pt idx="3">
                  <c:v>0.03</c:v>
                </c:pt>
                <c:pt idx="4">
                  <c:v>0.19</c:v>
                </c:pt>
                <c:pt idx="5">
                  <c:v>0.03</c:v>
                </c:pt>
                <c:pt idx="6">
                  <c:v>0.05</c:v>
                </c:pt>
              </c:numCache>
            </c:numRef>
          </c:val>
          <c:extLst xmlns:c16r2="http://schemas.microsoft.com/office/drawing/2015/06/chart">
            <c:ext xmlns:c16="http://schemas.microsoft.com/office/drawing/2014/chart" uri="{C3380CC4-5D6E-409C-BE32-E72D297353CC}">
              <c16:uniqueId val="{00000004-5586-40C9-B9A0-FC893719DD93}"/>
            </c:ext>
          </c:extLst>
        </c:ser>
        <c:ser>
          <c:idx val="1"/>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6-5586-40C9-B9A0-FC893719DD93}"/>
              </c:ext>
            </c:extLst>
          </c:dPt>
          <c:dPt>
            <c:idx val="1"/>
            <c:invertIfNegative val="0"/>
            <c:bubble3D val="0"/>
            <c:extLst xmlns:c16r2="http://schemas.microsoft.com/office/drawing/2015/06/chart">
              <c:ext xmlns:c16="http://schemas.microsoft.com/office/drawing/2014/chart" uri="{C3380CC4-5D6E-409C-BE32-E72D297353CC}">
                <c16:uniqueId val="{00000008-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0.24</c:v>
                </c:pt>
                <c:pt idx="1">
                  <c:v>0.11</c:v>
                </c:pt>
                <c:pt idx="2">
                  <c:v>0.24</c:v>
                </c:pt>
                <c:pt idx="3">
                  <c:v>0.11</c:v>
                </c:pt>
                <c:pt idx="4">
                  <c:v>0.23</c:v>
                </c:pt>
                <c:pt idx="5">
                  <c:v>0.13</c:v>
                </c:pt>
                <c:pt idx="6">
                  <c:v>0.09</c:v>
                </c:pt>
              </c:numCache>
            </c:numRef>
          </c:val>
          <c:extLst xmlns:c16r2="http://schemas.microsoft.com/office/drawing/2015/06/chart">
            <c:ext xmlns:c16="http://schemas.microsoft.com/office/drawing/2014/chart" uri="{C3380CC4-5D6E-409C-BE32-E72D297353CC}">
              <c16:uniqueId val="{00000009-5586-40C9-B9A0-FC893719DD93}"/>
            </c:ext>
          </c:extLst>
        </c:ser>
        <c:ser>
          <c:idx val="2"/>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B-5586-40C9-B9A0-FC893719DD93}"/>
              </c:ext>
            </c:extLst>
          </c:dPt>
          <c:dPt>
            <c:idx val="1"/>
            <c:invertIfNegative val="0"/>
            <c:bubble3D val="0"/>
            <c:extLst xmlns:c16r2="http://schemas.microsoft.com/office/drawing/2015/06/chart">
              <c:ext xmlns:c16="http://schemas.microsoft.com/office/drawing/2014/chart" uri="{C3380CC4-5D6E-409C-BE32-E72D297353CC}">
                <c16:uniqueId val="{0000000D-5586-40C9-B9A0-FC893719DD9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0.26</c:v>
                </c:pt>
                <c:pt idx="1">
                  <c:v>0.39</c:v>
                </c:pt>
                <c:pt idx="2">
                  <c:v>0.37</c:v>
                </c:pt>
                <c:pt idx="3">
                  <c:v>0.38</c:v>
                </c:pt>
                <c:pt idx="4">
                  <c:v>0.34</c:v>
                </c:pt>
                <c:pt idx="5">
                  <c:v>0.39</c:v>
                </c:pt>
                <c:pt idx="6">
                  <c:v>0.38</c:v>
                </c:pt>
              </c:numCache>
            </c:numRef>
          </c:val>
          <c:extLst xmlns:c16r2="http://schemas.microsoft.com/office/drawing/2015/06/chart">
            <c:ext xmlns:c16="http://schemas.microsoft.com/office/drawing/2014/chart" uri="{C3380CC4-5D6E-409C-BE32-E72D297353CC}">
              <c16:uniqueId val="{0000000E-5586-40C9-B9A0-FC893719DD93}"/>
            </c:ext>
          </c:extLst>
        </c:ser>
        <c:ser>
          <c:idx val="3"/>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10-5586-40C9-B9A0-FC893719DD93}"/>
              </c:ext>
            </c:extLst>
          </c:dPt>
          <c:dPt>
            <c:idx val="1"/>
            <c:invertIfNegative val="0"/>
            <c:bubble3D val="0"/>
            <c:extLst xmlns:c16r2="http://schemas.microsoft.com/office/drawing/2015/06/chart">
              <c:ext xmlns:c16="http://schemas.microsoft.com/office/drawing/2014/chart" uri="{C3380CC4-5D6E-409C-BE32-E72D297353CC}">
                <c16:uniqueId val="{00000012-5586-40C9-B9A0-FC893719DD9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0.21</c:v>
                </c:pt>
                <c:pt idx="1">
                  <c:v>0.43</c:v>
                </c:pt>
                <c:pt idx="2">
                  <c:v>0.28999999999999998</c:v>
                </c:pt>
                <c:pt idx="3">
                  <c:v>0.48</c:v>
                </c:pt>
                <c:pt idx="4">
                  <c:v>0.25</c:v>
                </c:pt>
                <c:pt idx="5">
                  <c:v>0.45</c:v>
                </c:pt>
                <c:pt idx="6">
                  <c:v>0.48</c:v>
                </c:pt>
              </c:numCache>
            </c:numRef>
          </c:val>
          <c:extLst xmlns:c16r2="http://schemas.microsoft.com/office/drawing/2015/06/chart">
            <c:ext xmlns:c16="http://schemas.microsoft.com/office/drawing/2014/chart" uri="{C3380CC4-5D6E-409C-BE32-E72D297353CC}">
              <c16:uniqueId val="{00000013-5586-40C9-B9A0-FC893719DD93}"/>
            </c:ext>
          </c:extLst>
        </c:ser>
        <c:dLbls>
          <c:showLegendKey val="0"/>
          <c:showVal val="0"/>
          <c:showCatName val="0"/>
          <c:showSerName val="0"/>
          <c:showPercent val="0"/>
          <c:showBubbleSize val="0"/>
        </c:dLbls>
        <c:gapWidth val="100"/>
        <c:overlap val="100"/>
        <c:axId val="98015104"/>
        <c:axId val="98016640"/>
      </c:barChart>
      <c:catAx>
        <c:axId val="98015104"/>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8016640"/>
        <c:crosses val="autoZero"/>
        <c:auto val="0"/>
        <c:lblAlgn val="ctr"/>
        <c:lblOffset val="100"/>
        <c:noMultiLvlLbl val="0"/>
      </c:catAx>
      <c:valAx>
        <c:axId val="98016640"/>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8015104"/>
        <c:crosses val="autoZero"/>
        <c:crossBetween val="between"/>
      </c:valAx>
      <c:spPr>
        <a:noFill/>
        <a:ln w="3984">
          <a:noFill/>
          <a:prstDash val="solid"/>
        </a:ln>
      </c:spPr>
    </c:plotArea>
    <c:legend>
      <c:legendPos val="r"/>
      <c:layout>
        <c:manualLayout>
          <c:xMode val="edge"/>
          <c:yMode val="edge"/>
          <c:x val="0.77348282629423759"/>
          <c:y val="0.20154116343689288"/>
          <c:w val="0.2155799246650324"/>
          <c:h val="0.4396245028080546"/>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3"/>
          <c:order val="0"/>
          <c:tx>
            <c:strRef>
              <c:f>Sheet1!$C$1</c:f>
              <c:strCache>
                <c:ptCount val="1"/>
                <c:pt idx="0">
                  <c:v>A very big problem</c:v>
                </c:pt>
              </c:strCache>
            </c:strRef>
          </c:tx>
          <c:spPr>
            <a:solidFill>
              <a:srgbClr val="CC0505"/>
            </a:solidFill>
          </c:spPr>
          <c:invertIfNegative val="0"/>
          <c:dPt>
            <c:idx val="0"/>
            <c:invertIfNegative val="0"/>
            <c:bubble3D val="0"/>
            <c:extLst xmlns:c16r2="http://schemas.microsoft.com/office/drawing/2015/06/chart">
              <c:ext xmlns:c16="http://schemas.microsoft.com/office/drawing/2014/chart" uri="{C3380CC4-5D6E-409C-BE32-E72D297353CC}">
                <c16:uniqueId val="{00000010-068B-48B4-BFA1-CD3CAC67DAD3}"/>
              </c:ext>
            </c:extLst>
          </c:dPt>
          <c:dPt>
            <c:idx val="1"/>
            <c:invertIfNegative val="0"/>
            <c:bubble3D val="0"/>
            <c:extLst xmlns:c16r2="http://schemas.microsoft.com/office/drawing/2015/06/chart">
              <c:ext xmlns:c16="http://schemas.microsoft.com/office/drawing/2014/chart" uri="{C3380CC4-5D6E-409C-BE32-E72D297353CC}">
                <c16:uniqueId val="{00000012-068B-48B4-BFA1-CD3CAC67DAD3}"/>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0.08</c:v>
                </c:pt>
                <c:pt idx="1">
                  <c:v>0.03</c:v>
                </c:pt>
                <c:pt idx="2">
                  <c:v>0.09</c:v>
                </c:pt>
                <c:pt idx="3">
                  <c:v>0.03</c:v>
                </c:pt>
                <c:pt idx="4">
                  <c:v>0.04</c:v>
                </c:pt>
                <c:pt idx="5">
                  <c:v>0.03</c:v>
                </c:pt>
                <c:pt idx="6">
                  <c:v>0.04</c:v>
                </c:pt>
              </c:numCache>
            </c:numRef>
          </c:val>
          <c:extLst xmlns:c16r2="http://schemas.microsoft.com/office/drawing/2015/06/chart">
            <c:ext xmlns:c16="http://schemas.microsoft.com/office/drawing/2014/chart" uri="{C3380CC4-5D6E-409C-BE32-E72D297353CC}">
              <c16:uniqueId val="{00000013-068B-48B4-BFA1-CD3CAC67DAD3}"/>
            </c:ext>
          </c:extLst>
        </c:ser>
        <c:ser>
          <c:idx val="2"/>
          <c:order val="1"/>
          <c:tx>
            <c:strRef>
              <c:f>Sheet1!$D$1</c:f>
              <c:strCache>
                <c:ptCount val="1"/>
                <c:pt idx="0">
                  <c:v>A fairly big problem</c:v>
                </c:pt>
              </c:strCache>
            </c:strRef>
          </c:tx>
          <c:spPr>
            <a:solidFill>
              <a:srgbClr val="E6353D"/>
            </a:solidFill>
          </c:spPr>
          <c:invertIfNegative val="0"/>
          <c:dPt>
            <c:idx val="0"/>
            <c:invertIfNegative val="0"/>
            <c:bubble3D val="0"/>
            <c:extLst xmlns:c16r2="http://schemas.microsoft.com/office/drawing/2015/06/chart">
              <c:ext xmlns:c16="http://schemas.microsoft.com/office/drawing/2014/chart" uri="{C3380CC4-5D6E-409C-BE32-E72D297353CC}">
                <c16:uniqueId val="{0000000B-068B-48B4-BFA1-CD3CAC67DAD3}"/>
              </c:ext>
            </c:extLst>
          </c:dPt>
          <c:dPt>
            <c:idx val="1"/>
            <c:invertIfNegative val="0"/>
            <c:bubble3D val="0"/>
            <c:extLst xmlns:c16r2="http://schemas.microsoft.com/office/drawing/2015/06/chart">
              <c:ext xmlns:c16="http://schemas.microsoft.com/office/drawing/2014/chart" uri="{C3380CC4-5D6E-409C-BE32-E72D297353CC}">
                <c16:uniqueId val="{0000000D-068B-48B4-BFA1-CD3CAC67DAD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0.15</c:v>
                </c:pt>
                <c:pt idx="1">
                  <c:v>0.06</c:v>
                </c:pt>
                <c:pt idx="2">
                  <c:v>0.14000000000000001</c:v>
                </c:pt>
                <c:pt idx="3">
                  <c:v>0.06</c:v>
                </c:pt>
                <c:pt idx="4">
                  <c:v>0.11</c:v>
                </c:pt>
                <c:pt idx="5">
                  <c:v>0.06</c:v>
                </c:pt>
                <c:pt idx="6">
                  <c:v>7.0000000000000007E-2</c:v>
                </c:pt>
              </c:numCache>
            </c:numRef>
          </c:val>
          <c:extLst xmlns:c16r2="http://schemas.microsoft.com/office/drawing/2015/06/chart">
            <c:ext xmlns:c16="http://schemas.microsoft.com/office/drawing/2014/chart" uri="{C3380CC4-5D6E-409C-BE32-E72D297353CC}">
              <c16:uniqueId val="{0000000E-068B-48B4-BFA1-CD3CAC67DAD3}"/>
            </c:ext>
          </c:extLst>
        </c:ser>
        <c:ser>
          <c:idx val="1"/>
          <c:order val="2"/>
          <c:tx>
            <c:strRef>
              <c:f>Sheet1!$E$1</c:f>
              <c:strCache>
                <c:ptCount val="1"/>
                <c:pt idx="0">
                  <c:v>Not a very big problem</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6-068B-48B4-BFA1-CD3CAC67DAD3}"/>
              </c:ext>
            </c:extLst>
          </c:dPt>
          <c:dPt>
            <c:idx val="1"/>
            <c:invertIfNegative val="0"/>
            <c:bubble3D val="0"/>
            <c:extLst xmlns:c16r2="http://schemas.microsoft.com/office/drawing/2015/06/chart">
              <c:ext xmlns:c16="http://schemas.microsoft.com/office/drawing/2014/chart" uri="{C3380CC4-5D6E-409C-BE32-E72D297353CC}">
                <c16:uniqueId val="{00000008-068B-48B4-BFA1-CD3CAC67DAD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0.43</c:v>
                </c:pt>
                <c:pt idx="1">
                  <c:v>0.42</c:v>
                </c:pt>
                <c:pt idx="2">
                  <c:v>0.42</c:v>
                </c:pt>
                <c:pt idx="3">
                  <c:v>0.46</c:v>
                </c:pt>
                <c:pt idx="4">
                  <c:v>0.43</c:v>
                </c:pt>
                <c:pt idx="5">
                  <c:v>0.39</c:v>
                </c:pt>
                <c:pt idx="6">
                  <c:v>0.41</c:v>
                </c:pt>
              </c:numCache>
            </c:numRef>
          </c:val>
          <c:extLst xmlns:c16r2="http://schemas.microsoft.com/office/drawing/2015/06/chart">
            <c:ext xmlns:c16="http://schemas.microsoft.com/office/drawing/2014/chart" uri="{C3380CC4-5D6E-409C-BE32-E72D297353CC}">
              <c16:uniqueId val="{00000009-068B-48B4-BFA1-CD3CAC67DAD3}"/>
            </c:ext>
          </c:extLst>
        </c:ser>
        <c:ser>
          <c:idx val="0"/>
          <c:order val="3"/>
          <c:tx>
            <c:strRef>
              <c:f>Sheet1!$F$1</c:f>
              <c:strCache>
                <c:ptCount val="1"/>
                <c:pt idx="0">
                  <c:v>No problem at all</c:v>
                </c:pt>
              </c:strCache>
            </c:strRef>
          </c:tx>
          <c:spPr>
            <a:solidFill>
              <a:srgbClr val="05BC57"/>
            </a:solidFill>
          </c:spPr>
          <c:invertIfNegative val="0"/>
          <c:dPt>
            <c:idx val="0"/>
            <c:invertIfNegative val="0"/>
            <c:bubble3D val="0"/>
            <c:extLst xmlns:c16r2="http://schemas.microsoft.com/office/drawing/2015/06/chart">
              <c:ext xmlns:c16="http://schemas.microsoft.com/office/drawing/2014/chart" uri="{C3380CC4-5D6E-409C-BE32-E72D297353CC}">
                <c16:uniqueId val="{00000001-068B-48B4-BFA1-CD3CAC67DAD3}"/>
              </c:ext>
            </c:extLst>
          </c:dPt>
          <c:dPt>
            <c:idx val="1"/>
            <c:invertIfNegative val="0"/>
            <c:bubble3D val="0"/>
            <c:extLst xmlns:c16r2="http://schemas.microsoft.com/office/drawing/2015/06/chart">
              <c:ext xmlns:c16="http://schemas.microsoft.com/office/drawing/2014/chart" uri="{C3380CC4-5D6E-409C-BE32-E72D297353CC}">
                <c16:uniqueId val="{00000003-068B-48B4-BFA1-CD3CAC67DAD3}"/>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0.34</c:v>
                </c:pt>
                <c:pt idx="1">
                  <c:v>0.5</c:v>
                </c:pt>
                <c:pt idx="2">
                  <c:v>0.36</c:v>
                </c:pt>
                <c:pt idx="3">
                  <c:v>0.45</c:v>
                </c:pt>
                <c:pt idx="4">
                  <c:v>0.41</c:v>
                </c:pt>
                <c:pt idx="5">
                  <c:v>0.52</c:v>
                </c:pt>
                <c:pt idx="6">
                  <c:v>0.48</c:v>
                </c:pt>
              </c:numCache>
            </c:numRef>
          </c:val>
          <c:extLst xmlns:c16r2="http://schemas.microsoft.com/office/drawing/2015/06/chart">
            <c:ext xmlns:c16="http://schemas.microsoft.com/office/drawing/2014/chart" uri="{C3380CC4-5D6E-409C-BE32-E72D297353CC}">
              <c16:uniqueId val="{00000004-068B-48B4-BFA1-CD3CAC67DAD3}"/>
            </c:ext>
          </c:extLst>
        </c:ser>
        <c:dLbls>
          <c:showLegendKey val="0"/>
          <c:showVal val="0"/>
          <c:showCatName val="0"/>
          <c:showSerName val="0"/>
          <c:showPercent val="0"/>
          <c:showBubbleSize val="0"/>
        </c:dLbls>
        <c:gapWidth val="100"/>
        <c:overlap val="100"/>
        <c:axId val="97742848"/>
        <c:axId val="97744384"/>
      </c:barChart>
      <c:catAx>
        <c:axId val="9774284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7744384"/>
        <c:crosses val="autoZero"/>
        <c:auto val="0"/>
        <c:lblAlgn val="ctr"/>
        <c:lblOffset val="100"/>
        <c:noMultiLvlLbl val="0"/>
      </c:catAx>
      <c:valAx>
        <c:axId val="97744384"/>
        <c:scaling>
          <c:orientation val="minMax"/>
          <c:min val="0"/>
        </c:scaling>
        <c:delete val="0"/>
        <c:axPos val="l"/>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7742848"/>
        <c:crosses val="autoZero"/>
        <c:crossBetween val="between"/>
      </c:valAx>
      <c:spPr>
        <a:noFill/>
        <a:ln w="3984">
          <a:noFill/>
          <a:prstDash val="solid"/>
        </a:ln>
      </c:spPr>
    </c:plotArea>
    <c:legend>
      <c:legendPos val="r"/>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ADF5-47DB-BBE4-24846D93A2E2}"/>
              </c:ext>
            </c:extLst>
          </c:dPt>
          <c:dPt>
            <c:idx val="1"/>
            <c:invertIfNegative val="0"/>
            <c:bubble3D val="0"/>
            <c:extLst xmlns:c16r2="http://schemas.microsoft.com/office/drawing/2015/06/chart">
              <c:ext xmlns:c16="http://schemas.microsoft.com/office/drawing/2014/chart" uri="{C3380CC4-5D6E-409C-BE32-E72D297353CC}">
                <c16:uniqueId val="{00000003-ADF5-47DB-BBE4-24846D93A2E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'Sheet1'!$C$2:$C$8</c:f>
              <c:numCache>
                <c:formatCode>0%</c:formatCode>
                <c:ptCount val="7"/>
                <c:pt idx="0">
                  <c:v>0.02</c:v>
                </c:pt>
                <c:pt idx="1">
                  <c:v>7.0000000000000007E-2</c:v>
                </c:pt>
                <c:pt idx="2">
                  <c:v>0.06</c:v>
                </c:pt>
                <c:pt idx="3">
                  <c:v>7.0000000000000007E-2</c:v>
                </c:pt>
                <c:pt idx="4">
                  <c:v>0.08</c:v>
                </c:pt>
                <c:pt idx="5">
                  <c:v>0.25</c:v>
                </c:pt>
                <c:pt idx="6">
                  <c:v>0.15</c:v>
                </c:pt>
              </c:numCache>
            </c:numRef>
          </c:val>
          <c:extLst xmlns:c16r2="http://schemas.microsoft.com/office/drawing/2015/06/chart">
            <c:ext xmlns:c16="http://schemas.microsoft.com/office/drawing/2014/chart" uri="{C3380CC4-5D6E-409C-BE32-E72D297353CC}">
              <c16:uniqueId val="{00000004-ADF5-47DB-BBE4-24846D93A2E2}"/>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ADF5-47DB-BBE4-24846D93A2E2}"/>
              </c:ext>
            </c:extLst>
          </c:dPt>
          <c:dPt>
            <c:idx val="1"/>
            <c:invertIfNegative val="0"/>
            <c:bubble3D val="0"/>
            <c:extLst xmlns:c16r2="http://schemas.microsoft.com/office/drawing/2015/06/chart">
              <c:ext xmlns:c16="http://schemas.microsoft.com/office/drawing/2014/chart" uri="{C3380CC4-5D6E-409C-BE32-E72D297353CC}">
                <c16:uniqueId val="{00000008-ADF5-47DB-BBE4-24846D93A2E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'Sheet1'!$D$2:$D$8</c:f>
              <c:numCache>
                <c:formatCode>0%</c:formatCode>
                <c:ptCount val="7"/>
                <c:pt idx="0">
                  <c:v>0.02</c:v>
                </c:pt>
                <c:pt idx="1">
                  <c:v>0.05</c:v>
                </c:pt>
                <c:pt idx="2">
                  <c:v>0.05</c:v>
                </c:pt>
                <c:pt idx="3">
                  <c:v>0.05</c:v>
                </c:pt>
                <c:pt idx="4">
                  <c:v>0.06</c:v>
                </c:pt>
                <c:pt idx="5">
                  <c:v>0.21</c:v>
                </c:pt>
                <c:pt idx="6">
                  <c:v>0.16</c:v>
                </c:pt>
              </c:numCache>
            </c:numRef>
          </c:val>
          <c:extLst xmlns:c16r2="http://schemas.microsoft.com/office/drawing/2015/06/chart">
            <c:ext xmlns:c16="http://schemas.microsoft.com/office/drawing/2014/chart" uri="{C3380CC4-5D6E-409C-BE32-E72D297353CC}">
              <c16:uniqueId val="{00000009-ADF5-47DB-BBE4-24846D93A2E2}"/>
            </c:ext>
          </c:extLst>
        </c:ser>
        <c:dLbls>
          <c:showLegendKey val="0"/>
          <c:showVal val="0"/>
          <c:showCatName val="0"/>
          <c:showSerName val="0"/>
          <c:showPercent val="0"/>
          <c:showBubbleSize val="0"/>
        </c:dLbls>
        <c:gapWidth val="100"/>
        <c:axId val="97837824"/>
        <c:axId val="97839360"/>
      </c:barChart>
      <c:catAx>
        <c:axId val="9783782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97839360"/>
        <c:crosses val="autoZero"/>
        <c:auto val="0"/>
        <c:lblAlgn val="ctr"/>
        <c:lblOffset val="100"/>
        <c:noMultiLvlLbl val="0"/>
      </c:catAx>
      <c:valAx>
        <c:axId val="97839360"/>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97837824"/>
        <c:crosses val="autoZero"/>
        <c:crossBetween val="between"/>
      </c:valAx>
      <c:spPr>
        <a:noFill/>
        <a:ln w="3989">
          <a:noFill/>
          <a:prstDash val="solid"/>
        </a:ln>
      </c:spPr>
    </c:plotArea>
    <c:legend>
      <c:legendPos val="t"/>
      <c:layout>
        <c:manualLayout>
          <c:xMode val="edge"/>
          <c:yMode val="edge"/>
          <c:x val="0.4157301838275787"/>
          <c:y val="0.18758567845042867"/>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7030A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7CE9-41A4-8F3A-67C8CDBB57D0}"/>
              </c:ext>
            </c:extLst>
          </c:dPt>
          <c:dPt>
            <c:idx val="1"/>
            <c:invertIfNegative val="0"/>
            <c:bubble3D val="0"/>
            <c:extLst xmlns:c16r2="http://schemas.microsoft.com/office/drawing/2015/06/chart">
              <c:ext xmlns:c16="http://schemas.microsoft.com/office/drawing/2014/chart" uri="{C3380CC4-5D6E-409C-BE32-E72D297353CC}">
                <c16:uniqueId val="{00000003-7CE9-41A4-8F3A-67C8CDBB57D0}"/>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'Sheet1'!$C$2:$C$8</c:f>
              <c:numCache>
                <c:formatCode>0%</c:formatCode>
                <c:ptCount val="7"/>
                <c:pt idx="0">
                  <c:v>0.03</c:v>
                </c:pt>
                <c:pt idx="1">
                  <c:v>0.08</c:v>
                </c:pt>
                <c:pt idx="2">
                  <c:v>0.06</c:v>
                </c:pt>
                <c:pt idx="3">
                  <c:v>0.08</c:v>
                </c:pt>
                <c:pt idx="4">
                  <c:v>0.1</c:v>
                </c:pt>
                <c:pt idx="5">
                  <c:v>0.27</c:v>
                </c:pt>
                <c:pt idx="6">
                  <c:v>0.15</c:v>
                </c:pt>
              </c:numCache>
            </c:numRef>
          </c:val>
          <c:extLst xmlns:c16r2="http://schemas.microsoft.com/office/drawing/2015/06/chart">
            <c:ext xmlns:c16="http://schemas.microsoft.com/office/drawing/2014/chart" uri="{C3380CC4-5D6E-409C-BE32-E72D297353CC}">
              <c16:uniqueId val="{00000004-7CE9-41A4-8F3A-67C8CDBB57D0}"/>
            </c:ext>
          </c:extLst>
        </c:ser>
        <c:ser>
          <c:idx val="1"/>
          <c:order val="1"/>
          <c:tx>
            <c:strRef>
              <c:f>Sheet1!$D$1</c:f>
              <c:strCache>
                <c:ptCount val="1"/>
                <c:pt idx="0">
                  <c:v>2018</c:v>
                </c:pt>
              </c:strCache>
            </c:strRef>
          </c:tx>
          <c:spPr>
            <a:solidFill>
              <a:srgbClr val="FF000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7CE9-41A4-8F3A-67C8CDBB57D0}"/>
              </c:ext>
            </c:extLst>
          </c:dPt>
          <c:dPt>
            <c:idx val="1"/>
            <c:invertIfNegative val="0"/>
            <c:bubble3D val="0"/>
            <c:extLst xmlns:c16r2="http://schemas.microsoft.com/office/drawing/2015/06/chart">
              <c:ext xmlns:c16="http://schemas.microsoft.com/office/drawing/2014/chart" uri="{C3380CC4-5D6E-409C-BE32-E72D297353CC}">
                <c16:uniqueId val="{00000008-7CE9-41A4-8F3A-67C8CDBB57D0}"/>
              </c:ext>
            </c:extLst>
          </c:dPt>
          <c:dLbls>
            <c:dLbl>
              <c:idx val="3"/>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4"/>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5"/>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dLbl>
              <c:idx val="6"/>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'Sheet1'!$D$2:$D$8</c:f>
              <c:numCache>
                <c:formatCode>0%</c:formatCode>
                <c:ptCount val="7"/>
                <c:pt idx="0">
                  <c:v>0.03</c:v>
                </c:pt>
                <c:pt idx="1">
                  <c:v>0.06</c:v>
                </c:pt>
                <c:pt idx="2">
                  <c:v>0.06</c:v>
                </c:pt>
                <c:pt idx="3">
                  <c:v>0.06</c:v>
                </c:pt>
                <c:pt idx="4">
                  <c:v>7.0000000000000007E-2</c:v>
                </c:pt>
                <c:pt idx="5">
                  <c:v>0.23</c:v>
                </c:pt>
                <c:pt idx="6">
                  <c:v>0.16</c:v>
                </c:pt>
              </c:numCache>
            </c:numRef>
          </c:val>
          <c:extLst xmlns:c16r2="http://schemas.microsoft.com/office/drawing/2015/06/chart">
            <c:ext xmlns:c16="http://schemas.microsoft.com/office/drawing/2014/chart" uri="{C3380CC4-5D6E-409C-BE32-E72D297353CC}">
              <c16:uniqueId val="{00000009-7CE9-41A4-8F3A-67C8CDBB57D0}"/>
            </c:ext>
          </c:extLst>
        </c:ser>
        <c:dLbls>
          <c:showLegendKey val="0"/>
          <c:showVal val="0"/>
          <c:showCatName val="0"/>
          <c:showSerName val="0"/>
          <c:showPercent val="0"/>
          <c:showBubbleSize val="0"/>
        </c:dLbls>
        <c:gapWidth val="100"/>
        <c:axId val="98091008"/>
        <c:axId val="98092544"/>
      </c:barChart>
      <c:catAx>
        <c:axId val="9809100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98092544"/>
        <c:crosses val="autoZero"/>
        <c:auto val="0"/>
        <c:lblAlgn val="ctr"/>
        <c:lblOffset val="100"/>
        <c:noMultiLvlLbl val="0"/>
      </c:catAx>
      <c:valAx>
        <c:axId val="98092544"/>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98091008"/>
        <c:crosses val="autoZero"/>
        <c:crossBetween val="between"/>
      </c:valAx>
      <c:spPr>
        <a:noFill/>
        <a:ln w="3989">
          <a:noFill/>
          <a:prstDash val="solid"/>
        </a:ln>
      </c:spPr>
    </c:plotArea>
    <c:legend>
      <c:legendPos val="t"/>
      <c:layout>
        <c:manualLayout>
          <c:xMode val="edge"/>
          <c:yMode val="edge"/>
          <c:x val="0.43249337941769966"/>
          <c:y val="0.11092658637127534"/>
          <c:w val="0.14618870489134794"/>
          <c:h val="9.0502834106788874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FE8-41BA-8B62-D10FAEE876AE}"/>
              </c:ext>
            </c:extLst>
          </c:dPt>
          <c:dPt>
            <c:idx val="1"/>
            <c:invertIfNegative val="0"/>
            <c:bubble3D val="0"/>
            <c:extLst xmlns:c16r2="http://schemas.microsoft.com/office/drawing/2015/06/chart">
              <c:ext xmlns:c16="http://schemas.microsoft.com/office/drawing/2014/chart" uri="{C3380CC4-5D6E-409C-BE32-E72D297353CC}">
                <c16:uniqueId val="{00000001-CFE8-41BA-8B62-D10FAEE876AE}"/>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'Sheet1'!$C$2:$C$8</c:f>
              <c:numCache>
                <c:formatCode>0%</c:formatCode>
                <c:ptCount val="7"/>
                <c:pt idx="0">
                  <c:v>0.02</c:v>
                </c:pt>
                <c:pt idx="1">
                  <c:v>7.0000000000000007E-2</c:v>
                </c:pt>
                <c:pt idx="2">
                  <c:v>0.06</c:v>
                </c:pt>
                <c:pt idx="3">
                  <c:v>7.0000000000000007E-2</c:v>
                </c:pt>
                <c:pt idx="4">
                  <c:v>0.08</c:v>
                </c:pt>
                <c:pt idx="5">
                  <c:v>0.25</c:v>
                </c:pt>
                <c:pt idx="6">
                  <c:v>0.15</c:v>
                </c:pt>
              </c:numCache>
            </c:numRef>
          </c:val>
          <c:extLst xmlns:c16r2="http://schemas.microsoft.com/office/drawing/2015/06/chart">
            <c:ext xmlns:c16="http://schemas.microsoft.com/office/drawing/2014/chart" uri="{C3380CC4-5D6E-409C-BE32-E72D297353CC}">
              <c16:uniqueId val="{00000002-CFE8-41BA-8B62-D10FAEE876AE}"/>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3-CFE8-41BA-8B62-D10FAEE876AE}"/>
              </c:ext>
            </c:extLst>
          </c:dPt>
          <c:dPt>
            <c:idx val="1"/>
            <c:invertIfNegative val="0"/>
            <c:bubble3D val="0"/>
            <c:extLst xmlns:c16r2="http://schemas.microsoft.com/office/drawing/2015/06/chart">
              <c:ext xmlns:c16="http://schemas.microsoft.com/office/drawing/2014/chart" uri="{C3380CC4-5D6E-409C-BE32-E72D297353CC}">
                <c16:uniqueId val="{00000004-CFE8-41BA-8B62-D10FAEE876AE}"/>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anything stolen, off or from inside, a vehicle?/Yes</c:v>
                </c:pt>
                <c:pt idx="2">
                  <c:v>...had anything stolen from your home?/Yes</c:v>
                </c:pt>
                <c:pt idx="3">
                  <c:v>...had any personal possessions stolen whilst in a public place?/Yes</c:v>
                </c:pt>
                <c:pt idx="4">
                  <c:v>...been physically attacked by another person?/Yes</c:v>
                </c:pt>
                <c:pt idx="5">
                  <c:v>...been threatened in any way?/Yes</c:v>
                </c:pt>
                <c:pt idx="6">
                  <c:v>...been subject to online crime, cyber crime and/or identity theft?/Yes</c:v>
                </c:pt>
              </c:strCache>
            </c:strRef>
          </c:cat>
          <c:val>
            <c:numRef>
              <c:f>'Sheet1'!$D$2:$D$8</c:f>
              <c:numCache>
                <c:formatCode>0%</c:formatCode>
                <c:ptCount val="7"/>
                <c:pt idx="0">
                  <c:v>0.02</c:v>
                </c:pt>
                <c:pt idx="1">
                  <c:v>0.05</c:v>
                </c:pt>
                <c:pt idx="2">
                  <c:v>0.05</c:v>
                </c:pt>
                <c:pt idx="3">
                  <c:v>0.05</c:v>
                </c:pt>
                <c:pt idx="4">
                  <c:v>0.06</c:v>
                </c:pt>
                <c:pt idx="5">
                  <c:v>0.21</c:v>
                </c:pt>
                <c:pt idx="6">
                  <c:v>0.16</c:v>
                </c:pt>
              </c:numCache>
            </c:numRef>
          </c:val>
          <c:extLst xmlns:c16r2="http://schemas.microsoft.com/office/drawing/2015/06/chart">
            <c:ext xmlns:c16="http://schemas.microsoft.com/office/drawing/2014/chart" uri="{C3380CC4-5D6E-409C-BE32-E72D297353CC}">
              <c16:uniqueId val="{00000005-CFE8-41BA-8B62-D10FAEE876AE}"/>
            </c:ext>
          </c:extLst>
        </c:ser>
        <c:dLbls>
          <c:showLegendKey val="0"/>
          <c:showVal val="0"/>
          <c:showCatName val="0"/>
          <c:showSerName val="0"/>
          <c:showPercent val="0"/>
          <c:showBubbleSize val="0"/>
        </c:dLbls>
        <c:gapWidth val="100"/>
        <c:axId val="98432512"/>
        <c:axId val="98434048"/>
      </c:barChart>
      <c:catAx>
        <c:axId val="9843251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98434048"/>
        <c:crosses val="autoZero"/>
        <c:auto val="0"/>
        <c:lblAlgn val="ctr"/>
        <c:lblOffset val="100"/>
        <c:noMultiLvlLbl val="0"/>
      </c:catAx>
      <c:valAx>
        <c:axId val="9843404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98432512"/>
        <c:crosses val="autoZero"/>
        <c:crossBetween val="between"/>
      </c:valAx>
      <c:spPr>
        <a:noFill/>
        <a:ln w="3989">
          <a:noFill/>
          <a:prstDash val="solid"/>
        </a:ln>
      </c:spPr>
    </c:plotArea>
    <c:legend>
      <c:legendPos val="t"/>
      <c:layout>
        <c:manualLayout>
          <c:xMode val="edge"/>
          <c:yMode val="edge"/>
          <c:x val="0.4157301838275787"/>
          <c:y val="0.18758567845042867"/>
          <c:w val="0.14618870489134794"/>
          <c:h val="7.1982140009567847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Yes to Any Experience of Crime</c:v>
                </c:pt>
              </c:strCache>
            </c:strRef>
          </c:tx>
          <c:spPr>
            <a:solidFill>
              <a:srgbClr val="7030A0"/>
            </a:solidFill>
            <a:effectLst>
              <a:outerShdw blurRad="50800" dist="38100" dir="2700000" algn="tl" rotWithShape="0">
                <a:srgbClr val="000000">
                  <a:alpha val="40000"/>
                </a:srgbClr>
              </a:outerShdw>
            </a:effectLst>
          </c:spPr>
          <c:invertIfNegative val="0"/>
          <c:dPt>
            <c:idx val="0"/>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1-BD3E-4E55-AFAE-D6DDC977E47A}"/>
              </c:ext>
            </c:extLst>
          </c:dPt>
          <c:dPt>
            <c:idx val="1"/>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3-BD3E-4E55-AFAE-D6DDC977E47A}"/>
              </c:ext>
            </c:extLst>
          </c:dPt>
          <c:dPt>
            <c:idx val="2"/>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0-9C16-4074-B98E-9453D2C6A4CC}"/>
              </c:ext>
            </c:extLst>
          </c:dPt>
          <c:dPt>
            <c:idx val="3"/>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6-9C16-4074-B98E-9453D2C6A4CC}"/>
              </c:ext>
            </c:extLst>
          </c:dPt>
          <c:dPt>
            <c:idx val="4"/>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1-9C16-4074-B98E-9453D2C6A4CC}"/>
              </c:ext>
            </c:extLst>
          </c:dPt>
          <c:dPt>
            <c:idx val="5"/>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7-9C16-4074-B98E-9453D2C6A4CC}"/>
              </c:ext>
            </c:extLst>
          </c:dPt>
          <c:dPt>
            <c:idx val="6"/>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2-9C16-4074-B98E-9453D2C6A4CC}"/>
              </c:ext>
            </c:extLst>
          </c:dPt>
          <c:dPt>
            <c:idx val="7"/>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8-9C16-4074-B98E-9453D2C6A4CC}"/>
              </c:ext>
            </c:extLst>
          </c:dPt>
          <c:dPt>
            <c:idx val="8"/>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3-9C16-4074-B98E-9453D2C6A4CC}"/>
              </c:ext>
            </c:extLst>
          </c:dPt>
          <c:dPt>
            <c:idx val="9"/>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9-9C16-4074-B98E-9453D2C6A4CC}"/>
              </c:ext>
            </c:extLst>
          </c:dPt>
          <c:dPt>
            <c:idx val="10"/>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4-9C16-4074-B98E-9453D2C6A4CC}"/>
              </c:ext>
            </c:extLst>
          </c:dPt>
          <c:dPt>
            <c:idx val="11"/>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A-9C16-4074-B98E-9453D2C6A4CC}"/>
              </c:ext>
            </c:extLst>
          </c:dPt>
          <c:dPt>
            <c:idx val="12"/>
            <c:invertIfNegative val="0"/>
            <c:bubble3D val="0"/>
            <c:spPr>
              <a:solidFill>
                <a:srgbClr val="00B0F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5-9C16-4074-B98E-9453D2C6A4CC}"/>
              </c:ext>
            </c:extLst>
          </c:dPt>
          <c:dPt>
            <c:idx val="13"/>
            <c:invertIfNegative val="0"/>
            <c:bubble3D val="0"/>
            <c:spPr>
              <a:solidFill>
                <a:srgbClr val="002060"/>
              </a:solidFill>
              <a:effectLst>
                <a:outerShdw blurRad="50800" dist="38100" dir="2700000" algn="tl" rotWithShape="0">
                  <a:srgbClr val="000000">
                    <a:alpha val="40000"/>
                  </a:srgbClr>
                </a:outerShdw>
              </a:effectLst>
            </c:spPr>
            <c:extLst xmlns:c16r2="http://schemas.microsoft.com/office/drawing/2015/06/chart">
              <c:ext xmlns:c16="http://schemas.microsoft.com/office/drawing/2014/chart" uri="{C3380CC4-5D6E-409C-BE32-E72D297353CC}">
                <c16:uniqueId val="{0000000B-9C16-4074-B98E-9453D2C6A4CC}"/>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'Sheet1'!$B$2:$B$15</c:f>
              <c:strCache>
                <c:ptCount val="14"/>
                <c:pt idx="0">
                  <c:v>Boston Borough/2017</c:v>
                </c:pt>
                <c:pt idx="1">
                  <c:v>Boston Borough/2018</c:v>
                </c:pt>
                <c:pt idx="2">
                  <c:v>East Lindsey/2017</c:v>
                </c:pt>
                <c:pt idx="3">
                  <c:v>East Lindsey/2018</c:v>
                </c:pt>
                <c:pt idx="4">
                  <c:v>Lincoln City/2017</c:v>
                </c:pt>
                <c:pt idx="5">
                  <c:v>Lincoln City/2018</c:v>
                </c:pt>
                <c:pt idx="6">
                  <c:v>North Kesteven/2017</c:v>
                </c:pt>
                <c:pt idx="7">
                  <c:v>North Kesteven/2018</c:v>
                </c:pt>
                <c:pt idx="8">
                  <c:v>South Holland/2017</c:v>
                </c:pt>
                <c:pt idx="9">
                  <c:v>South Holland/2018</c:v>
                </c:pt>
                <c:pt idx="10">
                  <c:v>South Kesteven/2017</c:v>
                </c:pt>
                <c:pt idx="11">
                  <c:v>South Kesteven/2018</c:v>
                </c:pt>
                <c:pt idx="12">
                  <c:v>West Lindsey/2017</c:v>
                </c:pt>
                <c:pt idx="13">
                  <c:v>West Lindsey/2018</c:v>
                </c:pt>
              </c:strCache>
            </c:strRef>
          </c:cat>
          <c:val>
            <c:numRef>
              <c:f>'Sheet1'!$C$2:$C$15</c:f>
              <c:numCache>
                <c:formatCode>0%</c:formatCode>
                <c:ptCount val="14"/>
                <c:pt idx="0">
                  <c:v>0.38</c:v>
                </c:pt>
                <c:pt idx="1">
                  <c:v>0.39</c:v>
                </c:pt>
                <c:pt idx="2">
                  <c:v>0.27</c:v>
                </c:pt>
                <c:pt idx="3">
                  <c:v>0.2</c:v>
                </c:pt>
                <c:pt idx="4">
                  <c:v>0.43</c:v>
                </c:pt>
                <c:pt idx="5">
                  <c:v>0.32</c:v>
                </c:pt>
                <c:pt idx="6">
                  <c:v>0.27</c:v>
                </c:pt>
                <c:pt idx="7">
                  <c:v>0.24</c:v>
                </c:pt>
                <c:pt idx="8">
                  <c:v>0.37</c:v>
                </c:pt>
                <c:pt idx="9">
                  <c:v>0.28999999999999998</c:v>
                </c:pt>
                <c:pt idx="10">
                  <c:v>0.31</c:v>
                </c:pt>
                <c:pt idx="11">
                  <c:v>0.23</c:v>
                </c:pt>
                <c:pt idx="12">
                  <c:v>0.26</c:v>
                </c:pt>
                <c:pt idx="13">
                  <c:v>0.25</c:v>
                </c:pt>
              </c:numCache>
            </c:numRef>
          </c:val>
          <c:extLst xmlns:c16r2="http://schemas.microsoft.com/office/drawing/2015/06/chart">
            <c:ext xmlns:c16="http://schemas.microsoft.com/office/drawing/2014/chart" uri="{C3380CC4-5D6E-409C-BE32-E72D297353CC}">
              <c16:uniqueId val="{00000004-BD3E-4E55-AFAE-D6DDC977E47A}"/>
            </c:ext>
          </c:extLst>
        </c:ser>
        <c:dLbls>
          <c:showLegendKey val="0"/>
          <c:showVal val="0"/>
          <c:showCatName val="0"/>
          <c:showSerName val="0"/>
          <c:showPercent val="0"/>
          <c:showBubbleSize val="0"/>
        </c:dLbls>
        <c:gapWidth val="100"/>
        <c:axId val="98519296"/>
        <c:axId val="98533376"/>
      </c:barChart>
      <c:catAx>
        <c:axId val="98519296"/>
        <c:scaling>
          <c:orientation val="minMax"/>
        </c:scaling>
        <c:delete val="0"/>
        <c:axPos val="b"/>
        <c:numFmt formatCode="General" sourceLinked="1"/>
        <c:majorTickMark val="out"/>
        <c:minorTickMark val="none"/>
        <c:tickLblPos val="nextTo"/>
        <c:spPr>
          <a:ln>
            <a:solidFill>
              <a:schemeClr val="tx1"/>
            </a:solidFill>
          </a:ln>
        </c:spPr>
        <c:txPr>
          <a:bodyPr rot="-2700000" vert="horz"/>
          <a:lstStyle/>
          <a:p>
            <a:pPr>
              <a:defRPr/>
            </a:pPr>
            <a:endParaRPr lang="en-US"/>
          </a:p>
        </c:txPr>
        <c:crossAx val="98533376"/>
        <c:crosses val="autoZero"/>
        <c:auto val="0"/>
        <c:lblAlgn val="ctr"/>
        <c:lblOffset val="100"/>
        <c:noMultiLvlLbl val="0"/>
      </c:catAx>
      <c:valAx>
        <c:axId val="98533376"/>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9851929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Yes to Any Experience of Crime</c:v>
                </c:pt>
              </c:strCache>
            </c:strRef>
          </c:tx>
          <c:spPr>
            <a:solidFill>
              <a:srgbClr val="7030A0"/>
            </a:solidFill>
          </c:spPr>
          <c:invertIfNegative val="0"/>
          <c:dPt>
            <c:idx val="0"/>
            <c:invertIfNegative val="0"/>
            <c:bubble3D val="0"/>
            <c:extLst xmlns:c16r2="http://schemas.microsoft.com/office/drawing/2015/06/chart">
              <c:ext xmlns:c16="http://schemas.microsoft.com/office/drawing/2014/chart" uri="{C3380CC4-5D6E-409C-BE32-E72D297353CC}">
                <c16:uniqueId val="{00000001-2A03-425A-B42C-F3B9C54ADE70}"/>
              </c:ext>
            </c:extLst>
          </c:dPt>
          <c:dPt>
            <c:idx val="1"/>
            <c:invertIfNegative val="0"/>
            <c:bubble3D val="0"/>
            <c:extLst xmlns:c16r2="http://schemas.microsoft.com/office/drawing/2015/06/chart">
              <c:ext xmlns:c16="http://schemas.microsoft.com/office/drawing/2014/chart" uri="{C3380CC4-5D6E-409C-BE32-E72D297353CC}">
                <c16:uniqueId val="{00000003-2A03-425A-B42C-F3B9C54ADE70}"/>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Total</c:v>
                </c:pt>
                <c:pt idx="1">
                  <c:v>ABC1</c:v>
                </c:pt>
                <c:pt idx="2">
                  <c:v>C2DE</c:v>
                </c:pt>
              </c:strCache>
            </c:strRef>
          </c:cat>
          <c:val>
            <c:numRef>
              <c:f>Sheet1!$C$2:$C$4</c:f>
              <c:numCache>
                <c:formatCode>0%</c:formatCode>
                <c:ptCount val="3"/>
                <c:pt idx="0">
                  <c:v>0.26</c:v>
                </c:pt>
                <c:pt idx="1">
                  <c:v>0.24</c:v>
                </c:pt>
                <c:pt idx="2">
                  <c:v>0.3</c:v>
                </c:pt>
              </c:numCache>
            </c:numRef>
          </c:val>
          <c:extLst xmlns:c16r2="http://schemas.microsoft.com/office/drawing/2015/06/chart">
            <c:ext xmlns:c16="http://schemas.microsoft.com/office/drawing/2014/chart" uri="{C3380CC4-5D6E-409C-BE32-E72D297353CC}">
              <c16:uniqueId val="{00000004-2A03-425A-B42C-F3B9C54ADE70}"/>
            </c:ext>
          </c:extLst>
        </c:ser>
        <c:ser>
          <c:idx val="1"/>
          <c:order val="1"/>
          <c:tx>
            <c:strRef>
              <c:f>Sheet1!$D$1</c:f>
              <c:strCache>
                <c:ptCount val="1"/>
                <c:pt idx="0">
                  <c:v>No experience of crime</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6-2A03-425A-B42C-F3B9C54ADE70}"/>
              </c:ext>
            </c:extLst>
          </c:dPt>
          <c:dPt>
            <c:idx val="1"/>
            <c:invertIfNegative val="0"/>
            <c:bubble3D val="0"/>
            <c:extLst xmlns:c16r2="http://schemas.microsoft.com/office/drawing/2015/06/chart">
              <c:ext xmlns:c16="http://schemas.microsoft.com/office/drawing/2014/chart" uri="{C3380CC4-5D6E-409C-BE32-E72D297353CC}">
                <c16:uniqueId val="{00000008-2A03-425A-B42C-F3B9C54ADE70}"/>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Total</c:v>
                </c:pt>
                <c:pt idx="1">
                  <c:v>ABC1</c:v>
                </c:pt>
                <c:pt idx="2">
                  <c:v>C2DE</c:v>
                </c:pt>
              </c:strCache>
            </c:strRef>
          </c:cat>
          <c:val>
            <c:numRef>
              <c:f>Sheet1!$D$2:$D$4</c:f>
              <c:numCache>
                <c:formatCode>0%</c:formatCode>
                <c:ptCount val="3"/>
                <c:pt idx="0">
                  <c:v>0.74</c:v>
                </c:pt>
                <c:pt idx="1">
                  <c:v>0.76</c:v>
                </c:pt>
                <c:pt idx="2">
                  <c:v>0.7</c:v>
                </c:pt>
              </c:numCache>
            </c:numRef>
          </c:val>
          <c:extLst xmlns:c16r2="http://schemas.microsoft.com/office/drawing/2015/06/chart">
            <c:ext xmlns:c16="http://schemas.microsoft.com/office/drawing/2014/chart" uri="{C3380CC4-5D6E-409C-BE32-E72D297353CC}">
              <c16:uniqueId val="{00000009-2A03-425A-B42C-F3B9C54ADE70}"/>
            </c:ext>
          </c:extLst>
        </c:ser>
        <c:dLbls>
          <c:showLegendKey val="0"/>
          <c:showVal val="0"/>
          <c:showCatName val="0"/>
          <c:showSerName val="0"/>
          <c:showPercent val="0"/>
          <c:showBubbleSize val="0"/>
        </c:dLbls>
        <c:gapWidth val="100"/>
        <c:overlap val="100"/>
        <c:axId val="98610176"/>
        <c:axId val="98624256"/>
      </c:barChart>
      <c:catAx>
        <c:axId val="98610176"/>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8624256"/>
        <c:crosses val="autoZero"/>
        <c:auto val="0"/>
        <c:lblAlgn val="ctr"/>
        <c:lblOffset val="100"/>
        <c:noMultiLvlLbl val="0"/>
      </c:catAx>
      <c:valAx>
        <c:axId val="98624256"/>
        <c:scaling>
          <c:orientation val="minMax"/>
          <c:max val="1"/>
          <c:min val="0"/>
        </c:scaling>
        <c:delete val="0"/>
        <c:axPos val="l"/>
        <c:title>
          <c:tx>
            <c:rich>
              <a:bodyPr/>
              <a:lstStyle/>
              <a:p>
                <a:pPr algn="ctr">
                  <a:defRPr/>
                </a:pPr>
                <a:r>
                  <a:rPr lang="en-US"/>
                  <a:t>Column %</a:t>
                </a:r>
              </a:p>
            </c:rich>
          </c:tx>
          <c:layout/>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8610176"/>
        <c:crosses val="autoZero"/>
        <c:crossBetween val="between"/>
      </c:valAx>
      <c:spPr>
        <a:noFill/>
        <a:ln w="3984">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Yes to Any Experience of Crime</c:v>
                </c:pt>
              </c:strCache>
            </c:strRef>
          </c:tx>
          <c:spPr>
            <a:solidFill>
              <a:srgbClr val="7030A0"/>
            </a:solidFill>
          </c:spPr>
          <c:invertIfNegative val="0"/>
          <c:dPt>
            <c:idx val="0"/>
            <c:invertIfNegative val="0"/>
            <c:bubble3D val="0"/>
            <c:extLst xmlns:c16r2="http://schemas.microsoft.com/office/drawing/2015/06/chart">
              <c:ext xmlns:c16="http://schemas.microsoft.com/office/drawing/2014/chart" uri="{C3380CC4-5D6E-409C-BE32-E72D297353CC}">
                <c16:uniqueId val="{00000001-7D1E-426B-AB9A-F9376DA170F0}"/>
              </c:ext>
            </c:extLst>
          </c:dPt>
          <c:dPt>
            <c:idx val="1"/>
            <c:invertIfNegative val="0"/>
            <c:bubble3D val="0"/>
            <c:extLst xmlns:c16r2="http://schemas.microsoft.com/office/drawing/2015/06/chart">
              <c:ext xmlns:c16="http://schemas.microsoft.com/office/drawing/2014/chart" uri="{C3380CC4-5D6E-409C-BE32-E72D297353CC}">
                <c16:uniqueId val="{00000003-7D1E-426B-AB9A-F9376DA170F0}"/>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Total</c:v>
                </c:pt>
                <c:pt idx="1">
                  <c:v>Female</c:v>
                </c:pt>
                <c:pt idx="2">
                  <c:v>Male</c:v>
                </c:pt>
              </c:strCache>
            </c:strRef>
          </c:cat>
          <c:val>
            <c:numRef>
              <c:f>Sheet1!$C$2:$C$4</c:f>
              <c:numCache>
                <c:formatCode>0%</c:formatCode>
                <c:ptCount val="3"/>
                <c:pt idx="0">
                  <c:v>0.26</c:v>
                </c:pt>
                <c:pt idx="1">
                  <c:v>0.24</c:v>
                </c:pt>
                <c:pt idx="2">
                  <c:v>0.27</c:v>
                </c:pt>
              </c:numCache>
            </c:numRef>
          </c:val>
          <c:extLst xmlns:c16r2="http://schemas.microsoft.com/office/drawing/2015/06/chart">
            <c:ext xmlns:c16="http://schemas.microsoft.com/office/drawing/2014/chart" uri="{C3380CC4-5D6E-409C-BE32-E72D297353CC}">
              <c16:uniqueId val="{00000004-7D1E-426B-AB9A-F9376DA170F0}"/>
            </c:ext>
          </c:extLst>
        </c:ser>
        <c:ser>
          <c:idx val="1"/>
          <c:order val="1"/>
          <c:tx>
            <c:strRef>
              <c:f>Sheet1!$D$1</c:f>
              <c:strCache>
                <c:ptCount val="1"/>
                <c:pt idx="0">
                  <c:v>No experience of crime</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6-7D1E-426B-AB9A-F9376DA170F0}"/>
              </c:ext>
            </c:extLst>
          </c:dPt>
          <c:dPt>
            <c:idx val="1"/>
            <c:invertIfNegative val="0"/>
            <c:bubble3D val="0"/>
            <c:extLst xmlns:c16r2="http://schemas.microsoft.com/office/drawing/2015/06/chart">
              <c:ext xmlns:c16="http://schemas.microsoft.com/office/drawing/2014/chart" uri="{C3380CC4-5D6E-409C-BE32-E72D297353CC}">
                <c16:uniqueId val="{00000008-7D1E-426B-AB9A-F9376DA170F0}"/>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Total</c:v>
                </c:pt>
                <c:pt idx="1">
                  <c:v>Female</c:v>
                </c:pt>
                <c:pt idx="2">
                  <c:v>Male</c:v>
                </c:pt>
              </c:strCache>
            </c:strRef>
          </c:cat>
          <c:val>
            <c:numRef>
              <c:f>Sheet1!$D$2:$D$4</c:f>
              <c:numCache>
                <c:formatCode>0%</c:formatCode>
                <c:ptCount val="3"/>
                <c:pt idx="0">
                  <c:v>0.74</c:v>
                </c:pt>
                <c:pt idx="1">
                  <c:v>0.76</c:v>
                </c:pt>
                <c:pt idx="2">
                  <c:v>0.73</c:v>
                </c:pt>
              </c:numCache>
            </c:numRef>
          </c:val>
          <c:extLst xmlns:c16r2="http://schemas.microsoft.com/office/drawing/2015/06/chart">
            <c:ext xmlns:c16="http://schemas.microsoft.com/office/drawing/2014/chart" uri="{C3380CC4-5D6E-409C-BE32-E72D297353CC}">
              <c16:uniqueId val="{00000009-7D1E-426B-AB9A-F9376DA170F0}"/>
            </c:ext>
          </c:extLst>
        </c:ser>
        <c:dLbls>
          <c:showLegendKey val="0"/>
          <c:showVal val="0"/>
          <c:showCatName val="0"/>
          <c:showSerName val="0"/>
          <c:showPercent val="0"/>
          <c:showBubbleSize val="0"/>
        </c:dLbls>
        <c:gapWidth val="100"/>
        <c:overlap val="100"/>
        <c:axId val="97547008"/>
        <c:axId val="97548544"/>
      </c:barChart>
      <c:catAx>
        <c:axId val="97547008"/>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7548544"/>
        <c:crosses val="autoZero"/>
        <c:auto val="0"/>
        <c:lblAlgn val="ctr"/>
        <c:lblOffset val="100"/>
        <c:noMultiLvlLbl val="0"/>
      </c:catAx>
      <c:valAx>
        <c:axId val="97548544"/>
        <c:scaling>
          <c:orientation val="minMax"/>
          <c:max val="1"/>
          <c:min val="0"/>
        </c:scaling>
        <c:delete val="0"/>
        <c:axPos val="l"/>
        <c:title>
          <c:tx>
            <c:rich>
              <a:bodyPr/>
              <a:lstStyle/>
              <a:p>
                <a:pPr algn="ctr">
                  <a:defRPr/>
                </a:pPr>
                <a:r>
                  <a:rPr lang="en-US"/>
                  <a:t>Column %</a:t>
                </a:r>
              </a:p>
            </c:rich>
          </c:tx>
          <c:layout/>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7547008"/>
        <c:crosses val="autoZero"/>
        <c:crossBetween val="between"/>
      </c:valAx>
      <c:spPr>
        <a:noFill/>
        <a:ln w="3984">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Sheet1!$C$1</c:f>
              <c:strCache>
                <c:ptCount val="1"/>
                <c:pt idx="0">
                  <c:v>Yes to Any Experience of Crime</c:v>
                </c:pt>
              </c:strCache>
            </c:strRef>
          </c:tx>
          <c:spPr>
            <a:solidFill>
              <a:srgbClr val="7030A0"/>
            </a:solidFill>
          </c:spPr>
          <c:invertIfNegative val="0"/>
          <c:dPt>
            <c:idx val="0"/>
            <c:invertIfNegative val="0"/>
            <c:bubble3D val="0"/>
            <c:extLst xmlns:c16r2="http://schemas.microsoft.com/office/drawing/2015/06/chart">
              <c:ext xmlns:c16="http://schemas.microsoft.com/office/drawing/2014/chart" uri="{C3380CC4-5D6E-409C-BE32-E72D297353CC}">
                <c16:uniqueId val="{00000001-2CE6-4A74-8D8C-42B1ED8325BC}"/>
              </c:ext>
            </c:extLst>
          </c:dPt>
          <c:dPt>
            <c:idx val="1"/>
            <c:invertIfNegative val="0"/>
            <c:bubble3D val="0"/>
            <c:extLst xmlns:c16r2="http://schemas.microsoft.com/office/drawing/2015/06/chart">
              <c:ext xmlns:c16="http://schemas.microsoft.com/office/drawing/2014/chart" uri="{C3380CC4-5D6E-409C-BE32-E72D297353CC}">
                <c16:uniqueId val="{00000003-2CE6-4A74-8D8C-42B1ED8325BC}"/>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Total</c:v>
                </c:pt>
                <c:pt idx="1">
                  <c:v>16 to 34</c:v>
                </c:pt>
                <c:pt idx="2">
                  <c:v>35 to 49</c:v>
                </c:pt>
                <c:pt idx="3">
                  <c:v>50 to 64</c:v>
                </c:pt>
                <c:pt idx="4">
                  <c:v>65+</c:v>
                </c:pt>
              </c:strCache>
            </c:strRef>
          </c:cat>
          <c:val>
            <c:numRef>
              <c:f>Sheet1!$C$2:$C$6</c:f>
              <c:numCache>
                <c:formatCode>0%</c:formatCode>
                <c:ptCount val="5"/>
                <c:pt idx="0">
                  <c:v>0.26</c:v>
                </c:pt>
                <c:pt idx="1">
                  <c:v>0.38</c:v>
                </c:pt>
                <c:pt idx="2">
                  <c:v>0.36</c:v>
                </c:pt>
                <c:pt idx="3">
                  <c:v>0.28000000000000003</c:v>
                </c:pt>
                <c:pt idx="4">
                  <c:v>0.15</c:v>
                </c:pt>
              </c:numCache>
            </c:numRef>
          </c:val>
          <c:extLst xmlns:c16r2="http://schemas.microsoft.com/office/drawing/2015/06/chart">
            <c:ext xmlns:c16="http://schemas.microsoft.com/office/drawing/2014/chart" uri="{C3380CC4-5D6E-409C-BE32-E72D297353CC}">
              <c16:uniqueId val="{00000004-2CE6-4A74-8D8C-42B1ED8325BC}"/>
            </c:ext>
          </c:extLst>
        </c:ser>
        <c:ser>
          <c:idx val="1"/>
          <c:order val="1"/>
          <c:tx>
            <c:strRef>
              <c:f>Sheet1!$D$1</c:f>
              <c:strCache>
                <c:ptCount val="1"/>
                <c:pt idx="0">
                  <c:v>No experience of crime</c:v>
                </c:pt>
              </c:strCache>
            </c:strRef>
          </c:tx>
          <c:spPr>
            <a:solidFill>
              <a:schemeClr val="accent6"/>
            </a:solidFill>
          </c:spPr>
          <c:invertIfNegative val="0"/>
          <c:dPt>
            <c:idx val="0"/>
            <c:invertIfNegative val="0"/>
            <c:bubble3D val="0"/>
            <c:extLst xmlns:c16r2="http://schemas.microsoft.com/office/drawing/2015/06/chart">
              <c:ext xmlns:c16="http://schemas.microsoft.com/office/drawing/2014/chart" uri="{C3380CC4-5D6E-409C-BE32-E72D297353CC}">
                <c16:uniqueId val="{00000006-2CE6-4A74-8D8C-42B1ED8325BC}"/>
              </c:ext>
            </c:extLst>
          </c:dPt>
          <c:dPt>
            <c:idx val="1"/>
            <c:invertIfNegative val="0"/>
            <c:bubble3D val="0"/>
            <c:extLst xmlns:c16r2="http://schemas.microsoft.com/office/drawing/2015/06/chart">
              <c:ext xmlns:c16="http://schemas.microsoft.com/office/drawing/2014/chart" uri="{C3380CC4-5D6E-409C-BE32-E72D297353CC}">
                <c16:uniqueId val="{00000008-2CE6-4A74-8D8C-42B1ED8325BC}"/>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Total</c:v>
                </c:pt>
                <c:pt idx="1">
                  <c:v>16 to 34</c:v>
                </c:pt>
                <c:pt idx="2">
                  <c:v>35 to 49</c:v>
                </c:pt>
                <c:pt idx="3">
                  <c:v>50 to 64</c:v>
                </c:pt>
                <c:pt idx="4">
                  <c:v>65+</c:v>
                </c:pt>
              </c:strCache>
            </c:strRef>
          </c:cat>
          <c:val>
            <c:numRef>
              <c:f>Sheet1!$D$2:$D$6</c:f>
              <c:numCache>
                <c:formatCode>0%</c:formatCode>
                <c:ptCount val="5"/>
                <c:pt idx="0">
                  <c:v>0.74</c:v>
                </c:pt>
                <c:pt idx="1">
                  <c:v>0.62</c:v>
                </c:pt>
                <c:pt idx="2">
                  <c:v>0.64</c:v>
                </c:pt>
                <c:pt idx="3">
                  <c:v>0.72</c:v>
                </c:pt>
                <c:pt idx="4">
                  <c:v>0.85</c:v>
                </c:pt>
              </c:numCache>
            </c:numRef>
          </c:val>
          <c:extLst xmlns:c16r2="http://schemas.microsoft.com/office/drawing/2015/06/chart">
            <c:ext xmlns:c16="http://schemas.microsoft.com/office/drawing/2014/chart" uri="{C3380CC4-5D6E-409C-BE32-E72D297353CC}">
              <c16:uniqueId val="{00000009-2CE6-4A74-8D8C-42B1ED8325BC}"/>
            </c:ext>
          </c:extLst>
        </c:ser>
        <c:dLbls>
          <c:showLegendKey val="0"/>
          <c:showVal val="0"/>
          <c:showCatName val="0"/>
          <c:showSerName val="0"/>
          <c:showPercent val="0"/>
          <c:showBubbleSize val="0"/>
        </c:dLbls>
        <c:gapWidth val="100"/>
        <c:overlap val="100"/>
        <c:axId val="97638272"/>
        <c:axId val="97639808"/>
      </c:barChart>
      <c:catAx>
        <c:axId val="97638272"/>
        <c:scaling>
          <c:orientation val="minMax"/>
        </c:scaling>
        <c:delete val="0"/>
        <c:axPos val="b"/>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7639808"/>
        <c:crosses val="autoZero"/>
        <c:auto val="0"/>
        <c:lblAlgn val="ctr"/>
        <c:lblOffset val="100"/>
        <c:noMultiLvlLbl val="0"/>
      </c:catAx>
      <c:valAx>
        <c:axId val="97639808"/>
        <c:scaling>
          <c:orientation val="minMax"/>
          <c:max val="1"/>
          <c:min val="0"/>
        </c:scaling>
        <c:delete val="0"/>
        <c:axPos val="l"/>
        <c:title>
          <c:tx>
            <c:rich>
              <a:bodyPr/>
              <a:lstStyle/>
              <a:p>
                <a:pPr algn="ctr">
                  <a:defRPr/>
                </a:pPr>
                <a:r>
                  <a:rPr lang="en-US"/>
                  <a:t>Column %</a:t>
                </a:r>
              </a:p>
            </c:rich>
          </c:tx>
          <c:layout/>
          <c:overlay val="0"/>
          <c:spPr>
            <a:noFill/>
            <a:ln w="31875">
              <a:noFill/>
              <a:round/>
            </a:ln>
          </c:spPr>
        </c:title>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7638272"/>
        <c:crosses val="autoZero"/>
        <c:crossBetween val="between"/>
      </c:valAx>
      <c:spPr>
        <a:noFill/>
        <a:ln w="3984">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 in Microsoft PowerPoint]Sheet1'!$C$1</c:f>
              <c:strCache>
                <c:ptCount val="1"/>
                <c:pt idx="0">
                  <c:v>Lincolnshire</c:v>
                </c:pt>
              </c:strCache>
            </c:strRef>
          </c:tx>
          <c:spPr>
            <a:solidFill>
              <a:srgbClr val="05BC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PowerPoint]Sheet1'!$B$2:$B$8</c:f>
              <c:strCache>
                <c:ptCount val="7"/>
                <c:pt idx="0">
                  <c:v>Other ethnic group (E.g. Arab)</c:v>
                </c:pt>
                <c:pt idx="1">
                  <c:v>Black/African/Caribbean/Black British</c:v>
                </c:pt>
                <c:pt idx="2">
                  <c:v>Mixed/multiple ethnic groups (e.g. White and Black African)</c:v>
                </c:pt>
                <c:pt idx="3">
                  <c:v>Asian/Asian British</c:v>
                </c:pt>
                <c:pt idx="4">
                  <c:v>White European</c:v>
                </c:pt>
                <c:pt idx="5">
                  <c:v>White British</c:v>
                </c:pt>
                <c:pt idx="6">
                  <c:v>Prefer not to say</c:v>
                </c:pt>
              </c:strCache>
            </c:strRef>
          </c:cat>
          <c:val>
            <c:numRef>
              <c:f>'[Chart in Microsoft PowerPoint]Sheet1'!$C$2:$C$8</c:f>
              <c:numCache>
                <c:formatCode>0.0%</c:formatCode>
                <c:ptCount val="7"/>
                <c:pt idx="0">
                  <c:v>1E-3</c:v>
                </c:pt>
                <c:pt idx="1">
                  <c:v>4.0000000000000001E-3</c:v>
                </c:pt>
                <c:pt idx="2">
                  <c:v>8.9999999999999993E-3</c:v>
                </c:pt>
                <c:pt idx="3">
                  <c:v>0.01</c:v>
                </c:pt>
                <c:pt idx="4">
                  <c:v>4.5999999999999999E-2</c:v>
                </c:pt>
                <c:pt idx="5">
                  <c:v>0.93</c:v>
                </c:pt>
              </c:numCache>
            </c:numRef>
          </c:val>
          <c:extLst xmlns:c16r2="http://schemas.microsoft.com/office/drawing/2015/06/chart">
            <c:ext xmlns:c16="http://schemas.microsoft.com/office/drawing/2014/chart" uri="{C3380CC4-5D6E-409C-BE32-E72D297353CC}">
              <c16:uniqueId val="{00000000-0033-4822-8E09-A0841EEDE26C}"/>
            </c:ext>
          </c:extLst>
        </c:ser>
        <c:ser>
          <c:idx val="1"/>
          <c:order val="1"/>
          <c:tx>
            <c:strRef>
              <c:f>'[Chart in Microsoft PowerPoint]Sheet1'!$D$1</c:f>
              <c:strCache>
                <c:ptCount val="1"/>
                <c:pt idx="0">
                  <c:v>2017</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PowerPoint]Sheet1'!$B$2:$B$8</c:f>
              <c:strCache>
                <c:ptCount val="7"/>
                <c:pt idx="0">
                  <c:v>Other ethnic group (E.g. Arab)</c:v>
                </c:pt>
                <c:pt idx="1">
                  <c:v>Black/African/Caribbean/Black British</c:v>
                </c:pt>
                <c:pt idx="2">
                  <c:v>Mixed/multiple ethnic groups (e.g. White and Black African)</c:v>
                </c:pt>
                <c:pt idx="3">
                  <c:v>Asian/Asian British</c:v>
                </c:pt>
                <c:pt idx="4">
                  <c:v>White European</c:v>
                </c:pt>
                <c:pt idx="5">
                  <c:v>White British</c:v>
                </c:pt>
                <c:pt idx="6">
                  <c:v>Prefer not to say</c:v>
                </c:pt>
              </c:strCache>
            </c:strRef>
          </c:cat>
          <c:val>
            <c:numRef>
              <c:f>'[Chart in Microsoft PowerPoint]Sheet1'!$D$2:$D$8</c:f>
              <c:numCache>
                <c:formatCode>0%</c:formatCode>
                <c:ptCount val="7"/>
                <c:pt idx="0">
                  <c:v>0</c:v>
                </c:pt>
                <c:pt idx="1">
                  <c:v>0</c:v>
                </c:pt>
                <c:pt idx="2">
                  <c:v>0</c:v>
                </c:pt>
                <c:pt idx="3">
                  <c:v>0.01</c:v>
                </c:pt>
                <c:pt idx="4">
                  <c:v>0.02</c:v>
                </c:pt>
                <c:pt idx="5">
                  <c:v>0.93</c:v>
                </c:pt>
                <c:pt idx="6">
                  <c:v>0.03</c:v>
                </c:pt>
              </c:numCache>
            </c:numRef>
          </c:val>
          <c:extLst xmlns:c16r2="http://schemas.microsoft.com/office/drawing/2015/06/chart">
            <c:ext xmlns:c16="http://schemas.microsoft.com/office/drawing/2014/chart" uri="{C3380CC4-5D6E-409C-BE32-E72D297353CC}">
              <c16:uniqueId val="{00000001-0033-4822-8E09-A0841EEDE26C}"/>
            </c:ext>
          </c:extLst>
        </c:ser>
        <c:ser>
          <c:idx val="2"/>
          <c:order val="2"/>
          <c:tx>
            <c:strRef>
              <c:f>'[Chart in Microsoft PowerPoint]Sheet1'!$E$1</c:f>
              <c:strCache>
                <c:ptCount val="1"/>
                <c:pt idx="0">
                  <c:v>2018</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PowerPoint]Sheet1'!$B$2:$B$8</c:f>
              <c:strCache>
                <c:ptCount val="7"/>
                <c:pt idx="0">
                  <c:v>Other ethnic group (E.g. Arab)</c:v>
                </c:pt>
                <c:pt idx="1">
                  <c:v>Black/African/Caribbean/Black British</c:v>
                </c:pt>
                <c:pt idx="2">
                  <c:v>Mixed/multiple ethnic groups (e.g. White and Black African)</c:v>
                </c:pt>
                <c:pt idx="3">
                  <c:v>Asian/Asian British</c:v>
                </c:pt>
                <c:pt idx="4">
                  <c:v>White European</c:v>
                </c:pt>
                <c:pt idx="5">
                  <c:v>White British</c:v>
                </c:pt>
                <c:pt idx="6">
                  <c:v>Prefer not to say</c:v>
                </c:pt>
              </c:strCache>
            </c:strRef>
          </c:cat>
          <c:val>
            <c:numRef>
              <c:f>'[Chart in Microsoft PowerPoint]Sheet1'!$E$2:$E$8</c:f>
              <c:numCache>
                <c:formatCode>0%</c:formatCode>
                <c:ptCount val="7"/>
                <c:pt idx="0">
                  <c:v>0</c:v>
                </c:pt>
                <c:pt idx="1">
                  <c:v>0</c:v>
                </c:pt>
                <c:pt idx="2">
                  <c:v>0</c:v>
                </c:pt>
                <c:pt idx="3">
                  <c:v>0</c:v>
                </c:pt>
                <c:pt idx="4">
                  <c:v>0.02</c:v>
                </c:pt>
                <c:pt idx="5">
                  <c:v>0.93</c:v>
                </c:pt>
                <c:pt idx="6">
                  <c:v>0.03</c:v>
                </c:pt>
              </c:numCache>
            </c:numRef>
          </c:val>
          <c:extLst xmlns:c16r2="http://schemas.microsoft.com/office/drawing/2015/06/chart">
            <c:ext xmlns:c16="http://schemas.microsoft.com/office/drawing/2014/chart" uri="{C3380CC4-5D6E-409C-BE32-E72D297353CC}">
              <c16:uniqueId val="{00000002-0033-4822-8E09-A0841EEDE26C}"/>
            </c:ext>
          </c:extLst>
        </c:ser>
        <c:dLbls>
          <c:dLblPos val="outEnd"/>
          <c:showLegendKey val="0"/>
          <c:showVal val="1"/>
          <c:showCatName val="0"/>
          <c:showSerName val="0"/>
          <c:showPercent val="0"/>
          <c:showBubbleSize val="0"/>
        </c:dLbls>
        <c:gapWidth val="19"/>
        <c:axId val="106745856"/>
        <c:axId val="106747392"/>
      </c:barChart>
      <c:catAx>
        <c:axId val="106745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47392"/>
        <c:crosses val="autoZero"/>
        <c:auto val="1"/>
        <c:lblAlgn val="ctr"/>
        <c:lblOffset val="100"/>
        <c:noMultiLvlLbl val="0"/>
      </c:catAx>
      <c:valAx>
        <c:axId val="106747392"/>
        <c:scaling>
          <c:orientation val="minMax"/>
        </c:scaling>
        <c:delete val="1"/>
        <c:axPos val="b"/>
        <c:numFmt formatCode="0.0%" sourceLinked="1"/>
        <c:majorTickMark val="none"/>
        <c:minorTickMark val="none"/>
        <c:tickLblPos val="nextTo"/>
        <c:crossAx val="1067458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1625310686324E-2"/>
          <c:y val="5.4355066144188245E-2"/>
          <c:w val="0.71029537683242827"/>
          <c:h val="0.87418080638318163"/>
        </c:manualLayout>
      </c:layout>
      <c:barChart>
        <c:barDir val="col"/>
        <c:grouping val="stacked"/>
        <c:varyColors val="0"/>
        <c:ser>
          <c:idx val="0"/>
          <c:order val="0"/>
          <c:tx>
            <c:strRef>
              <c:f>Sheet1!$C$1</c:f>
              <c:strCache>
                <c:ptCount val="1"/>
                <c:pt idx="0">
                  <c:v>...had a car, van, motorcycle, or other motor vehicle stolen?/Yes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Sheet1!$C$2:$C$8</c:f>
              <c:numCache>
                <c:formatCode>0%</c:formatCode>
                <c:ptCount val="7"/>
                <c:pt idx="0">
                  <c:v>0.02</c:v>
                </c:pt>
                <c:pt idx="1">
                  <c:v>0.04</c:v>
                </c:pt>
                <c:pt idx="2">
                  <c:v>0.03</c:v>
                </c:pt>
                <c:pt idx="3">
                  <c:v>0.03</c:v>
                </c:pt>
                <c:pt idx="4">
                  <c:v>0.02</c:v>
                </c:pt>
                <c:pt idx="5">
                  <c:v>0.02</c:v>
                </c:pt>
                <c:pt idx="6">
                  <c:v>0.02</c:v>
                </c:pt>
              </c:numCache>
            </c:numRef>
          </c:val>
          <c:extLst xmlns:c16r2="http://schemas.microsoft.com/office/drawing/2015/06/chart">
            <c:ext xmlns:c16="http://schemas.microsoft.com/office/drawing/2014/chart" uri="{C3380CC4-5D6E-409C-BE32-E72D297353CC}">
              <c16:uniqueId val="{00000000-FDB6-41DD-BD91-B28EFFDAA66C}"/>
            </c:ext>
          </c:extLst>
        </c:ser>
        <c:ser>
          <c:idx val="1"/>
          <c:order val="1"/>
          <c:tx>
            <c:strRef>
              <c:f>Sheet1!$D$1</c:f>
              <c:strCache>
                <c:ptCount val="1"/>
                <c:pt idx="0">
                  <c:v>...had anything stolen, off or from inside, a vehicle?/Yes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Sheet1!$D$2:$D$8</c:f>
              <c:numCache>
                <c:formatCode>0%</c:formatCode>
                <c:ptCount val="7"/>
                <c:pt idx="0">
                  <c:v>0.06</c:v>
                </c:pt>
                <c:pt idx="1">
                  <c:v>0.08</c:v>
                </c:pt>
                <c:pt idx="2">
                  <c:v>0.08</c:v>
                </c:pt>
                <c:pt idx="3">
                  <c:v>0.04</c:v>
                </c:pt>
                <c:pt idx="4">
                  <c:v>0.05</c:v>
                </c:pt>
                <c:pt idx="5">
                  <c:v>0.05</c:v>
                </c:pt>
                <c:pt idx="6">
                  <c:v>0.04</c:v>
                </c:pt>
              </c:numCache>
            </c:numRef>
          </c:val>
          <c:extLst xmlns:c16r2="http://schemas.microsoft.com/office/drawing/2015/06/chart">
            <c:ext xmlns:c16="http://schemas.microsoft.com/office/drawing/2014/chart" uri="{C3380CC4-5D6E-409C-BE32-E72D297353CC}">
              <c16:uniqueId val="{00000001-FDB6-41DD-BD91-B28EFFDAA66C}"/>
            </c:ext>
          </c:extLst>
        </c:ser>
        <c:ser>
          <c:idx val="2"/>
          <c:order val="2"/>
          <c:tx>
            <c:strRef>
              <c:f>Sheet1!$E$1</c:f>
              <c:strCache>
                <c:ptCount val="1"/>
                <c:pt idx="0">
                  <c:v>...had anything stolen from your home?/Yes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Sheet1!$E$2:$E$8</c:f>
              <c:numCache>
                <c:formatCode>0%</c:formatCode>
                <c:ptCount val="7"/>
                <c:pt idx="0">
                  <c:v>7.0000000000000007E-2</c:v>
                </c:pt>
                <c:pt idx="1">
                  <c:v>0.04</c:v>
                </c:pt>
                <c:pt idx="2">
                  <c:v>0.06</c:v>
                </c:pt>
                <c:pt idx="3">
                  <c:v>0.05</c:v>
                </c:pt>
                <c:pt idx="4">
                  <c:v>0.05</c:v>
                </c:pt>
                <c:pt idx="5">
                  <c:v>0.06</c:v>
                </c:pt>
                <c:pt idx="6">
                  <c:v>0.04</c:v>
                </c:pt>
              </c:numCache>
            </c:numRef>
          </c:val>
          <c:extLst xmlns:c16r2="http://schemas.microsoft.com/office/drawing/2015/06/chart">
            <c:ext xmlns:c16="http://schemas.microsoft.com/office/drawing/2014/chart" uri="{C3380CC4-5D6E-409C-BE32-E72D297353CC}">
              <c16:uniqueId val="{00000002-FDB6-41DD-BD91-B28EFFDAA66C}"/>
            </c:ext>
          </c:extLst>
        </c:ser>
        <c:ser>
          <c:idx val="3"/>
          <c:order val="3"/>
          <c:tx>
            <c:strRef>
              <c:f>Sheet1!$F$1</c:f>
              <c:strCache>
                <c:ptCount val="1"/>
                <c:pt idx="0">
                  <c:v>...had any personal possessions stolen whilst in a public place?/Yes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Sheet1!$F$2:$F$8</c:f>
              <c:numCache>
                <c:formatCode>0%</c:formatCode>
                <c:ptCount val="7"/>
                <c:pt idx="0">
                  <c:v>0.08</c:v>
                </c:pt>
                <c:pt idx="1">
                  <c:v>0.09</c:v>
                </c:pt>
                <c:pt idx="2">
                  <c:v>7.0000000000000007E-2</c:v>
                </c:pt>
                <c:pt idx="3">
                  <c:v>0.05</c:v>
                </c:pt>
                <c:pt idx="4">
                  <c:v>0.05</c:v>
                </c:pt>
                <c:pt idx="5">
                  <c:v>0.04</c:v>
                </c:pt>
                <c:pt idx="6">
                  <c:v>0.04</c:v>
                </c:pt>
              </c:numCache>
            </c:numRef>
          </c:val>
          <c:extLst xmlns:c16r2="http://schemas.microsoft.com/office/drawing/2015/06/chart">
            <c:ext xmlns:c16="http://schemas.microsoft.com/office/drawing/2014/chart" uri="{C3380CC4-5D6E-409C-BE32-E72D297353CC}">
              <c16:uniqueId val="{00000003-FDB6-41DD-BD91-B28EFFDAA66C}"/>
            </c:ext>
          </c:extLst>
        </c:ser>
        <c:ser>
          <c:idx val="4"/>
          <c:order val="4"/>
          <c:tx>
            <c:strRef>
              <c:f>Sheet1!$G$1</c:f>
              <c:strCache>
                <c:ptCount val="1"/>
                <c:pt idx="0">
                  <c:v>...been physically attacked by another person?/Yes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Sheet1!$G$2:$G$8</c:f>
              <c:numCache>
                <c:formatCode>0%</c:formatCode>
                <c:ptCount val="7"/>
                <c:pt idx="0">
                  <c:v>0.12</c:v>
                </c:pt>
                <c:pt idx="1">
                  <c:v>0.06</c:v>
                </c:pt>
                <c:pt idx="2">
                  <c:v>0.06</c:v>
                </c:pt>
                <c:pt idx="3">
                  <c:v>0.06</c:v>
                </c:pt>
                <c:pt idx="4">
                  <c:v>0.06</c:v>
                </c:pt>
                <c:pt idx="5">
                  <c:v>0.04</c:v>
                </c:pt>
                <c:pt idx="6">
                  <c:v>0.04</c:v>
                </c:pt>
              </c:numCache>
            </c:numRef>
          </c:val>
          <c:extLst xmlns:c16r2="http://schemas.microsoft.com/office/drawing/2015/06/chart">
            <c:ext xmlns:c16="http://schemas.microsoft.com/office/drawing/2014/chart" uri="{C3380CC4-5D6E-409C-BE32-E72D297353CC}">
              <c16:uniqueId val="{00000004-FDB6-41DD-BD91-B28EFFDAA66C}"/>
            </c:ext>
          </c:extLst>
        </c:ser>
        <c:ser>
          <c:idx val="5"/>
          <c:order val="5"/>
          <c:tx>
            <c:strRef>
              <c:f>Sheet1!$H$1</c:f>
              <c:strCache>
                <c:ptCount val="1"/>
                <c:pt idx="0">
                  <c:v>...been threatened in any way?/Yes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Sheet1!$H$2:$H$8</c:f>
              <c:numCache>
                <c:formatCode>0%</c:formatCode>
                <c:ptCount val="7"/>
                <c:pt idx="0">
                  <c:v>0.34</c:v>
                </c:pt>
                <c:pt idx="1">
                  <c:v>0.24</c:v>
                </c:pt>
                <c:pt idx="2">
                  <c:v>0.21</c:v>
                </c:pt>
                <c:pt idx="3">
                  <c:v>0.22</c:v>
                </c:pt>
                <c:pt idx="4">
                  <c:v>0.17</c:v>
                </c:pt>
                <c:pt idx="5">
                  <c:v>0.16</c:v>
                </c:pt>
                <c:pt idx="6">
                  <c:v>0.19</c:v>
                </c:pt>
              </c:numCache>
            </c:numRef>
          </c:val>
          <c:extLst xmlns:c16r2="http://schemas.microsoft.com/office/drawing/2015/06/chart">
            <c:ext xmlns:c16="http://schemas.microsoft.com/office/drawing/2014/chart" uri="{C3380CC4-5D6E-409C-BE32-E72D297353CC}">
              <c16:uniqueId val="{00000005-FDB6-41DD-BD91-B28EFFDAA66C}"/>
            </c:ext>
          </c:extLst>
        </c:ser>
        <c:ser>
          <c:idx val="6"/>
          <c:order val="6"/>
          <c:tx>
            <c:strRef>
              <c:f>Sheet1!$I$1</c:f>
              <c:strCache>
                <c:ptCount val="1"/>
                <c:pt idx="0">
                  <c:v>...been subject to online crime, cyber crime and/or identity theft?/Yes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Sheet1!$B$2:$B$8</c:f>
              <c:strCache>
                <c:ptCount val="7"/>
                <c:pt idx="0">
                  <c:v>Boston Borough</c:v>
                </c:pt>
                <c:pt idx="1">
                  <c:v>Lincoln City</c:v>
                </c:pt>
                <c:pt idx="2">
                  <c:v>South Holland</c:v>
                </c:pt>
                <c:pt idx="3">
                  <c:v>West Lindsey</c:v>
                </c:pt>
                <c:pt idx="4">
                  <c:v>South Kesteven</c:v>
                </c:pt>
                <c:pt idx="5">
                  <c:v>East Lindsey</c:v>
                </c:pt>
                <c:pt idx="6">
                  <c:v>North Kesteven</c:v>
                </c:pt>
              </c:strCache>
            </c:strRef>
          </c:cat>
          <c:val>
            <c:numRef>
              <c:f>Sheet1!$I$2:$I$8</c:f>
              <c:numCache>
                <c:formatCode>0%</c:formatCode>
                <c:ptCount val="7"/>
                <c:pt idx="0">
                  <c:v>0.19</c:v>
                </c:pt>
                <c:pt idx="1">
                  <c:v>0.14000000000000001</c:v>
                </c:pt>
                <c:pt idx="2">
                  <c:v>0.17</c:v>
                </c:pt>
                <c:pt idx="3">
                  <c:v>0.16</c:v>
                </c:pt>
                <c:pt idx="4">
                  <c:v>0.17</c:v>
                </c:pt>
                <c:pt idx="5">
                  <c:v>0.16</c:v>
                </c:pt>
                <c:pt idx="6">
                  <c:v>0.16</c:v>
                </c:pt>
              </c:numCache>
            </c:numRef>
          </c:val>
          <c:extLst xmlns:c16r2="http://schemas.microsoft.com/office/drawing/2015/06/chart">
            <c:ext xmlns:c16="http://schemas.microsoft.com/office/drawing/2014/chart" uri="{C3380CC4-5D6E-409C-BE32-E72D297353CC}">
              <c16:uniqueId val="{00000006-FDB6-41DD-BD91-B28EFFDAA66C}"/>
            </c:ext>
          </c:extLst>
        </c:ser>
        <c:dLbls>
          <c:dLblPos val="ctr"/>
          <c:showLegendKey val="0"/>
          <c:showVal val="1"/>
          <c:showCatName val="0"/>
          <c:showSerName val="0"/>
          <c:showPercent val="0"/>
          <c:showBubbleSize val="0"/>
        </c:dLbls>
        <c:gapWidth val="150"/>
        <c:overlap val="100"/>
        <c:axId val="98653696"/>
        <c:axId val="98655232"/>
      </c:barChart>
      <c:catAx>
        <c:axId val="9865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655232"/>
        <c:crosses val="autoZero"/>
        <c:auto val="1"/>
        <c:lblAlgn val="ctr"/>
        <c:lblOffset val="100"/>
        <c:noMultiLvlLbl val="0"/>
      </c:catAx>
      <c:valAx>
        <c:axId val="98655232"/>
        <c:scaling>
          <c:orientation val="minMax"/>
        </c:scaling>
        <c:delete val="1"/>
        <c:axPos val="l"/>
        <c:numFmt formatCode="0%" sourceLinked="1"/>
        <c:majorTickMark val="none"/>
        <c:minorTickMark val="none"/>
        <c:tickLblPos val="nextTo"/>
        <c:crossAx val="98653696"/>
        <c:crosses val="autoZero"/>
        <c:crossBetween val="between"/>
      </c:valAx>
      <c:spPr>
        <a:noFill/>
        <a:ln>
          <a:noFill/>
        </a:ln>
        <a:effectLst/>
      </c:spPr>
    </c:plotArea>
    <c:legend>
      <c:legendPos val="r"/>
      <c:layout>
        <c:manualLayout>
          <c:xMode val="edge"/>
          <c:yMode val="edge"/>
          <c:x val="0.74425706601929442"/>
          <c:y val="0.14656010715229212"/>
          <c:w val="0.24699734923851435"/>
          <c:h val="0.66771533509247849"/>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'Crosstab 4'!$A$2</c:f>
              <c:strCache>
                <c:ptCount val="1"/>
                <c:pt idx="0">
                  <c:v>Once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4'!$B$1:$I$1</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'Crosstab 4'!$B$2:$H$2</c:f>
              <c:numCache>
                <c:formatCode>0%</c:formatCode>
                <c:ptCount val="7"/>
                <c:pt idx="0">
                  <c:v>0.75609756097560976</c:v>
                </c:pt>
                <c:pt idx="1">
                  <c:v>0.70526315789473681</c:v>
                </c:pt>
                <c:pt idx="2">
                  <c:v>0.71666666666666667</c:v>
                </c:pt>
                <c:pt idx="3">
                  <c:v>0.75</c:v>
                </c:pt>
                <c:pt idx="4">
                  <c:v>0.60621761658031093</c:v>
                </c:pt>
                <c:pt idx="5">
                  <c:v>0.43296089385474862</c:v>
                </c:pt>
                <c:pt idx="6">
                  <c:v>0.58081705150976914</c:v>
                </c:pt>
              </c:numCache>
            </c:numRef>
          </c:val>
          <c:extLst xmlns:c16r2="http://schemas.microsoft.com/office/drawing/2015/06/chart">
            <c:ext xmlns:c16="http://schemas.microsoft.com/office/drawing/2014/chart" uri="{C3380CC4-5D6E-409C-BE32-E72D297353CC}">
              <c16:uniqueId val="{00000000-1939-4478-8076-C53C28A7CC0C}"/>
            </c:ext>
          </c:extLst>
        </c:ser>
        <c:ser>
          <c:idx val="1"/>
          <c:order val="1"/>
          <c:tx>
            <c:strRef>
              <c:f>'Crosstab 4'!$A$3</c:f>
              <c:strCache>
                <c:ptCount val="1"/>
                <c:pt idx="0">
                  <c:v>Twice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4'!$B$1:$I$1</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'Crosstab 4'!$B$3:$H$3</c:f>
              <c:numCache>
                <c:formatCode>0%</c:formatCode>
                <c:ptCount val="7"/>
                <c:pt idx="0">
                  <c:v>0.17073170731707318</c:v>
                </c:pt>
                <c:pt idx="1">
                  <c:v>0.22105263157894736</c:v>
                </c:pt>
                <c:pt idx="2">
                  <c:v>0.19444444444444445</c:v>
                </c:pt>
                <c:pt idx="3">
                  <c:v>0.14361702127659576</c:v>
                </c:pt>
                <c:pt idx="4">
                  <c:v>0.18652849740932642</c:v>
                </c:pt>
                <c:pt idx="5">
                  <c:v>0.26117318435754189</c:v>
                </c:pt>
                <c:pt idx="6">
                  <c:v>0.20781527531083482</c:v>
                </c:pt>
              </c:numCache>
            </c:numRef>
          </c:val>
          <c:extLst xmlns:c16r2="http://schemas.microsoft.com/office/drawing/2015/06/chart">
            <c:ext xmlns:c16="http://schemas.microsoft.com/office/drawing/2014/chart" uri="{C3380CC4-5D6E-409C-BE32-E72D297353CC}">
              <c16:uniqueId val="{00000001-1939-4478-8076-C53C28A7CC0C}"/>
            </c:ext>
          </c:extLst>
        </c:ser>
        <c:ser>
          <c:idx val="2"/>
          <c:order val="2"/>
          <c:tx>
            <c:strRef>
              <c:f>'Crosstab 4'!$A$4</c:f>
              <c:strCache>
                <c:ptCount val="1"/>
                <c:pt idx="0">
                  <c:v>3-5 times</c:v>
                </c:pt>
              </c:strCache>
            </c:strRef>
          </c:tx>
          <c:spPr>
            <a:solidFill>
              <a:srgbClr val="9BBB59"/>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4'!$B$1:$I$1</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'Crosstab 4'!$B$4:$H$4</c:f>
              <c:numCache>
                <c:formatCode>0%</c:formatCode>
                <c:ptCount val="7"/>
                <c:pt idx="0">
                  <c:v>4.878048780487805E-2</c:v>
                </c:pt>
                <c:pt idx="1">
                  <c:v>6.3157894736842107E-2</c:v>
                </c:pt>
                <c:pt idx="2">
                  <c:v>7.7777777777777779E-2</c:v>
                </c:pt>
                <c:pt idx="3">
                  <c:v>7.4468085106382975E-2</c:v>
                </c:pt>
                <c:pt idx="4">
                  <c:v>0.13471502590673576</c:v>
                </c:pt>
                <c:pt idx="5">
                  <c:v>0.20530726256983239</c:v>
                </c:pt>
                <c:pt idx="6">
                  <c:v>0.11545293072824156</c:v>
                </c:pt>
              </c:numCache>
            </c:numRef>
          </c:val>
          <c:extLst xmlns:c16r2="http://schemas.microsoft.com/office/drawing/2015/06/chart">
            <c:ext xmlns:c16="http://schemas.microsoft.com/office/drawing/2014/chart" uri="{C3380CC4-5D6E-409C-BE32-E72D297353CC}">
              <c16:uniqueId val="{00000002-1939-4478-8076-C53C28A7CC0C}"/>
            </c:ext>
          </c:extLst>
        </c:ser>
        <c:ser>
          <c:idx val="3"/>
          <c:order val="3"/>
          <c:tx>
            <c:strRef>
              <c:f>'Crosstab 4'!$A$5</c:f>
              <c:strCache>
                <c:ptCount val="1"/>
                <c:pt idx="0">
                  <c:v>6-10 times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4'!$B$1:$I$1</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'Crosstab 4'!$B$5:$H$5</c:f>
              <c:numCache>
                <c:formatCode>0%</c:formatCode>
                <c:ptCount val="7"/>
                <c:pt idx="0">
                  <c:v>0</c:v>
                </c:pt>
                <c:pt idx="1">
                  <c:v>0</c:v>
                </c:pt>
                <c:pt idx="2">
                  <c:v>0</c:v>
                </c:pt>
                <c:pt idx="3">
                  <c:v>1.5957446808510637E-2</c:v>
                </c:pt>
                <c:pt idx="4">
                  <c:v>4.145077720207254E-2</c:v>
                </c:pt>
                <c:pt idx="5">
                  <c:v>4.8882681564245807E-2</c:v>
                </c:pt>
                <c:pt idx="6">
                  <c:v>3.3747779751332148E-2</c:v>
                </c:pt>
              </c:numCache>
            </c:numRef>
          </c:val>
          <c:extLst xmlns:c16r2="http://schemas.microsoft.com/office/drawing/2015/06/chart">
            <c:ext xmlns:c16="http://schemas.microsoft.com/office/drawing/2014/chart" uri="{C3380CC4-5D6E-409C-BE32-E72D297353CC}">
              <c16:uniqueId val="{00000003-1939-4478-8076-C53C28A7CC0C}"/>
            </c:ext>
          </c:extLst>
        </c:ser>
        <c:ser>
          <c:idx val="4"/>
          <c:order val="4"/>
          <c:tx>
            <c:strRef>
              <c:f>'Crosstab 4'!$A$6</c:f>
              <c:strCache>
                <c:ptCount val="1"/>
                <c:pt idx="0">
                  <c:v>10+ times</c:v>
                </c:pt>
              </c:strCache>
            </c:strRef>
          </c:tx>
          <c:spPr>
            <a:solidFill>
              <a:srgbClr val="4BACC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4'!$B$1:$I$1</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'Crosstab 4'!$B$6:$H$6</c:f>
              <c:numCache>
                <c:formatCode>0%</c:formatCode>
                <c:ptCount val="7"/>
                <c:pt idx="0">
                  <c:v>2.4390243902439025E-2</c:v>
                </c:pt>
                <c:pt idx="1">
                  <c:v>1.0526315789473684E-2</c:v>
                </c:pt>
                <c:pt idx="2">
                  <c:v>1.1111111111111112E-2</c:v>
                </c:pt>
                <c:pt idx="3">
                  <c:v>1.5957446808510637E-2</c:v>
                </c:pt>
                <c:pt idx="4">
                  <c:v>3.1088082901554404E-2</c:v>
                </c:pt>
                <c:pt idx="5">
                  <c:v>5.1675977653631286E-2</c:v>
                </c:pt>
                <c:pt idx="6">
                  <c:v>6.216696269982238E-2</c:v>
                </c:pt>
              </c:numCache>
            </c:numRef>
          </c:val>
          <c:extLst xmlns:c16r2="http://schemas.microsoft.com/office/drawing/2015/06/chart">
            <c:ext xmlns:c16="http://schemas.microsoft.com/office/drawing/2014/chart" uri="{C3380CC4-5D6E-409C-BE32-E72D297353CC}">
              <c16:uniqueId val="{00000004-1939-4478-8076-C53C28A7CC0C}"/>
            </c:ext>
          </c:extLst>
        </c:ser>
        <c:dLbls>
          <c:dLblPos val="ctr"/>
          <c:showLegendKey val="0"/>
          <c:showVal val="1"/>
          <c:showCatName val="0"/>
          <c:showSerName val="0"/>
          <c:showPercent val="0"/>
          <c:showBubbleSize val="0"/>
        </c:dLbls>
        <c:gapWidth val="129"/>
        <c:overlap val="100"/>
        <c:axId val="98174848"/>
        <c:axId val="98176384"/>
      </c:barChart>
      <c:catAx>
        <c:axId val="9817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176384"/>
        <c:crosses val="autoZero"/>
        <c:auto val="1"/>
        <c:lblAlgn val="ctr"/>
        <c:lblOffset val="100"/>
        <c:noMultiLvlLbl val="0"/>
      </c:catAx>
      <c:valAx>
        <c:axId val="981763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8174848"/>
        <c:crosses val="autoZero"/>
        <c:crossBetween val="between"/>
      </c:valAx>
      <c:spPr>
        <a:noFill/>
        <a:ln>
          <a:noFill/>
        </a:ln>
        <a:effectLst/>
      </c:spPr>
    </c:plotArea>
    <c:legend>
      <c:legendPos val="b"/>
      <c:layout>
        <c:manualLayout>
          <c:xMode val="edge"/>
          <c:yMode val="edge"/>
          <c:x val="0.47470862027055644"/>
          <c:y val="0.89151756540315585"/>
          <c:w val="0.42156246511632761"/>
          <c:h val="5.910217353690146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Once</c:v>
                </c:pt>
              </c:strCache>
            </c:strRef>
          </c:tx>
          <c:spPr>
            <a:solidFill>
              <a:srgbClr val="002060"/>
            </a:solidFill>
          </c:spPr>
          <c:invertIfNegative val="0"/>
          <c:dPt>
            <c:idx val="0"/>
            <c:invertIfNegative val="0"/>
            <c:bubble3D val="0"/>
            <c:extLst xmlns:c16r2="http://schemas.microsoft.com/office/drawing/2015/06/chart">
              <c:ext xmlns:c16="http://schemas.microsoft.com/office/drawing/2014/chart" uri="{C3380CC4-5D6E-409C-BE32-E72D297353CC}">
                <c16:uniqueId val="{00000001-BBB8-4C5F-8A26-077BF0084DB5}"/>
              </c:ext>
            </c:extLst>
          </c:dPt>
          <c:dPt>
            <c:idx val="1"/>
            <c:invertIfNegative val="0"/>
            <c:bubble3D val="0"/>
            <c:extLst xmlns:c16r2="http://schemas.microsoft.com/office/drawing/2015/06/chart">
              <c:ext xmlns:c16="http://schemas.microsoft.com/office/drawing/2014/chart" uri="{C3380CC4-5D6E-409C-BE32-E72D297353CC}">
                <c16:uniqueId val="{00000003-BBB8-4C5F-8A26-077BF0084DB5}"/>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Sheet1!$C$2:$C$8</c:f>
              <c:numCache>
                <c:formatCode>0%</c:formatCode>
                <c:ptCount val="7"/>
                <c:pt idx="0">
                  <c:v>0.86</c:v>
                </c:pt>
                <c:pt idx="1">
                  <c:v>0.64</c:v>
                </c:pt>
                <c:pt idx="2">
                  <c:v>0.62</c:v>
                </c:pt>
                <c:pt idx="3">
                  <c:v>0.59</c:v>
                </c:pt>
                <c:pt idx="4">
                  <c:v>0.56999999999999995</c:v>
                </c:pt>
                <c:pt idx="5">
                  <c:v>0.36</c:v>
                </c:pt>
                <c:pt idx="6">
                  <c:v>0.48</c:v>
                </c:pt>
              </c:numCache>
            </c:numRef>
          </c:val>
          <c:extLst xmlns:c16r2="http://schemas.microsoft.com/office/drawing/2015/06/chart">
            <c:ext xmlns:c16="http://schemas.microsoft.com/office/drawing/2014/chart" uri="{C3380CC4-5D6E-409C-BE32-E72D297353CC}">
              <c16:uniqueId val="{00000004-BBB8-4C5F-8A26-077BF0084DB5}"/>
            </c:ext>
          </c:extLst>
        </c:ser>
        <c:ser>
          <c:idx val="1"/>
          <c:order val="1"/>
          <c:tx>
            <c:strRef>
              <c:f>Sheet1!$D$1</c:f>
              <c:strCache>
                <c:ptCount val="1"/>
                <c:pt idx="0">
                  <c:v>Twice</c:v>
                </c:pt>
              </c:strCache>
            </c:strRef>
          </c:tx>
          <c:spPr>
            <a:solidFill>
              <a:srgbClr val="ED0973"/>
            </a:solidFill>
          </c:spPr>
          <c:invertIfNegative val="0"/>
          <c:dPt>
            <c:idx val="0"/>
            <c:invertIfNegative val="0"/>
            <c:bubble3D val="0"/>
            <c:extLst xmlns:c16r2="http://schemas.microsoft.com/office/drawing/2015/06/chart">
              <c:ext xmlns:c16="http://schemas.microsoft.com/office/drawing/2014/chart" uri="{C3380CC4-5D6E-409C-BE32-E72D297353CC}">
                <c16:uniqueId val="{00000006-BBB8-4C5F-8A26-077BF0084DB5}"/>
              </c:ext>
            </c:extLst>
          </c:dPt>
          <c:dPt>
            <c:idx val="1"/>
            <c:invertIfNegative val="0"/>
            <c:bubble3D val="0"/>
            <c:extLst xmlns:c16r2="http://schemas.microsoft.com/office/drawing/2015/06/chart">
              <c:ext xmlns:c16="http://schemas.microsoft.com/office/drawing/2014/chart" uri="{C3380CC4-5D6E-409C-BE32-E72D297353CC}">
                <c16:uniqueId val="{00000008-BBB8-4C5F-8A26-077BF0084DB5}"/>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Sheet1!$D$2:$D$8</c:f>
              <c:numCache>
                <c:formatCode>0%</c:formatCode>
                <c:ptCount val="7"/>
                <c:pt idx="0">
                  <c:v>0</c:v>
                </c:pt>
                <c:pt idx="1">
                  <c:v>0.27</c:v>
                </c:pt>
                <c:pt idx="2">
                  <c:v>0.21</c:v>
                </c:pt>
                <c:pt idx="3">
                  <c:v>0.22</c:v>
                </c:pt>
                <c:pt idx="4">
                  <c:v>0.2</c:v>
                </c:pt>
                <c:pt idx="5">
                  <c:v>0.27</c:v>
                </c:pt>
                <c:pt idx="6">
                  <c:v>0.22</c:v>
                </c:pt>
              </c:numCache>
            </c:numRef>
          </c:val>
          <c:extLst xmlns:c16r2="http://schemas.microsoft.com/office/drawing/2015/06/chart">
            <c:ext xmlns:c16="http://schemas.microsoft.com/office/drawing/2014/chart" uri="{C3380CC4-5D6E-409C-BE32-E72D297353CC}">
              <c16:uniqueId val="{00000009-BBB8-4C5F-8A26-077BF0084DB5}"/>
            </c:ext>
          </c:extLst>
        </c:ser>
        <c:ser>
          <c:idx val="2"/>
          <c:order val="2"/>
          <c:tx>
            <c:strRef>
              <c:f>Sheet1!$E$1</c:f>
              <c:strCache>
                <c:ptCount val="1"/>
                <c:pt idx="0">
                  <c:v>3-5 times</c:v>
                </c:pt>
              </c:strCache>
            </c:strRef>
          </c:tx>
          <c:spPr>
            <a:solidFill>
              <a:srgbClr val="9BBB59"/>
            </a:solidFill>
          </c:spPr>
          <c:invertIfNegative val="0"/>
          <c:dPt>
            <c:idx val="0"/>
            <c:invertIfNegative val="0"/>
            <c:bubble3D val="0"/>
            <c:extLst xmlns:c16r2="http://schemas.microsoft.com/office/drawing/2015/06/chart">
              <c:ext xmlns:c16="http://schemas.microsoft.com/office/drawing/2014/chart" uri="{C3380CC4-5D6E-409C-BE32-E72D297353CC}">
                <c16:uniqueId val="{0000000B-BBB8-4C5F-8A26-077BF0084DB5}"/>
              </c:ext>
            </c:extLst>
          </c:dPt>
          <c:dPt>
            <c:idx val="1"/>
            <c:invertIfNegative val="0"/>
            <c:bubble3D val="0"/>
            <c:extLst xmlns:c16r2="http://schemas.microsoft.com/office/drawing/2015/06/chart">
              <c:ext xmlns:c16="http://schemas.microsoft.com/office/drawing/2014/chart" uri="{C3380CC4-5D6E-409C-BE32-E72D297353CC}">
                <c16:uniqueId val="{0000000D-BBB8-4C5F-8A26-077BF0084DB5}"/>
              </c:ext>
            </c:extLst>
          </c:dPt>
          <c:dLbls>
            <c:spPr>
              <a:noFill/>
              <a:ln w="31875">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Sheet1!$E$2:$E$8</c:f>
              <c:numCache>
                <c:formatCode>0%</c:formatCode>
                <c:ptCount val="7"/>
                <c:pt idx="0">
                  <c:v>0</c:v>
                </c:pt>
                <c:pt idx="1">
                  <c:v>0.05</c:v>
                </c:pt>
                <c:pt idx="2">
                  <c:v>0.12</c:v>
                </c:pt>
                <c:pt idx="3">
                  <c:v>7.0000000000000007E-2</c:v>
                </c:pt>
                <c:pt idx="4">
                  <c:v>0.15</c:v>
                </c:pt>
                <c:pt idx="5">
                  <c:v>0.25</c:v>
                </c:pt>
                <c:pt idx="6">
                  <c:v>0.22</c:v>
                </c:pt>
              </c:numCache>
            </c:numRef>
          </c:val>
          <c:extLst xmlns:c16r2="http://schemas.microsoft.com/office/drawing/2015/06/chart">
            <c:ext xmlns:c16="http://schemas.microsoft.com/office/drawing/2014/chart" uri="{C3380CC4-5D6E-409C-BE32-E72D297353CC}">
              <c16:uniqueId val="{0000000E-BBB8-4C5F-8A26-077BF0084DB5}"/>
            </c:ext>
          </c:extLst>
        </c:ser>
        <c:ser>
          <c:idx val="3"/>
          <c:order val="3"/>
          <c:tx>
            <c:strRef>
              <c:f>Sheet1!$F$1</c:f>
              <c:strCache>
                <c:ptCount val="1"/>
                <c:pt idx="0">
                  <c:v>6-10 times</c:v>
                </c:pt>
              </c:strCache>
            </c:strRef>
          </c:tx>
          <c:spPr>
            <a:solidFill>
              <a:schemeClr val="accent4"/>
            </a:solidFill>
          </c:spPr>
          <c:invertIfNegative val="0"/>
          <c:dPt>
            <c:idx val="0"/>
            <c:invertIfNegative val="0"/>
            <c:bubble3D val="0"/>
            <c:extLst xmlns:c16r2="http://schemas.microsoft.com/office/drawing/2015/06/chart">
              <c:ext xmlns:c16="http://schemas.microsoft.com/office/drawing/2014/chart" uri="{C3380CC4-5D6E-409C-BE32-E72D297353CC}">
                <c16:uniqueId val="{00000010-BBB8-4C5F-8A26-077BF0084DB5}"/>
              </c:ext>
            </c:extLst>
          </c:dPt>
          <c:dPt>
            <c:idx val="1"/>
            <c:invertIfNegative val="0"/>
            <c:bubble3D val="0"/>
            <c:extLst xmlns:c16r2="http://schemas.microsoft.com/office/drawing/2015/06/chart">
              <c:ext xmlns:c16="http://schemas.microsoft.com/office/drawing/2014/chart" uri="{C3380CC4-5D6E-409C-BE32-E72D297353CC}">
                <c16:uniqueId val="{00000012-BBB8-4C5F-8A26-077BF0084DB5}"/>
              </c:ext>
            </c:extLst>
          </c:dPt>
          <c:dLbls>
            <c:dLbl>
              <c:idx val="3"/>
              <c:layout>
                <c:manualLayout>
                  <c:x val="-1.7291107088319162E-3"/>
                  <c:y val="-7.2091870251052789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3E-426A-B3B8-B4629C5AEA3A}"/>
                </c:ext>
              </c:extLst>
            </c:dLbl>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Sheet1!$F$2:$F$8</c:f>
              <c:numCache>
                <c:formatCode>0%</c:formatCode>
                <c:ptCount val="7"/>
                <c:pt idx="0">
                  <c:v>0</c:v>
                </c:pt>
                <c:pt idx="1">
                  <c:v>0</c:v>
                </c:pt>
                <c:pt idx="2">
                  <c:v>0</c:v>
                </c:pt>
                <c:pt idx="3">
                  <c:v>7.0000000000000007E-2</c:v>
                </c:pt>
                <c:pt idx="4">
                  <c:v>0.02</c:v>
                </c:pt>
                <c:pt idx="5">
                  <c:v>0.04</c:v>
                </c:pt>
                <c:pt idx="6">
                  <c:v>0.03</c:v>
                </c:pt>
              </c:numCache>
            </c:numRef>
          </c:val>
          <c:extLst xmlns:c16r2="http://schemas.microsoft.com/office/drawing/2015/06/chart">
            <c:ext xmlns:c16="http://schemas.microsoft.com/office/drawing/2014/chart" uri="{C3380CC4-5D6E-409C-BE32-E72D297353CC}">
              <c16:uniqueId val="{00000013-BBB8-4C5F-8A26-077BF0084DB5}"/>
            </c:ext>
          </c:extLst>
        </c:ser>
        <c:ser>
          <c:idx val="4"/>
          <c:order val="4"/>
          <c:tx>
            <c:strRef>
              <c:f>Sheet1!$G$1</c:f>
              <c:strCache>
                <c:ptCount val="1"/>
                <c:pt idx="0">
                  <c:v>10+ times</c:v>
                </c:pt>
              </c:strCache>
            </c:strRef>
          </c:tx>
          <c:spPr>
            <a:solidFill>
              <a:srgbClr val="4BACC6"/>
            </a:solidFill>
          </c:spPr>
          <c:invertIfNegative val="0"/>
          <c:dPt>
            <c:idx val="0"/>
            <c:invertIfNegative val="0"/>
            <c:bubble3D val="0"/>
            <c:extLst xmlns:c16r2="http://schemas.microsoft.com/office/drawing/2015/06/chart">
              <c:ext xmlns:c16="http://schemas.microsoft.com/office/drawing/2014/chart" uri="{C3380CC4-5D6E-409C-BE32-E72D297353CC}">
                <c16:uniqueId val="{00000015-BBB8-4C5F-8A26-077BF0084DB5}"/>
              </c:ext>
            </c:extLst>
          </c:dPt>
          <c:dPt>
            <c:idx val="1"/>
            <c:invertIfNegative val="0"/>
            <c:bubble3D val="0"/>
            <c:extLst xmlns:c16r2="http://schemas.microsoft.com/office/drawing/2015/06/chart">
              <c:ext xmlns:c16="http://schemas.microsoft.com/office/drawing/2014/chart" uri="{C3380CC4-5D6E-409C-BE32-E72D297353CC}">
                <c16:uniqueId val="{00000017-BBB8-4C5F-8A26-077BF0084DB5}"/>
              </c:ext>
            </c:extLst>
          </c:dPt>
          <c:dLbls>
            <c:dLbl>
              <c:idx val="5"/>
              <c:spPr>
                <a:noFill/>
                <a:ln w="31875">
                  <a:noFill/>
                </a:ln>
              </c:spPr>
              <c:txPr>
                <a:bodyPr wrap="square" lIns="38100" tIns="19050" rIns="38100" bIns="19050" anchor="ctr">
                  <a:noAutofit/>
                </a:bodyPr>
                <a:lstStyle/>
                <a:p>
                  <a:pPr>
                    <a:defRPr smtId="4294967295">
                      <a:solidFill>
                        <a:schemeClr val="bg1"/>
                      </a:solidFill>
                    </a:defRPr>
                  </a:pPr>
                  <a:endParaRPr lang="en-US"/>
                </a:p>
              </c:txPr>
              <c:showLegendKey val="0"/>
              <c:showVal val="1"/>
              <c:showCatName val="0"/>
              <c:showSerName val="0"/>
              <c:showPercent val="0"/>
              <c:showBubbleSize val="0"/>
            </c:dLbl>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c:v>
                </c:pt>
                <c:pt idx="1">
                  <c:v>...had anything stolen, off or from inside, a vehicle?</c:v>
                </c:pt>
                <c:pt idx="2">
                  <c:v>...had anything stolen from your home?</c:v>
                </c:pt>
                <c:pt idx="3">
                  <c:v>...had any personal possessions stolen whilst in a public place?</c:v>
                </c:pt>
                <c:pt idx="4">
                  <c:v>...been physically attacked by another person?</c:v>
                </c:pt>
                <c:pt idx="5">
                  <c:v>...been threatened in any way?</c:v>
                </c:pt>
                <c:pt idx="6">
                  <c:v>...been subject to online crime, cyber crime and/or identity theft?</c:v>
                </c:pt>
              </c:strCache>
            </c:strRef>
          </c:cat>
          <c:val>
            <c:numRef>
              <c:f>Sheet1!$G$2:$G$8</c:f>
              <c:numCache>
                <c:formatCode>0%</c:formatCode>
                <c:ptCount val="7"/>
                <c:pt idx="0">
                  <c:v>0.14000000000000001</c:v>
                </c:pt>
                <c:pt idx="1">
                  <c:v>0.05</c:v>
                </c:pt>
                <c:pt idx="2">
                  <c:v>0.04</c:v>
                </c:pt>
                <c:pt idx="3">
                  <c:v>0.04</c:v>
                </c:pt>
                <c:pt idx="4">
                  <c:v>0.05</c:v>
                </c:pt>
                <c:pt idx="5">
                  <c:v>0.08</c:v>
                </c:pt>
                <c:pt idx="6">
                  <c:v>0.06</c:v>
                </c:pt>
              </c:numCache>
            </c:numRef>
          </c:val>
          <c:extLst xmlns:c16r2="http://schemas.microsoft.com/office/drawing/2015/06/chart">
            <c:ext xmlns:c16="http://schemas.microsoft.com/office/drawing/2014/chart" uri="{C3380CC4-5D6E-409C-BE32-E72D297353CC}">
              <c16:uniqueId val="{00000018-BBB8-4C5F-8A26-077BF0084DB5}"/>
            </c:ext>
          </c:extLst>
        </c:ser>
        <c:dLbls>
          <c:showLegendKey val="0"/>
          <c:showVal val="0"/>
          <c:showCatName val="0"/>
          <c:showSerName val="0"/>
          <c:showPercent val="0"/>
          <c:showBubbleSize val="0"/>
        </c:dLbls>
        <c:gapWidth val="100"/>
        <c:overlap val="100"/>
        <c:axId val="98311168"/>
        <c:axId val="98325248"/>
      </c:barChart>
      <c:catAx>
        <c:axId val="98311168"/>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98325248"/>
        <c:crosses val="autoZero"/>
        <c:auto val="0"/>
        <c:lblAlgn val="ctr"/>
        <c:lblOffset val="100"/>
        <c:noMultiLvlLbl val="0"/>
      </c:catAx>
      <c:valAx>
        <c:axId val="98325248"/>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98311168"/>
        <c:crosses val="autoZero"/>
        <c:crossBetween val="between"/>
      </c:valAx>
      <c:spPr>
        <a:noFill/>
        <a:ln w="3984">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White British/2017</c:v>
                </c:pt>
              </c:strCache>
            </c:strRef>
          </c:tx>
          <c:spPr>
            <a:solidFill>
              <a:srgbClr val="FFFF99"/>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20FC-464E-B652-92E0C7E6AF52}"/>
              </c:ext>
            </c:extLst>
          </c:dPt>
          <c:dPt>
            <c:idx val="1"/>
            <c:invertIfNegative val="0"/>
            <c:bubble3D val="0"/>
            <c:extLst xmlns:c16r2="http://schemas.microsoft.com/office/drawing/2015/06/chart">
              <c:ext xmlns:c16="http://schemas.microsoft.com/office/drawing/2014/chart" uri="{C3380CC4-5D6E-409C-BE32-E72D297353CC}">
                <c16:uniqueId val="{00000003-20FC-464E-B652-92E0C7E6AF5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 personal possessions stolen whilst in a public place?/Yes</c:v>
                </c:pt>
                <c:pt idx="2">
                  <c:v>...had anything stolen, off or from inside, a vehicle?/Yes</c:v>
                </c:pt>
                <c:pt idx="3">
                  <c:v>...had anything stolen from your home?/Yes</c:v>
                </c:pt>
                <c:pt idx="4">
                  <c:v>...been physically attacked by another person?/Yes</c:v>
                </c:pt>
                <c:pt idx="5">
                  <c:v>...been subject to online crime, cyber crime and/or identity theft?/Yes</c:v>
                </c:pt>
                <c:pt idx="6">
                  <c:v>...been threatened in any way?/Yes</c:v>
                </c:pt>
              </c:strCache>
            </c:strRef>
          </c:cat>
          <c:val>
            <c:numRef>
              <c:f>Sheet1!$C$2:$C$8</c:f>
              <c:numCache>
                <c:formatCode>0%</c:formatCode>
                <c:ptCount val="7"/>
                <c:pt idx="0">
                  <c:v>0.02</c:v>
                </c:pt>
                <c:pt idx="1">
                  <c:v>7.0000000000000007E-2</c:v>
                </c:pt>
                <c:pt idx="2">
                  <c:v>7.0000000000000007E-2</c:v>
                </c:pt>
                <c:pt idx="3">
                  <c:v>0.06</c:v>
                </c:pt>
                <c:pt idx="4">
                  <c:v>0.08</c:v>
                </c:pt>
                <c:pt idx="5">
                  <c:v>0.15</c:v>
                </c:pt>
                <c:pt idx="6">
                  <c:v>0.24</c:v>
                </c:pt>
              </c:numCache>
            </c:numRef>
          </c:val>
          <c:extLst xmlns:c16r2="http://schemas.microsoft.com/office/drawing/2015/06/chart">
            <c:ext xmlns:c16="http://schemas.microsoft.com/office/drawing/2014/chart" uri="{C3380CC4-5D6E-409C-BE32-E72D297353CC}">
              <c16:uniqueId val="{00000004-20FC-464E-B652-92E0C7E6AF52}"/>
            </c:ext>
          </c:extLst>
        </c:ser>
        <c:ser>
          <c:idx val="1"/>
          <c:order val="1"/>
          <c:tx>
            <c:strRef>
              <c:f>Sheet1!$D$1</c:f>
              <c:strCache>
                <c:ptCount val="1"/>
                <c:pt idx="0">
                  <c:v>White British/2018</c:v>
                </c:pt>
              </c:strCache>
            </c:strRef>
          </c:tx>
          <c:spPr>
            <a:solidFill>
              <a:srgbClr val="E5CC11"/>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20FC-464E-B652-92E0C7E6AF52}"/>
              </c:ext>
            </c:extLst>
          </c:dPt>
          <c:dPt>
            <c:idx val="1"/>
            <c:invertIfNegative val="0"/>
            <c:bubble3D val="0"/>
            <c:extLst xmlns:c16r2="http://schemas.microsoft.com/office/drawing/2015/06/chart">
              <c:ext xmlns:c16="http://schemas.microsoft.com/office/drawing/2014/chart" uri="{C3380CC4-5D6E-409C-BE32-E72D297353CC}">
                <c16:uniqueId val="{00000008-20FC-464E-B652-92E0C7E6AF5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 personal possessions stolen whilst in a public place?/Yes</c:v>
                </c:pt>
                <c:pt idx="2">
                  <c:v>...had anything stolen, off or from inside, a vehicle?/Yes</c:v>
                </c:pt>
                <c:pt idx="3">
                  <c:v>...had anything stolen from your home?/Yes</c:v>
                </c:pt>
                <c:pt idx="4">
                  <c:v>...been physically attacked by another person?/Yes</c:v>
                </c:pt>
                <c:pt idx="5">
                  <c:v>...been subject to online crime, cyber crime and/or identity theft?/Yes</c:v>
                </c:pt>
                <c:pt idx="6">
                  <c:v>...been threatened in any way?/Yes</c:v>
                </c:pt>
              </c:strCache>
            </c:strRef>
          </c:cat>
          <c:val>
            <c:numRef>
              <c:f>Sheet1!$D$2:$D$8</c:f>
              <c:numCache>
                <c:formatCode>0%</c:formatCode>
                <c:ptCount val="7"/>
                <c:pt idx="0">
                  <c:v>0.02</c:v>
                </c:pt>
                <c:pt idx="1">
                  <c:v>0.05</c:v>
                </c:pt>
                <c:pt idx="2">
                  <c:v>0.05</c:v>
                </c:pt>
                <c:pt idx="3">
                  <c:v>0.05</c:v>
                </c:pt>
                <c:pt idx="4">
                  <c:v>0.05</c:v>
                </c:pt>
                <c:pt idx="5">
                  <c:v>0.16</c:v>
                </c:pt>
                <c:pt idx="6">
                  <c:v>0.2</c:v>
                </c:pt>
              </c:numCache>
            </c:numRef>
          </c:val>
          <c:extLst xmlns:c16r2="http://schemas.microsoft.com/office/drawing/2015/06/chart">
            <c:ext xmlns:c16="http://schemas.microsoft.com/office/drawing/2014/chart" uri="{C3380CC4-5D6E-409C-BE32-E72D297353CC}">
              <c16:uniqueId val="{00000009-20FC-464E-B652-92E0C7E6AF52}"/>
            </c:ext>
          </c:extLst>
        </c:ser>
        <c:ser>
          <c:idx val="2"/>
          <c:order val="2"/>
          <c:tx>
            <c:strRef>
              <c:f>Sheet1!$E$1</c:f>
              <c:strCache>
                <c:ptCount val="1"/>
                <c:pt idx="0">
                  <c:v>Not White British/2017</c:v>
                </c:pt>
              </c:strCache>
            </c:strRef>
          </c:tx>
          <c:spPr>
            <a:solidFill>
              <a:srgbClr val="2FD933"/>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B-20FC-464E-B652-92E0C7E6AF52}"/>
              </c:ext>
            </c:extLst>
          </c:dPt>
          <c:dPt>
            <c:idx val="1"/>
            <c:invertIfNegative val="0"/>
            <c:bubble3D val="0"/>
            <c:extLst xmlns:c16r2="http://schemas.microsoft.com/office/drawing/2015/06/chart">
              <c:ext xmlns:c16="http://schemas.microsoft.com/office/drawing/2014/chart" uri="{C3380CC4-5D6E-409C-BE32-E72D297353CC}">
                <c16:uniqueId val="{0000000D-20FC-464E-B652-92E0C7E6AF5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 personal possessions stolen whilst in a public place?/Yes</c:v>
                </c:pt>
                <c:pt idx="2">
                  <c:v>...had anything stolen, off or from inside, a vehicle?/Yes</c:v>
                </c:pt>
                <c:pt idx="3">
                  <c:v>...had anything stolen from your home?/Yes</c:v>
                </c:pt>
                <c:pt idx="4">
                  <c:v>...been physically attacked by another person?/Yes</c:v>
                </c:pt>
                <c:pt idx="5">
                  <c:v>...been subject to online crime, cyber crime and/or identity theft?/Yes</c:v>
                </c:pt>
                <c:pt idx="6">
                  <c:v>...been threatened in any way?/Yes</c:v>
                </c:pt>
              </c:strCache>
            </c:strRef>
          </c:cat>
          <c:val>
            <c:numRef>
              <c:f>Sheet1!$E$2:$E$8</c:f>
              <c:numCache>
                <c:formatCode>0%</c:formatCode>
                <c:ptCount val="7"/>
                <c:pt idx="0">
                  <c:v>0.03</c:v>
                </c:pt>
                <c:pt idx="1">
                  <c:v>0.12</c:v>
                </c:pt>
                <c:pt idx="2">
                  <c:v>0.13</c:v>
                </c:pt>
                <c:pt idx="3">
                  <c:v>0.1</c:v>
                </c:pt>
                <c:pt idx="4">
                  <c:v>0.14000000000000001</c:v>
                </c:pt>
                <c:pt idx="5">
                  <c:v>0.2</c:v>
                </c:pt>
                <c:pt idx="6">
                  <c:v>0.38</c:v>
                </c:pt>
              </c:numCache>
            </c:numRef>
          </c:val>
          <c:extLst xmlns:c16r2="http://schemas.microsoft.com/office/drawing/2015/06/chart">
            <c:ext xmlns:c16="http://schemas.microsoft.com/office/drawing/2014/chart" uri="{C3380CC4-5D6E-409C-BE32-E72D297353CC}">
              <c16:uniqueId val="{0000000E-20FC-464E-B652-92E0C7E6AF52}"/>
            </c:ext>
          </c:extLst>
        </c:ser>
        <c:ser>
          <c:idx val="3"/>
          <c:order val="3"/>
          <c:tx>
            <c:strRef>
              <c:f>Sheet1!$F$1</c:f>
              <c:strCache>
                <c:ptCount val="1"/>
                <c:pt idx="0">
                  <c:v>Not White British/2018</c:v>
                </c:pt>
              </c:strCache>
            </c:strRef>
          </c:tx>
          <c:spPr>
            <a:solidFill>
              <a:srgbClr val="049646"/>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10-20FC-464E-B652-92E0C7E6AF52}"/>
              </c:ext>
            </c:extLst>
          </c:dPt>
          <c:dPt>
            <c:idx val="1"/>
            <c:invertIfNegative val="0"/>
            <c:bubble3D val="0"/>
            <c:extLst xmlns:c16r2="http://schemas.microsoft.com/office/drawing/2015/06/chart">
              <c:ext xmlns:c16="http://schemas.microsoft.com/office/drawing/2014/chart" uri="{C3380CC4-5D6E-409C-BE32-E72D297353CC}">
                <c16:uniqueId val="{00000012-20FC-464E-B652-92E0C7E6AF52}"/>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...had a car, van, motorcycle, or other motor vehicle stolen?/Yes</c:v>
                </c:pt>
                <c:pt idx="1">
                  <c:v>...had any personal possessions stolen whilst in a public place?/Yes</c:v>
                </c:pt>
                <c:pt idx="2">
                  <c:v>...had anything stolen, off or from inside, a vehicle?/Yes</c:v>
                </c:pt>
                <c:pt idx="3">
                  <c:v>...had anything stolen from your home?/Yes</c:v>
                </c:pt>
                <c:pt idx="4">
                  <c:v>...been physically attacked by another person?/Yes</c:v>
                </c:pt>
                <c:pt idx="5">
                  <c:v>...been subject to online crime, cyber crime and/or identity theft?/Yes</c:v>
                </c:pt>
                <c:pt idx="6">
                  <c:v>...been threatened in any way?/Yes</c:v>
                </c:pt>
              </c:strCache>
            </c:strRef>
          </c:cat>
          <c:val>
            <c:numRef>
              <c:f>Sheet1!$F$2:$F$8</c:f>
              <c:numCache>
                <c:formatCode>0%</c:formatCode>
                <c:ptCount val="7"/>
                <c:pt idx="0">
                  <c:v>0.05</c:v>
                </c:pt>
                <c:pt idx="1">
                  <c:v>0.11</c:v>
                </c:pt>
                <c:pt idx="2">
                  <c:v>0.12</c:v>
                </c:pt>
                <c:pt idx="3">
                  <c:v>0.13</c:v>
                </c:pt>
                <c:pt idx="4">
                  <c:v>0.13</c:v>
                </c:pt>
                <c:pt idx="5">
                  <c:v>0.26</c:v>
                </c:pt>
                <c:pt idx="6">
                  <c:v>0.36</c:v>
                </c:pt>
              </c:numCache>
            </c:numRef>
          </c:val>
          <c:extLst xmlns:c16r2="http://schemas.microsoft.com/office/drawing/2015/06/chart">
            <c:ext xmlns:c16="http://schemas.microsoft.com/office/drawing/2014/chart" uri="{C3380CC4-5D6E-409C-BE32-E72D297353CC}">
              <c16:uniqueId val="{00000013-20FC-464E-B652-92E0C7E6AF52}"/>
            </c:ext>
          </c:extLst>
        </c:ser>
        <c:dLbls>
          <c:showLegendKey val="0"/>
          <c:showVal val="0"/>
          <c:showCatName val="0"/>
          <c:showSerName val="0"/>
          <c:showPercent val="0"/>
          <c:showBubbleSize val="0"/>
        </c:dLbls>
        <c:gapWidth val="100"/>
        <c:axId val="98837632"/>
        <c:axId val="98839168"/>
      </c:barChart>
      <c:catAx>
        <c:axId val="9883763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98839168"/>
        <c:crosses val="autoZero"/>
        <c:auto val="0"/>
        <c:lblAlgn val="ctr"/>
        <c:lblOffset val="100"/>
        <c:noMultiLvlLbl val="0"/>
      </c:catAx>
      <c:valAx>
        <c:axId val="98839168"/>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8837632"/>
        <c:crosses val="autoZero"/>
        <c:crossBetween val="between"/>
      </c:valAx>
      <c:spPr>
        <a:noFill/>
        <a:ln w="3989">
          <a:noFill/>
          <a:prstDash val="solid"/>
        </a:ln>
      </c:spPr>
    </c:plotArea>
    <c:legend>
      <c:legendPos val="t"/>
      <c:layout>
        <c:manualLayout>
          <c:xMode val="edge"/>
          <c:yMode val="edge"/>
          <c:x val="5.3835410599197553E-2"/>
          <c:y val="4.4092323075213866E-2"/>
          <c:w val="0.89999995469925054"/>
          <c:h val="6.5952452042365661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 in Microsoft PowerPoint]Sheet1'!$C$1</c:f>
              <c:strCache>
                <c:ptCount val="1"/>
                <c:pt idx="0">
                  <c:v>2018 Sample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PowerPoint]Sheet1'!$B$2:$B$9</c:f>
              <c:strCache>
                <c:ptCount val="8"/>
                <c:pt idx="0">
                  <c:v>General verbal abuse</c:v>
                </c:pt>
                <c:pt idx="1">
                  <c:v>Threat of violence to the individual concerned</c:v>
                </c:pt>
                <c:pt idx="2">
                  <c:v>Threat of violence to a family member, friend or relation</c:v>
                </c:pt>
                <c:pt idx="3">
                  <c:v>Threat of violence or damage to possessions or property</c:v>
                </c:pt>
                <c:pt idx="4">
                  <c:v>Threat of blackmail or extortion</c:v>
                </c:pt>
                <c:pt idx="5">
                  <c:v>Cyberbullying</c:v>
                </c:pt>
                <c:pt idx="6">
                  <c:v>Stalking or harassment</c:v>
                </c:pt>
                <c:pt idx="7">
                  <c:v>None of the above</c:v>
                </c:pt>
              </c:strCache>
            </c:strRef>
          </c:cat>
          <c:val>
            <c:numRef>
              <c:f>'[Chart in Microsoft PowerPoint]Sheet1'!$C$2:$C$9</c:f>
              <c:numCache>
                <c:formatCode>0%</c:formatCode>
                <c:ptCount val="8"/>
                <c:pt idx="0">
                  <c:v>0.71</c:v>
                </c:pt>
                <c:pt idx="1">
                  <c:v>0.4</c:v>
                </c:pt>
                <c:pt idx="2">
                  <c:v>0.23</c:v>
                </c:pt>
                <c:pt idx="3">
                  <c:v>0.26</c:v>
                </c:pt>
                <c:pt idx="4">
                  <c:v>7.0000000000000007E-2</c:v>
                </c:pt>
                <c:pt idx="5">
                  <c:v>0.09</c:v>
                </c:pt>
                <c:pt idx="6">
                  <c:v>0.15</c:v>
                </c:pt>
                <c:pt idx="7">
                  <c:v>0.03</c:v>
                </c:pt>
              </c:numCache>
            </c:numRef>
          </c:val>
          <c:extLst xmlns:c16r2="http://schemas.microsoft.com/office/drawing/2015/06/chart">
            <c:ext xmlns:c16="http://schemas.microsoft.com/office/drawing/2014/chart" uri="{C3380CC4-5D6E-409C-BE32-E72D297353CC}">
              <c16:uniqueId val="{00000000-7C4C-4428-A640-3EEFF63AA449}"/>
            </c:ext>
          </c:extLst>
        </c:ser>
        <c:ser>
          <c:idx val="1"/>
          <c:order val="1"/>
          <c:tx>
            <c:strRef>
              <c:f>'[Chart in Microsoft PowerPoint]Sheet1'!$D$1</c:f>
              <c:strCache>
                <c:ptCount val="1"/>
                <c:pt idx="0">
                  <c:v>2018 Boston</c:v>
                </c:pt>
              </c:strCache>
            </c:strRef>
          </c:tx>
          <c:spPr>
            <a:solidFill>
              <a:schemeClr val="accent3">
                <a:lumMod val="75000"/>
              </a:schemeClr>
            </a:solidFill>
            <a:ln>
              <a:noFill/>
            </a:ln>
            <a:effectLst/>
          </c:spPr>
          <c:invertIfNegative val="0"/>
          <c:dLbls>
            <c:dLbl>
              <c:idx val="1"/>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PowerPoint]Sheet1'!$B$2:$B$9</c:f>
              <c:strCache>
                <c:ptCount val="8"/>
                <c:pt idx="0">
                  <c:v>General verbal abuse</c:v>
                </c:pt>
                <c:pt idx="1">
                  <c:v>Threat of violence to the individual concerned</c:v>
                </c:pt>
                <c:pt idx="2">
                  <c:v>Threat of violence to a family member, friend or relation</c:v>
                </c:pt>
                <c:pt idx="3">
                  <c:v>Threat of violence or damage to possessions or property</c:v>
                </c:pt>
                <c:pt idx="4">
                  <c:v>Threat of blackmail or extortion</c:v>
                </c:pt>
                <c:pt idx="5">
                  <c:v>Cyberbullying</c:v>
                </c:pt>
                <c:pt idx="6">
                  <c:v>Stalking or harassment</c:v>
                </c:pt>
                <c:pt idx="7">
                  <c:v>None of the above</c:v>
                </c:pt>
              </c:strCache>
            </c:strRef>
          </c:cat>
          <c:val>
            <c:numRef>
              <c:f>'[Chart in Microsoft PowerPoint]Sheet1'!$D$2:$D$9</c:f>
              <c:numCache>
                <c:formatCode>0%</c:formatCode>
                <c:ptCount val="8"/>
                <c:pt idx="0">
                  <c:v>0.68</c:v>
                </c:pt>
                <c:pt idx="1">
                  <c:v>0.49</c:v>
                </c:pt>
                <c:pt idx="2">
                  <c:v>0.31</c:v>
                </c:pt>
                <c:pt idx="3">
                  <c:v>0.27</c:v>
                </c:pt>
                <c:pt idx="4">
                  <c:v>0.04</c:v>
                </c:pt>
                <c:pt idx="5">
                  <c:v>0.1</c:v>
                </c:pt>
                <c:pt idx="6">
                  <c:v>0.17</c:v>
                </c:pt>
                <c:pt idx="7">
                  <c:v>0.03</c:v>
                </c:pt>
              </c:numCache>
            </c:numRef>
          </c:val>
          <c:extLst xmlns:c16r2="http://schemas.microsoft.com/office/drawing/2015/06/chart">
            <c:ext xmlns:c16="http://schemas.microsoft.com/office/drawing/2014/chart" uri="{C3380CC4-5D6E-409C-BE32-E72D297353CC}">
              <c16:uniqueId val="{00000001-7C4C-4428-A640-3EEFF63AA449}"/>
            </c:ext>
          </c:extLst>
        </c:ser>
        <c:dLbls>
          <c:dLblPos val="outEnd"/>
          <c:showLegendKey val="0"/>
          <c:showVal val="1"/>
          <c:showCatName val="0"/>
          <c:showSerName val="0"/>
          <c:showPercent val="0"/>
          <c:showBubbleSize val="0"/>
        </c:dLbls>
        <c:gapWidth val="50"/>
        <c:axId val="68799104"/>
        <c:axId val="68997888"/>
      </c:barChart>
      <c:catAx>
        <c:axId val="68799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997888"/>
        <c:crosses val="autoZero"/>
        <c:auto val="1"/>
        <c:lblAlgn val="ctr"/>
        <c:lblOffset val="100"/>
        <c:noMultiLvlLbl val="0"/>
      </c:catAx>
      <c:valAx>
        <c:axId val="689978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799104"/>
        <c:crosses val="autoZero"/>
        <c:crossBetween val="between"/>
      </c:valAx>
      <c:spPr>
        <a:noFill/>
        <a:ln>
          <a:noFill/>
        </a:ln>
        <a:effectLst/>
      </c:spPr>
    </c:plotArea>
    <c:legend>
      <c:legendPos val="r"/>
      <c:layout>
        <c:manualLayout>
          <c:xMode val="edge"/>
          <c:yMode val="edge"/>
          <c:x val="0.66026085754065156"/>
          <c:y val="0.42323900319642688"/>
          <c:w val="0.11833939254976397"/>
          <c:h val="0.137254864287951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Valid Cases (Mentions / Valid Cases)</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73D0-40C6-9645-57D45250DCCB}"/>
              </c:ext>
            </c:extLst>
          </c:dPt>
          <c:dPt>
            <c:idx val="1"/>
            <c:invertIfNegative val="0"/>
            <c:bubble3D val="0"/>
            <c:extLst xmlns:c16r2="http://schemas.microsoft.com/office/drawing/2015/06/chart">
              <c:ext xmlns:c16="http://schemas.microsoft.com/office/drawing/2014/chart" uri="{C3380CC4-5D6E-409C-BE32-E72D297353CC}">
                <c16:uniqueId val="{00000003-73D0-40C6-9645-57D45250DCCB}"/>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Sheet1!$B$2:$B$11</c:f>
              <c:strCache>
                <c:ptCount val="10"/>
                <c:pt idx="0">
                  <c:v>Grooming: making sexual advances to a minor(s)</c:v>
                </c:pt>
                <c:pt idx="1">
                  <c:v>Distribution of indecent images e.g. sexting</c:v>
                </c:pt>
                <c:pt idx="2">
                  <c:v>Online incitement of racial hatred, violence or terrorism</c:v>
                </c:pt>
                <c:pt idx="3">
                  <c:v>None of the above</c:v>
                </c:pt>
                <c:pt idx="4">
                  <c:v>Cyberbullying: the use of electronic communication to bully a person, typically by sending messages of an intimidating or threatening nature</c:v>
                </c:pt>
                <c:pt idx="5">
                  <c:v>Hacking: unauthorised access to, or control over, computer network security systems for an illicit purpose</c:v>
                </c:pt>
                <c:pt idx="6">
                  <c:v>Identity theft: Misuse of personal information to impersonate another individual</c:v>
                </c:pt>
                <c:pt idx="7">
                  <c:v>Malware or computer virus: presence of software designed to disrupt, damage, or gain unauthorized access to a computer system</c:v>
                </c:pt>
                <c:pt idx="8">
                  <c:v>Phishing: use fake email messages in an attempt to get personal information from internet users</c:v>
                </c:pt>
                <c:pt idx="9">
                  <c:v>Online scam or fraud</c:v>
                </c:pt>
              </c:strCache>
            </c:strRef>
          </c:cat>
          <c:val>
            <c:numRef>
              <c:f>Sheet1!$C$2:$C$11</c:f>
              <c:numCache>
                <c:formatCode>0%</c:formatCode>
                <c:ptCount val="10"/>
                <c:pt idx="0">
                  <c:v>0.01</c:v>
                </c:pt>
                <c:pt idx="1">
                  <c:v>0.01</c:v>
                </c:pt>
                <c:pt idx="2">
                  <c:v>0.03</c:v>
                </c:pt>
                <c:pt idx="3">
                  <c:v>0.05</c:v>
                </c:pt>
                <c:pt idx="4">
                  <c:v>0.1</c:v>
                </c:pt>
                <c:pt idx="5">
                  <c:v>0.19</c:v>
                </c:pt>
                <c:pt idx="6">
                  <c:v>0.23</c:v>
                </c:pt>
                <c:pt idx="7">
                  <c:v>0.31</c:v>
                </c:pt>
                <c:pt idx="8">
                  <c:v>0.49</c:v>
                </c:pt>
                <c:pt idx="9">
                  <c:v>0.57999999999999996</c:v>
                </c:pt>
              </c:numCache>
            </c:numRef>
          </c:val>
          <c:extLst xmlns:c16r2="http://schemas.microsoft.com/office/drawing/2015/06/chart">
            <c:ext xmlns:c16="http://schemas.microsoft.com/office/drawing/2014/chart" uri="{C3380CC4-5D6E-409C-BE32-E72D297353CC}">
              <c16:uniqueId val="{00000004-73D0-40C6-9645-57D45250DCCB}"/>
            </c:ext>
          </c:extLst>
        </c:ser>
        <c:dLbls>
          <c:showLegendKey val="0"/>
          <c:showVal val="0"/>
          <c:showCatName val="0"/>
          <c:showSerName val="0"/>
          <c:showPercent val="0"/>
          <c:showBubbleSize val="0"/>
        </c:dLbls>
        <c:gapWidth val="50"/>
        <c:axId val="99516416"/>
        <c:axId val="99517952"/>
      </c:barChart>
      <c:catAx>
        <c:axId val="9951641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99517952"/>
        <c:crosses val="autoZero"/>
        <c:auto val="0"/>
        <c:lblAlgn val="ctr"/>
        <c:lblOffset val="100"/>
        <c:noMultiLvlLbl val="0"/>
      </c:catAx>
      <c:valAx>
        <c:axId val="99517952"/>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951641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'Crosstab 11'!$B$6</c:f>
              <c:strCache>
                <c:ptCount val="1"/>
                <c:pt idx="0">
                  <c:v>Yes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11'!$C$5:$R$5</c:f>
              <c:strCache>
                <c:ptCount val="16"/>
                <c:pt idx="0">
                  <c:v>Female</c:v>
                </c:pt>
                <c:pt idx="1">
                  <c:v>Male</c:v>
                </c:pt>
                <c:pt idx="2">
                  <c:v>16 to 34</c:v>
                </c:pt>
                <c:pt idx="3">
                  <c:v>35 to 49</c:v>
                </c:pt>
                <c:pt idx="4">
                  <c:v>50 to 64</c:v>
                </c:pt>
                <c:pt idx="5">
                  <c:v>65+</c:v>
                </c:pt>
                <c:pt idx="6">
                  <c:v>ABC1</c:v>
                </c:pt>
                <c:pt idx="7">
                  <c:v>C2DE</c:v>
                </c:pt>
                <c:pt idx="8">
                  <c:v>Student</c:v>
                </c:pt>
                <c:pt idx="9">
                  <c:v>Boston Borough</c:v>
                </c:pt>
                <c:pt idx="10">
                  <c:v>East Lindsey</c:v>
                </c:pt>
                <c:pt idx="11">
                  <c:v>Lincoln City</c:v>
                </c:pt>
                <c:pt idx="12">
                  <c:v>North Kesteven</c:v>
                </c:pt>
                <c:pt idx="13">
                  <c:v>South Holland</c:v>
                </c:pt>
                <c:pt idx="14">
                  <c:v>South Kesteven</c:v>
                </c:pt>
                <c:pt idx="15">
                  <c:v>West Lindsey</c:v>
                </c:pt>
              </c:strCache>
            </c:strRef>
          </c:cat>
          <c:val>
            <c:numRef>
              <c:f>'Crosstab 11'!$C$6:$R$6</c:f>
              <c:numCache>
                <c:formatCode>0%</c:formatCode>
                <c:ptCount val="16"/>
                <c:pt idx="0">
                  <c:v>0.27808219178082194</c:v>
                </c:pt>
                <c:pt idx="1">
                  <c:v>0.28843106180665612</c:v>
                </c:pt>
                <c:pt idx="2">
                  <c:v>0.28282828282828282</c:v>
                </c:pt>
                <c:pt idx="3">
                  <c:v>0.38590604026845637</c:v>
                </c:pt>
                <c:pt idx="4">
                  <c:v>0.30497737556561089</c:v>
                </c:pt>
                <c:pt idx="5">
                  <c:v>0.21955128205128205</c:v>
                </c:pt>
                <c:pt idx="6">
                  <c:v>0.28094302554027506</c:v>
                </c:pt>
                <c:pt idx="7">
                  <c:v>0.30103806228373703</c:v>
                </c:pt>
                <c:pt idx="8">
                  <c:v>0.15625</c:v>
                </c:pt>
                <c:pt idx="9">
                  <c:v>0.27113702623906705</c:v>
                </c:pt>
                <c:pt idx="10">
                  <c:v>0.28103044496487117</c:v>
                </c:pt>
                <c:pt idx="11">
                  <c:v>0.29230769230769232</c:v>
                </c:pt>
                <c:pt idx="12">
                  <c:v>0.27915194346289751</c:v>
                </c:pt>
                <c:pt idx="13">
                  <c:v>0.31014492753623191</c:v>
                </c:pt>
                <c:pt idx="14">
                  <c:v>0.27741935483870966</c:v>
                </c:pt>
                <c:pt idx="15">
                  <c:v>0.29106029106029108</c:v>
                </c:pt>
              </c:numCache>
            </c:numRef>
          </c:val>
          <c:extLst xmlns:c16r2="http://schemas.microsoft.com/office/drawing/2015/06/chart">
            <c:ext xmlns:c16="http://schemas.microsoft.com/office/drawing/2014/chart" uri="{C3380CC4-5D6E-409C-BE32-E72D297353CC}">
              <c16:uniqueId val="{00000000-AD8C-4F84-8D8C-779CBC815856}"/>
            </c:ext>
          </c:extLst>
        </c:ser>
        <c:ser>
          <c:idx val="1"/>
          <c:order val="1"/>
          <c:tx>
            <c:strRef>
              <c:f>'Crosstab 11'!$B$7</c:f>
              <c:strCache>
                <c:ptCount val="1"/>
                <c:pt idx="0">
                  <c:v>No</c:v>
                </c:pt>
              </c:strCache>
            </c:strRef>
          </c:tx>
          <c:spPr>
            <a:solidFill>
              <a:srgbClr val="E635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11'!$C$5:$R$5</c:f>
              <c:strCache>
                <c:ptCount val="16"/>
                <c:pt idx="0">
                  <c:v>Female</c:v>
                </c:pt>
                <c:pt idx="1">
                  <c:v>Male</c:v>
                </c:pt>
                <c:pt idx="2">
                  <c:v>16 to 34</c:v>
                </c:pt>
                <c:pt idx="3">
                  <c:v>35 to 49</c:v>
                </c:pt>
                <c:pt idx="4">
                  <c:v>50 to 64</c:v>
                </c:pt>
                <c:pt idx="5">
                  <c:v>65+</c:v>
                </c:pt>
                <c:pt idx="6">
                  <c:v>ABC1</c:v>
                </c:pt>
                <c:pt idx="7">
                  <c:v>C2DE</c:v>
                </c:pt>
                <c:pt idx="8">
                  <c:v>Student</c:v>
                </c:pt>
                <c:pt idx="9">
                  <c:v>Boston Borough</c:v>
                </c:pt>
                <c:pt idx="10">
                  <c:v>East Lindsey</c:v>
                </c:pt>
                <c:pt idx="11">
                  <c:v>Lincoln City</c:v>
                </c:pt>
                <c:pt idx="12">
                  <c:v>North Kesteven</c:v>
                </c:pt>
                <c:pt idx="13">
                  <c:v>South Holland</c:v>
                </c:pt>
                <c:pt idx="14">
                  <c:v>South Kesteven</c:v>
                </c:pt>
                <c:pt idx="15">
                  <c:v>West Lindsey</c:v>
                </c:pt>
              </c:strCache>
            </c:strRef>
          </c:cat>
          <c:val>
            <c:numRef>
              <c:f>'Crosstab 11'!$C$7:$R$7</c:f>
              <c:numCache>
                <c:formatCode>0%</c:formatCode>
                <c:ptCount val="16"/>
                <c:pt idx="0">
                  <c:v>0.72191780821917806</c:v>
                </c:pt>
                <c:pt idx="1">
                  <c:v>0.71156893819334388</c:v>
                </c:pt>
                <c:pt idx="2">
                  <c:v>0.71717171717171713</c:v>
                </c:pt>
                <c:pt idx="3">
                  <c:v>0.61409395973154357</c:v>
                </c:pt>
                <c:pt idx="4">
                  <c:v>0.69502262443438911</c:v>
                </c:pt>
                <c:pt idx="5">
                  <c:v>0.78044871794871795</c:v>
                </c:pt>
                <c:pt idx="6">
                  <c:v>0.71905697445972494</c:v>
                </c:pt>
                <c:pt idx="7">
                  <c:v>0.69896193771626303</c:v>
                </c:pt>
                <c:pt idx="8">
                  <c:v>0.84375</c:v>
                </c:pt>
                <c:pt idx="9">
                  <c:v>0.7288629737609329</c:v>
                </c:pt>
                <c:pt idx="10">
                  <c:v>0.71896955503512883</c:v>
                </c:pt>
                <c:pt idx="11">
                  <c:v>0.70769230769230773</c:v>
                </c:pt>
                <c:pt idx="12">
                  <c:v>0.72084805653710249</c:v>
                </c:pt>
                <c:pt idx="13">
                  <c:v>0.68985507246376809</c:v>
                </c:pt>
                <c:pt idx="14">
                  <c:v>0.72258064516129028</c:v>
                </c:pt>
                <c:pt idx="15">
                  <c:v>0.70893970893970892</c:v>
                </c:pt>
              </c:numCache>
            </c:numRef>
          </c:val>
          <c:extLst xmlns:c16r2="http://schemas.microsoft.com/office/drawing/2015/06/chart">
            <c:ext xmlns:c16="http://schemas.microsoft.com/office/drawing/2014/chart" uri="{C3380CC4-5D6E-409C-BE32-E72D297353CC}">
              <c16:uniqueId val="{00000001-AD8C-4F84-8D8C-779CBC815856}"/>
            </c:ext>
          </c:extLst>
        </c:ser>
        <c:dLbls>
          <c:showLegendKey val="0"/>
          <c:showVal val="0"/>
          <c:showCatName val="0"/>
          <c:showSerName val="0"/>
          <c:showPercent val="0"/>
          <c:showBubbleSize val="0"/>
        </c:dLbls>
        <c:gapWidth val="50"/>
        <c:overlap val="100"/>
        <c:axId val="99385344"/>
        <c:axId val="99386880"/>
      </c:barChart>
      <c:catAx>
        <c:axId val="99385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386880"/>
        <c:crosses val="autoZero"/>
        <c:auto val="1"/>
        <c:lblAlgn val="ctr"/>
        <c:lblOffset val="100"/>
        <c:noMultiLvlLbl val="0"/>
      </c:catAx>
      <c:valAx>
        <c:axId val="99386880"/>
        <c:scaling>
          <c:orientation val="minMax"/>
        </c:scaling>
        <c:delete val="1"/>
        <c:axPos val="b"/>
        <c:numFmt formatCode="0%" sourceLinked="1"/>
        <c:majorTickMark val="none"/>
        <c:minorTickMark val="none"/>
        <c:tickLblPos val="nextTo"/>
        <c:crossAx val="993853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2018/Yes to Any Experience of Crime</c:v>
                </c:pt>
              </c:strCache>
            </c:strRef>
          </c:tx>
          <c:spPr>
            <a:solidFill>
              <a:srgbClr val="7030A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BA14-4BD5-B4E2-94A4648AD088}"/>
              </c:ext>
            </c:extLst>
          </c:dPt>
          <c:dPt>
            <c:idx val="1"/>
            <c:invertIfNegative val="0"/>
            <c:bubble3D val="0"/>
            <c:extLst xmlns:c16r2="http://schemas.microsoft.com/office/drawing/2015/06/chart">
              <c:ext xmlns:c16="http://schemas.microsoft.com/office/drawing/2014/chart" uri="{C3380CC4-5D6E-409C-BE32-E72D297353CC}">
                <c16:uniqueId val="{00000003-BA14-4BD5-B4E2-94A4648AD088}"/>
              </c:ext>
            </c:extLst>
          </c:dPt>
          <c:dLbls>
            <c:dLbl>
              <c:idx val="0"/>
              <c:spPr>
                <a:noFill/>
                <a:ln w="31909">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Reported Crime = Yes</c:v>
                </c:pt>
                <c:pt idx="1">
                  <c:v>Reported Crime = No</c:v>
                </c:pt>
              </c:strCache>
            </c:strRef>
          </c:cat>
          <c:val>
            <c:numRef>
              <c:f>Sheet1!$C$2:$C$3</c:f>
              <c:numCache>
                <c:formatCode>0%</c:formatCode>
                <c:ptCount val="2"/>
                <c:pt idx="0">
                  <c:v>0.49</c:v>
                </c:pt>
                <c:pt idx="1">
                  <c:v>0.51</c:v>
                </c:pt>
              </c:numCache>
            </c:numRef>
          </c:val>
          <c:extLst xmlns:c16r2="http://schemas.microsoft.com/office/drawing/2015/06/chart">
            <c:ext xmlns:c16="http://schemas.microsoft.com/office/drawing/2014/chart" uri="{C3380CC4-5D6E-409C-BE32-E72D297353CC}">
              <c16:uniqueId val="{00000004-BA14-4BD5-B4E2-94A4648AD088}"/>
            </c:ext>
          </c:extLst>
        </c:ser>
        <c:ser>
          <c:idx val="1"/>
          <c:order val="1"/>
          <c:tx>
            <c:strRef>
              <c:f>Sheet1!$D$1</c:f>
              <c:strCache>
                <c:ptCount val="1"/>
                <c:pt idx="0">
                  <c:v>2018/No experience of crime</c:v>
                </c:pt>
              </c:strCache>
            </c:strRef>
          </c:tx>
          <c:spPr>
            <a:solidFill>
              <a:srgbClr val="FF000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BA14-4BD5-B4E2-94A4648AD088}"/>
              </c:ext>
            </c:extLst>
          </c:dPt>
          <c:dPt>
            <c:idx val="1"/>
            <c:invertIfNegative val="0"/>
            <c:bubble3D val="0"/>
            <c:extLst xmlns:c16r2="http://schemas.microsoft.com/office/drawing/2015/06/chart">
              <c:ext xmlns:c16="http://schemas.microsoft.com/office/drawing/2014/chart" uri="{C3380CC4-5D6E-409C-BE32-E72D297353CC}">
                <c16:uniqueId val="{00000008-BA14-4BD5-B4E2-94A4648AD08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Sheet1!$B$2:$B$3</c:f>
              <c:strCache>
                <c:ptCount val="2"/>
                <c:pt idx="0">
                  <c:v>Reported Crime = Yes</c:v>
                </c:pt>
                <c:pt idx="1">
                  <c:v>Reported Crime = No</c:v>
                </c:pt>
              </c:strCache>
            </c:strRef>
          </c:cat>
          <c:val>
            <c:numRef>
              <c:f>Sheet1!$D$2:$D$3</c:f>
              <c:numCache>
                <c:formatCode>0%</c:formatCode>
                <c:ptCount val="2"/>
                <c:pt idx="0">
                  <c:v>0.21</c:v>
                </c:pt>
                <c:pt idx="1">
                  <c:v>0.79</c:v>
                </c:pt>
              </c:numCache>
            </c:numRef>
          </c:val>
          <c:extLst xmlns:c16r2="http://schemas.microsoft.com/office/drawing/2015/06/chart">
            <c:ext xmlns:c16="http://schemas.microsoft.com/office/drawing/2014/chart" uri="{C3380CC4-5D6E-409C-BE32-E72D297353CC}">
              <c16:uniqueId val="{00000009-BA14-4BD5-B4E2-94A4648AD088}"/>
            </c:ext>
          </c:extLst>
        </c:ser>
        <c:dLbls>
          <c:showLegendKey val="0"/>
          <c:showVal val="0"/>
          <c:showCatName val="0"/>
          <c:showSerName val="0"/>
          <c:showPercent val="0"/>
          <c:showBubbleSize val="0"/>
        </c:dLbls>
        <c:gapWidth val="100"/>
        <c:axId val="99821824"/>
        <c:axId val="99827712"/>
      </c:barChart>
      <c:catAx>
        <c:axId val="9982182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99827712"/>
        <c:crosses val="autoZero"/>
        <c:auto val="0"/>
        <c:lblAlgn val="ctr"/>
        <c:lblOffset val="100"/>
        <c:noMultiLvlLbl val="0"/>
      </c:catAx>
      <c:valAx>
        <c:axId val="99827712"/>
        <c:scaling>
          <c:orientation val="minMax"/>
          <c:min val="0"/>
        </c:scaling>
        <c:delete val="0"/>
        <c:axPos val="l"/>
        <c:title>
          <c:tx>
            <c:rich>
              <a:bodyPr/>
              <a:lstStyle/>
              <a:p>
                <a:pPr algn="ctr">
                  <a:defRPr/>
                </a:pPr>
                <a:r>
                  <a:rPr lang="en-US"/>
                  <a:t>Column %</a:t>
                </a:r>
              </a:p>
            </c:rich>
          </c:tx>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99821824"/>
        <c:crosses val="autoZero"/>
        <c:crossBetween val="between"/>
      </c:valAx>
      <c:spPr>
        <a:noFill/>
        <a:ln w="3989">
          <a:noFill/>
          <a:prstDash val="solid"/>
        </a:ln>
      </c:spPr>
    </c:plotArea>
    <c:legend>
      <c:legendPos val="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74317948396045E-2"/>
          <c:y val="5.227425947825208E-2"/>
          <c:w val="0.91142506374927423"/>
          <c:h val="0.75771767258052547"/>
        </c:manualLayout>
      </c:layout>
      <c:barChart>
        <c:barDir val="bar"/>
        <c:grouping val="clustered"/>
        <c:varyColors val="0"/>
        <c:ser>
          <c:idx val="0"/>
          <c:order val="0"/>
          <c:tx>
            <c:strRef>
              <c:f>Sheet1!$C$1</c:f>
              <c:strCache>
                <c:ptCount val="1"/>
                <c:pt idx="0">
                  <c:v>% Valid Cases (Mentions / Valid Cases)</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0ADF-421B-A973-07D6D0B273DD}"/>
              </c:ext>
            </c:extLst>
          </c:dPt>
          <c:dPt>
            <c:idx val="1"/>
            <c:invertIfNegative val="0"/>
            <c:bubble3D val="0"/>
            <c:extLst xmlns:c16r2="http://schemas.microsoft.com/office/drawing/2015/06/chart">
              <c:ext xmlns:c16="http://schemas.microsoft.com/office/drawing/2014/chart" uri="{C3380CC4-5D6E-409C-BE32-E72D297353CC}">
                <c16:uniqueId val="{00000003-0ADF-421B-A973-07D6D0B273DD}"/>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Called 101</c:v>
                </c:pt>
                <c:pt idx="1">
                  <c:v>Called 999</c:v>
                </c:pt>
                <c:pt idx="2">
                  <c:v>Used online reporting (e.g. at www.lincs.police.uk )</c:v>
                </c:pt>
                <c:pt idx="3">
                  <c:v>To a police officer in person</c:v>
                </c:pt>
                <c:pt idx="4">
                  <c:v>At a police station in person</c:v>
                </c:pt>
                <c:pt idx="5">
                  <c:v>Via Neighbourhood Watch</c:v>
                </c:pt>
                <c:pt idx="6">
                  <c:v>Via social media (e.g. Facebook, Twitter, etc @lincspolice)</c:v>
                </c:pt>
                <c:pt idx="7">
                  <c:v>Via Crimestoppers</c:v>
                </c:pt>
                <c:pt idx="8">
                  <c:v>Other</c:v>
                </c:pt>
              </c:strCache>
            </c:strRef>
          </c:cat>
          <c:val>
            <c:numRef>
              <c:f>'Sheet1'!$C$2:$C$10</c:f>
              <c:numCache>
                <c:formatCode>0%</c:formatCode>
                <c:ptCount val="9"/>
                <c:pt idx="0">
                  <c:v>0.66</c:v>
                </c:pt>
                <c:pt idx="1">
                  <c:v>0.23</c:v>
                </c:pt>
                <c:pt idx="2">
                  <c:v>0.15</c:v>
                </c:pt>
                <c:pt idx="3">
                  <c:v>0.13</c:v>
                </c:pt>
                <c:pt idx="4">
                  <c:v>0.1</c:v>
                </c:pt>
                <c:pt idx="5">
                  <c:v>0.04</c:v>
                </c:pt>
                <c:pt idx="6">
                  <c:v>0.03</c:v>
                </c:pt>
                <c:pt idx="7">
                  <c:v>0.02</c:v>
                </c:pt>
                <c:pt idx="8">
                  <c:v>0</c:v>
                </c:pt>
              </c:numCache>
            </c:numRef>
          </c:val>
          <c:extLst xmlns:c16r2="http://schemas.microsoft.com/office/drawing/2015/06/chart">
            <c:ext xmlns:c16="http://schemas.microsoft.com/office/drawing/2014/chart" uri="{C3380CC4-5D6E-409C-BE32-E72D297353CC}">
              <c16:uniqueId val="{00000004-0ADF-421B-A973-07D6D0B273DD}"/>
            </c:ext>
          </c:extLst>
        </c:ser>
        <c:dLbls>
          <c:showLegendKey val="0"/>
          <c:showVal val="0"/>
          <c:showCatName val="0"/>
          <c:showSerName val="0"/>
          <c:showPercent val="0"/>
          <c:showBubbleSize val="0"/>
        </c:dLbls>
        <c:gapWidth val="100"/>
        <c:axId val="99685504"/>
        <c:axId val="99687040"/>
      </c:barChart>
      <c:catAx>
        <c:axId val="99685504"/>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99687040"/>
        <c:crosses val="autoZero"/>
        <c:auto val="0"/>
        <c:lblAlgn val="ctr"/>
        <c:lblOffset val="100"/>
        <c:noMultiLvlLbl val="0"/>
      </c:catAx>
      <c:valAx>
        <c:axId val="99687040"/>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9685504"/>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66306207000864"/>
          <c:y val="3.1007802409493433E-2"/>
          <c:w val="0.55049022991979457"/>
          <c:h val="0.80336441438252015"/>
        </c:manualLayout>
      </c:layout>
      <c:barChart>
        <c:barDir val="bar"/>
        <c:grouping val="stacked"/>
        <c:varyColors val="0"/>
        <c:ser>
          <c:idx val="0"/>
          <c:order val="0"/>
          <c:tx>
            <c:strRef>
              <c:f>'Crosstab 5'!$A$2</c:f>
              <c:strCache>
                <c:ptCount val="1"/>
                <c:pt idx="0">
                  <c:v>Very Dissatisfied</c:v>
                </c:pt>
              </c:strCache>
            </c:strRef>
          </c:tx>
          <c:spPr>
            <a:solidFill>
              <a:srgbClr val="CC0505"/>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5'!$B$1:$I$1</c:f>
              <c:strCache>
                <c:ptCount val="8"/>
                <c:pt idx="0">
                  <c:v>Called 999</c:v>
                </c:pt>
                <c:pt idx="1">
                  <c:v>Called 101</c:v>
                </c:pt>
                <c:pt idx="2">
                  <c:v>Used online reporting (e.g. at www.lincs.police.uk )</c:v>
                </c:pt>
                <c:pt idx="3">
                  <c:v>Via social media (e.g. Facebook, Twitter, etc @lincspolice)</c:v>
                </c:pt>
                <c:pt idx="4">
                  <c:v>To a police officer in person</c:v>
                </c:pt>
                <c:pt idx="5">
                  <c:v>At a police station in person</c:v>
                </c:pt>
                <c:pt idx="6">
                  <c:v>Via Neighbourhood Watch</c:v>
                </c:pt>
                <c:pt idx="7">
                  <c:v>Via Crimestoppers</c:v>
                </c:pt>
              </c:strCache>
            </c:strRef>
          </c:cat>
          <c:val>
            <c:numRef>
              <c:f>'Crosstab 5'!$B$2:$I$2</c:f>
              <c:numCache>
                <c:formatCode>0%</c:formatCode>
                <c:ptCount val="8"/>
                <c:pt idx="0">
                  <c:v>0.1721311475409836</c:v>
                </c:pt>
                <c:pt idx="1">
                  <c:v>0.13124108416547789</c:v>
                </c:pt>
                <c:pt idx="2">
                  <c:v>0.13043478260869565</c:v>
                </c:pt>
                <c:pt idx="3">
                  <c:v>8.8235294117647065E-2</c:v>
                </c:pt>
                <c:pt idx="4">
                  <c:v>9.0277777777777776E-2</c:v>
                </c:pt>
                <c:pt idx="5">
                  <c:v>0.16831683168316833</c:v>
                </c:pt>
                <c:pt idx="6">
                  <c:v>5.2631578947368418E-2</c:v>
                </c:pt>
                <c:pt idx="7">
                  <c:v>0.1111111111111111</c:v>
                </c:pt>
              </c:numCache>
            </c:numRef>
          </c:val>
          <c:extLst xmlns:c16r2="http://schemas.microsoft.com/office/drawing/2015/06/chart">
            <c:ext xmlns:c16="http://schemas.microsoft.com/office/drawing/2014/chart" uri="{C3380CC4-5D6E-409C-BE32-E72D297353CC}">
              <c16:uniqueId val="{00000000-7F1C-4093-B18C-2B7D9783C3E4}"/>
            </c:ext>
          </c:extLst>
        </c:ser>
        <c:ser>
          <c:idx val="1"/>
          <c:order val="1"/>
          <c:tx>
            <c:strRef>
              <c:f>'Crosstab 5'!$A$3</c:f>
              <c:strCache>
                <c:ptCount val="1"/>
                <c:pt idx="0">
                  <c:v>Dissatisfied</c:v>
                </c:pt>
              </c:strCache>
            </c:strRef>
          </c:tx>
          <c:spPr>
            <a:solidFill>
              <a:srgbClr val="E6353D"/>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5'!$B$1:$I$1</c:f>
              <c:strCache>
                <c:ptCount val="8"/>
                <c:pt idx="0">
                  <c:v>Called 999</c:v>
                </c:pt>
                <c:pt idx="1">
                  <c:v>Called 101</c:v>
                </c:pt>
                <c:pt idx="2">
                  <c:v>Used online reporting (e.g. at www.lincs.police.uk )</c:v>
                </c:pt>
                <c:pt idx="3">
                  <c:v>Via social media (e.g. Facebook, Twitter, etc @lincspolice)</c:v>
                </c:pt>
                <c:pt idx="4">
                  <c:v>To a police officer in person</c:v>
                </c:pt>
                <c:pt idx="5">
                  <c:v>At a police station in person</c:v>
                </c:pt>
                <c:pt idx="6">
                  <c:v>Via Neighbourhood Watch</c:v>
                </c:pt>
                <c:pt idx="7">
                  <c:v>Via Crimestoppers</c:v>
                </c:pt>
              </c:strCache>
            </c:strRef>
          </c:cat>
          <c:val>
            <c:numRef>
              <c:f>'Crosstab 5'!$B$3:$I$3</c:f>
              <c:numCache>
                <c:formatCode>0%</c:formatCode>
                <c:ptCount val="8"/>
                <c:pt idx="0">
                  <c:v>0.10245901639344263</c:v>
                </c:pt>
                <c:pt idx="1">
                  <c:v>0.15406562054208273</c:v>
                </c:pt>
                <c:pt idx="2">
                  <c:v>0.16149068322981366</c:v>
                </c:pt>
                <c:pt idx="3">
                  <c:v>0.14705882352941177</c:v>
                </c:pt>
                <c:pt idx="4">
                  <c:v>0.11805555555555555</c:v>
                </c:pt>
                <c:pt idx="5">
                  <c:v>0.14851485148514851</c:v>
                </c:pt>
                <c:pt idx="6">
                  <c:v>0.18421052631578946</c:v>
                </c:pt>
                <c:pt idx="7">
                  <c:v>0.27777777777777779</c:v>
                </c:pt>
              </c:numCache>
            </c:numRef>
          </c:val>
          <c:extLst xmlns:c16r2="http://schemas.microsoft.com/office/drawing/2015/06/chart">
            <c:ext xmlns:c16="http://schemas.microsoft.com/office/drawing/2014/chart" uri="{C3380CC4-5D6E-409C-BE32-E72D297353CC}">
              <c16:uniqueId val="{00000001-7F1C-4093-B18C-2B7D9783C3E4}"/>
            </c:ext>
          </c:extLst>
        </c:ser>
        <c:ser>
          <c:idx val="2"/>
          <c:order val="2"/>
          <c:tx>
            <c:strRef>
              <c:f>'Crosstab 5'!$A$4</c:f>
              <c:strCache>
                <c:ptCount val="1"/>
                <c:pt idx="0">
                  <c:v>Neither Satisfied nor Dissatisfied</c:v>
                </c:pt>
              </c:strCache>
            </c:strRef>
          </c:tx>
          <c:spPr>
            <a:solidFill>
              <a:srgbClr val="F2750F"/>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5'!$B$1:$I$1</c:f>
              <c:strCache>
                <c:ptCount val="8"/>
                <c:pt idx="0">
                  <c:v>Called 999</c:v>
                </c:pt>
                <c:pt idx="1">
                  <c:v>Called 101</c:v>
                </c:pt>
                <c:pt idx="2">
                  <c:v>Used online reporting (e.g. at www.lincs.police.uk )</c:v>
                </c:pt>
                <c:pt idx="3">
                  <c:v>Via social media (e.g. Facebook, Twitter, etc @lincspolice)</c:v>
                </c:pt>
                <c:pt idx="4">
                  <c:v>To a police officer in person</c:v>
                </c:pt>
                <c:pt idx="5">
                  <c:v>At a police station in person</c:v>
                </c:pt>
                <c:pt idx="6">
                  <c:v>Via Neighbourhood Watch</c:v>
                </c:pt>
                <c:pt idx="7">
                  <c:v>Via Crimestoppers</c:v>
                </c:pt>
              </c:strCache>
            </c:strRef>
          </c:cat>
          <c:val>
            <c:numRef>
              <c:f>'Crosstab 5'!$B$4:$I$4</c:f>
              <c:numCache>
                <c:formatCode>0%</c:formatCode>
                <c:ptCount val="8"/>
                <c:pt idx="0">
                  <c:v>0.19262295081967212</c:v>
                </c:pt>
                <c:pt idx="1">
                  <c:v>0.25534950071326679</c:v>
                </c:pt>
                <c:pt idx="2">
                  <c:v>0.27329192546583853</c:v>
                </c:pt>
                <c:pt idx="3">
                  <c:v>0.44117647058823528</c:v>
                </c:pt>
                <c:pt idx="4">
                  <c:v>0.20833333333333334</c:v>
                </c:pt>
                <c:pt idx="5">
                  <c:v>0.28712871287128711</c:v>
                </c:pt>
                <c:pt idx="6">
                  <c:v>0.18421052631578946</c:v>
                </c:pt>
                <c:pt idx="7">
                  <c:v>0.3888888888888889</c:v>
                </c:pt>
              </c:numCache>
            </c:numRef>
          </c:val>
          <c:extLst xmlns:c16r2="http://schemas.microsoft.com/office/drawing/2015/06/chart">
            <c:ext xmlns:c16="http://schemas.microsoft.com/office/drawing/2014/chart" uri="{C3380CC4-5D6E-409C-BE32-E72D297353CC}">
              <c16:uniqueId val="{00000002-7F1C-4093-B18C-2B7D9783C3E4}"/>
            </c:ext>
          </c:extLst>
        </c:ser>
        <c:ser>
          <c:idx val="3"/>
          <c:order val="3"/>
          <c:tx>
            <c:strRef>
              <c:f>'Crosstab 5'!$A$5</c:f>
              <c:strCache>
                <c:ptCount val="1"/>
                <c:pt idx="0">
                  <c:v>Satisfied</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5'!$B$1:$I$1</c:f>
              <c:strCache>
                <c:ptCount val="8"/>
                <c:pt idx="0">
                  <c:v>Called 999</c:v>
                </c:pt>
                <c:pt idx="1">
                  <c:v>Called 101</c:v>
                </c:pt>
                <c:pt idx="2">
                  <c:v>Used online reporting (e.g. at www.lincs.police.uk )</c:v>
                </c:pt>
                <c:pt idx="3">
                  <c:v>Via social media (e.g. Facebook, Twitter, etc @lincspolice)</c:v>
                </c:pt>
                <c:pt idx="4">
                  <c:v>To a police officer in person</c:v>
                </c:pt>
                <c:pt idx="5">
                  <c:v>At a police station in person</c:v>
                </c:pt>
                <c:pt idx="6">
                  <c:v>Via Neighbourhood Watch</c:v>
                </c:pt>
                <c:pt idx="7">
                  <c:v>Via Crimestoppers</c:v>
                </c:pt>
              </c:strCache>
            </c:strRef>
          </c:cat>
          <c:val>
            <c:numRef>
              <c:f>'Crosstab 5'!$B$5:$I$5</c:f>
              <c:numCache>
                <c:formatCode>0%</c:formatCode>
                <c:ptCount val="8"/>
                <c:pt idx="0">
                  <c:v>0.29918032786885246</c:v>
                </c:pt>
                <c:pt idx="1">
                  <c:v>0.29671897289586308</c:v>
                </c:pt>
                <c:pt idx="2">
                  <c:v>0.27950310559006208</c:v>
                </c:pt>
                <c:pt idx="3">
                  <c:v>0.23529411764705882</c:v>
                </c:pt>
                <c:pt idx="4">
                  <c:v>0.28472222222222221</c:v>
                </c:pt>
                <c:pt idx="5">
                  <c:v>0.26732673267326734</c:v>
                </c:pt>
                <c:pt idx="6">
                  <c:v>0.36842105263157893</c:v>
                </c:pt>
                <c:pt idx="7">
                  <c:v>0.22222222222222221</c:v>
                </c:pt>
              </c:numCache>
            </c:numRef>
          </c:val>
          <c:extLst xmlns:c16r2="http://schemas.microsoft.com/office/drawing/2015/06/chart">
            <c:ext xmlns:c16="http://schemas.microsoft.com/office/drawing/2014/chart" uri="{C3380CC4-5D6E-409C-BE32-E72D297353CC}">
              <c16:uniqueId val="{00000003-7F1C-4093-B18C-2B7D9783C3E4}"/>
            </c:ext>
          </c:extLst>
        </c:ser>
        <c:ser>
          <c:idx val="4"/>
          <c:order val="4"/>
          <c:tx>
            <c:strRef>
              <c:f>'Crosstab 5'!$A$6</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5'!$B$1:$I$1</c:f>
              <c:strCache>
                <c:ptCount val="8"/>
                <c:pt idx="0">
                  <c:v>Called 999</c:v>
                </c:pt>
                <c:pt idx="1">
                  <c:v>Called 101</c:v>
                </c:pt>
                <c:pt idx="2">
                  <c:v>Used online reporting (e.g. at www.lincs.police.uk )</c:v>
                </c:pt>
                <c:pt idx="3">
                  <c:v>Via social media (e.g. Facebook, Twitter, etc @lincspolice)</c:v>
                </c:pt>
                <c:pt idx="4">
                  <c:v>To a police officer in person</c:v>
                </c:pt>
                <c:pt idx="5">
                  <c:v>At a police station in person</c:v>
                </c:pt>
                <c:pt idx="6">
                  <c:v>Via Neighbourhood Watch</c:v>
                </c:pt>
                <c:pt idx="7">
                  <c:v>Via Crimestoppers</c:v>
                </c:pt>
              </c:strCache>
            </c:strRef>
          </c:cat>
          <c:val>
            <c:numRef>
              <c:f>'Crosstab 5'!$B$6:$I$6</c:f>
              <c:numCache>
                <c:formatCode>0%</c:formatCode>
                <c:ptCount val="8"/>
                <c:pt idx="0">
                  <c:v>0.23360655737704919</c:v>
                </c:pt>
                <c:pt idx="1">
                  <c:v>0.16262482168330955</c:v>
                </c:pt>
                <c:pt idx="2">
                  <c:v>0.15527950310559005</c:v>
                </c:pt>
                <c:pt idx="3">
                  <c:v>8.8235294117647065E-2</c:v>
                </c:pt>
                <c:pt idx="4">
                  <c:v>0.2986111111111111</c:v>
                </c:pt>
                <c:pt idx="5">
                  <c:v>0.12871287128712872</c:v>
                </c:pt>
                <c:pt idx="6">
                  <c:v>0.21052631578947367</c:v>
                </c:pt>
                <c:pt idx="7">
                  <c:v>0</c:v>
                </c:pt>
              </c:numCache>
            </c:numRef>
          </c:val>
          <c:extLst xmlns:c16r2="http://schemas.microsoft.com/office/drawing/2015/06/chart">
            <c:ext xmlns:c16="http://schemas.microsoft.com/office/drawing/2014/chart" uri="{C3380CC4-5D6E-409C-BE32-E72D297353CC}">
              <c16:uniqueId val="{00000004-7F1C-4093-B18C-2B7D9783C3E4}"/>
            </c:ext>
          </c:extLst>
        </c:ser>
        <c:dLbls>
          <c:dLblPos val="ctr"/>
          <c:showLegendKey val="0"/>
          <c:showVal val="1"/>
          <c:showCatName val="0"/>
          <c:showSerName val="0"/>
          <c:showPercent val="0"/>
          <c:showBubbleSize val="0"/>
        </c:dLbls>
        <c:gapWidth val="53"/>
        <c:overlap val="100"/>
        <c:axId val="99809920"/>
        <c:axId val="99561856"/>
      </c:barChart>
      <c:catAx>
        <c:axId val="9980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561856"/>
        <c:crosses val="autoZero"/>
        <c:auto val="1"/>
        <c:lblAlgn val="ctr"/>
        <c:lblOffset val="100"/>
        <c:noMultiLvlLbl val="0"/>
      </c:catAx>
      <c:valAx>
        <c:axId val="99561856"/>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9809920"/>
        <c:crosses val="autoZero"/>
        <c:crossBetween val="between"/>
      </c:valAx>
      <c:spPr>
        <a:noFill/>
        <a:ln>
          <a:noFill/>
        </a:ln>
        <a:effectLst/>
      </c:spPr>
    </c:plotArea>
    <c:legend>
      <c:legendPos val="b"/>
      <c:layout>
        <c:manualLayout>
          <c:xMode val="edge"/>
          <c:yMode val="edge"/>
          <c:x val="0.18304299012647932"/>
          <c:y val="0.90092559510971959"/>
          <c:w val="0.72776190005391861"/>
          <c:h val="5.77306683442891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58509296997589"/>
          <c:y val="0.16836956538900577"/>
          <c:w val="0.54258157745659819"/>
          <c:h val="0.71007829534348743"/>
        </c:manualLayout>
      </c:layout>
      <c:barChart>
        <c:barDir val="bar"/>
        <c:grouping val="clustered"/>
        <c:varyColors val="0"/>
        <c:ser>
          <c:idx val="0"/>
          <c:order val="0"/>
          <c:tx>
            <c:strRef>
              <c:f>Sheet1!$C$1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78EA-490B-92F6-1C60417D5820}"/>
              </c:ext>
            </c:extLst>
          </c:dPt>
          <c:dPt>
            <c:idx val="1"/>
            <c:invertIfNegative val="0"/>
            <c:bubble3D val="0"/>
            <c:extLst xmlns:c16r2="http://schemas.microsoft.com/office/drawing/2015/06/chart">
              <c:ext xmlns:c16="http://schemas.microsoft.com/office/drawing/2014/chart" uri="{C3380CC4-5D6E-409C-BE32-E72D297353CC}">
                <c16:uniqueId val="{00000003-78EA-490B-92F6-1C60417D5820}"/>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Intern, Trainee or Apprentice</c:v>
                </c:pt>
                <c:pt idx="1">
                  <c:v>Volunteering</c:v>
                </c:pt>
                <c:pt idx="2">
                  <c:v>Carer</c:v>
                </c:pt>
                <c:pt idx="3">
                  <c:v>Student</c:v>
                </c:pt>
                <c:pt idx="4">
                  <c:v>Unemployed</c:v>
                </c:pt>
                <c:pt idx="5">
                  <c:v>Home-maker</c:v>
                </c:pt>
                <c:pt idx="6">
                  <c:v>Working Part Time</c:v>
                </c:pt>
                <c:pt idx="7">
                  <c:v>Working Full Time</c:v>
                </c:pt>
                <c:pt idx="8">
                  <c:v>Retired</c:v>
                </c:pt>
              </c:strCache>
            </c:strRef>
          </c:cat>
          <c:val>
            <c:numRef>
              <c:f>Sheet1!$C$2:$C$10</c:f>
              <c:numCache>
                <c:formatCode>0%</c:formatCode>
                <c:ptCount val="9"/>
                <c:pt idx="0">
                  <c:v>0</c:v>
                </c:pt>
                <c:pt idx="1">
                  <c:v>0.02</c:v>
                </c:pt>
                <c:pt idx="2">
                  <c:v>0.02</c:v>
                </c:pt>
                <c:pt idx="3">
                  <c:v>0.02</c:v>
                </c:pt>
                <c:pt idx="4">
                  <c:v>0.02</c:v>
                </c:pt>
                <c:pt idx="5">
                  <c:v>0.03</c:v>
                </c:pt>
                <c:pt idx="6">
                  <c:v>0.12</c:v>
                </c:pt>
                <c:pt idx="7">
                  <c:v>0.36</c:v>
                </c:pt>
                <c:pt idx="8">
                  <c:v>0.42</c:v>
                </c:pt>
              </c:numCache>
            </c:numRef>
          </c:val>
          <c:extLst xmlns:c16r2="http://schemas.microsoft.com/office/drawing/2015/06/chart">
            <c:ext xmlns:c16="http://schemas.microsoft.com/office/drawing/2014/chart" uri="{C3380CC4-5D6E-409C-BE32-E72D297353CC}">
              <c16:uniqueId val="{00000004-78EA-490B-92F6-1C60417D5820}"/>
            </c:ext>
          </c:extLst>
        </c:ser>
        <c:dLbls>
          <c:showLegendKey val="0"/>
          <c:showVal val="0"/>
          <c:showCatName val="0"/>
          <c:showSerName val="0"/>
          <c:showPercent val="0"/>
          <c:showBubbleSize val="0"/>
        </c:dLbls>
        <c:gapWidth val="50"/>
        <c:axId val="90593536"/>
        <c:axId val="90599424"/>
      </c:barChart>
      <c:catAx>
        <c:axId val="9059353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90599424"/>
        <c:crosses val="autoZero"/>
        <c:auto val="0"/>
        <c:lblAlgn val="ctr"/>
        <c:lblOffset val="100"/>
        <c:noMultiLvlLbl val="0"/>
      </c:catAx>
      <c:valAx>
        <c:axId val="90599424"/>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059353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Total</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4F30-44F9-BCBE-E422279E41F2}"/>
              </c:ext>
            </c:extLst>
          </c:dPt>
          <c:dPt>
            <c:idx val="1"/>
            <c:invertIfNegative val="0"/>
            <c:bubble3D val="0"/>
            <c:extLst xmlns:c16r2="http://schemas.microsoft.com/office/drawing/2015/06/chart">
              <c:ext xmlns:c16="http://schemas.microsoft.com/office/drawing/2014/chart" uri="{C3380CC4-5D6E-409C-BE32-E72D297353CC}">
                <c16:uniqueId val="{00000003-4F30-44F9-BCBE-E422279E41F2}"/>
              </c:ext>
            </c:extLst>
          </c:dPt>
          <c:dLbls>
            <c:spPr>
              <a:noFill/>
              <a:ln w="31909">
                <a:noFill/>
                <a:round/>
              </a:ln>
            </c:spPr>
            <c:txPr>
              <a:bodyPr/>
              <a:lstStyle/>
              <a:p>
                <a:pPr>
                  <a:defRPr baseline="0">
                    <a:latin typeface="Tahoma"/>
                    <a:ea typeface="Tahoma"/>
                    <a:cs typeface="Tahoma"/>
                  </a:defRPr>
                </a:pPr>
                <a:endParaRPr lang="en-US"/>
              </a:p>
            </c:txPr>
            <c:showLegendKey val="0"/>
            <c:showVal val="1"/>
            <c:showCatName val="0"/>
            <c:showSerName val="0"/>
            <c:showPercent val="0"/>
            <c:showBubbleSize val="0"/>
            <c:showLeaderLines val="0"/>
            <c:extLst xmlns:c16r2="http://schemas.microsoft.com/office/drawing/2015/06/chart" xmlns:mc="http://schemas.openxmlformats.org/markup-compatibility/2006" xmlns:c14="http://schemas.microsoft.com/office/drawing/2007/8/2/chart" xmlns:c15="http://schemas.microsoft.com/office/drawing/2012/chart">
              <c:ext xmlns:c15="http://schemas.microsoft.com/office/drawing/2012/chart" uri="{CE6537A1-D6FC-4f65-9D91-7224C49458BB}">
                <c15:showLeaderLines val="1"/>
                <c15:leaderLines>
                  <c:spPr>
                    <a:ln/>
                  </c:spPr>
                </c15:leaderLines>
              </c:ext>
            </c:extLst>
          </c:dLbls>
          <c:cat>
            <c:strRef>
              <c:f>Sheet1!$B$2:$B$10</c:f>
              <c:strCache>
                <c:ptCount val="9"/>
                <c:pt idx="0">
                  <c:v>Via Crimestoppers</c:v>
                </c:pt>
                <c:pt idx="1">
                  <c:v>At a police station in person</c:v>
                </c:pt>
                <c:pt idx="2">
                  <c:v>Other</c:v>
                </c:pt>
                <c:pt idx="3">
                  <c:v>Via social media (e.g. Facebook, Twitter, etc @lincspolice)</c:v>
                </c:pt>
                <c:pt idx="4">
                  <c:v>Used online reporting (e.g. at www.lincs.police.uk )</c:v>
                </c:pt>
                <c:pt idx="5">
                  <c:v>Called 101</c:v>
                </c:pt>
                <c:pt idx="6">
                  <c:v>Called 999</c:v>
                </c:pt>
                <c:pt idx="7">
                  <c:v>Via Neighbourhood Watch</c:v>
                </c:pt>
                <c:pt idx="8">
                  <c:v>To a police officer in person</c:v>
                </c:pt>
              </c:strCache>
            </c:strRef>
          </c:cat>
          <c:val>
            <c:numRef>
              <c:f>Sheet1!$C$2:$C$10</c:f>
              <c:numCache>
                <c:formatCode>0.00</c:formatCode>
                <c:ptCount val="9"/>
                <c:pt idx="0">
                  <c:v>2.72</c:v>
                </c:pt>
                <c:pt idx="1">
                  <c:v>3.04</c:v>
                </c:pt>
                <c:pt idx="2">
                  <c:v>3.06</c:v>
                </c:pt>
                <c:pt idx="3">
                  <c:v>3.09</c:v>
                </c:pt>
                <c:pt idx="4">
                  <c:v>3.17</c:v>
                </c:pt>
                <c:pt idx="5">
                  <c:v>3.21</c:v>
                </c:pt>
                <c:pt idx="6">
                  <c:v>3.32</c:v>
                </c:pt>
                <c:pt idx="7">
                  <c:v>3.5</c:v>
                </c:pt>
                <c:pt idx="8">
                  <c:v>3.58</c:v>
                </c:pt>
              </c:numCache>
            </c:numRef>
          </c:val>
          <c:extLst xmlns:c16r2="http://schemas.microsoft.com/office/drawing/2015/06/chart">
            <c:ext xmlns:c16="http://schemas.microsoft.com/office/drawing/2014/chart" uri="{C3380CC4-5D6E-409C-BE32-E72D297353CC}">
              <c16:uniqueId val="{00000004-4F30-44F9-BCBE-E422279E41F2}"/>
            </c:ext>
          </c:extLst>
        </c:ser>
        <c:dLbls>
          <c:showLegendKey val="0"/>
          <c:showVal val="0"/>
          <c:showCatName val="0"/>
          <c:showSerName val="0"/>
          <c:showPercent val="0"/>
          <c:showBubbleSize val="0"/>
        </c:dLbls>
        <c:gapWidth val="100"/>
        <c:axId val="99652736"/>
        <c:axId val="99654272"/>
      </c:barChart>
      <c:catAx>
        <c:axId val="9965273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99654272"/>
        <c:crosses val="autoZero"/>
        <c:auto val="0"/>
        <c:lblAlgn val="ctr"/>
        <c:lblOffset val="100"/>
        <c:noMultiLvlLbl val="0"/>
      </c:catAx>
      <c:valAx>
        <c:axId val="99654272"/>
        <c:scaling>
          <c:orientation val="minMax"/>
          <c:min val="2.5"/>
        </c:scaling>
        <c:delete val="0"/>
        <c:axPos val="b"/>
        <c:numFmt formatCode="0.00" sourceLinked="0"/>
        <c:majorTickMark val="out"/>
        <c:minorTickMark val="none"/>
        <c:tickLblPos val="nextTo"/>
        <c:spPr>
          <a:ln>
            <a:solidFill>
              <a:schemeClr val="tx1"/>
            </a:solidFill>
          </a:ln>
        </c:spPr>
        <c:txPr>
          <a:bodyPr rot="0" vert="horz"/>
          <a:lstStyle/>
          <a:p>
            <a:pPr>
              <a:defRPr sz="1000" b="0" i="0" baseline="0">
                <a:latin typeface="Tahoma"/>
                <a:ea typeface="Tahoma"/>
                <a:cs typeface="Tahoma"/>
              </a:defRPr>
            </a:pPr>
            <a:endParaRPr lang="en-US"/>
          </a:p>
        </c:txPr>
        <c:crossAx val="99652736"/>
        <c:crosses val="autoZero"/>
        <c:crossBetween val="between"/>
      </c:valAx>
      <c:spPr>
        <a:noFill/>
        <a:ln w="3989">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ea typeface="Tahoma" pitchFamily="34" charset="0"/>
          <a:cs typeface="Tahoma"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Sheet1!$C$1</c:f>
              <c:strCache>
                <c:ptCount val="1"/>
                <c:pt idx="0">
                  <c:v>Column %</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5713-4224-BC0D-90AC4877292D}"/>
              </c:ext>
            </c:extLst>
          </c:dPt>
          <c:dPt>
            <c:idx val="1"/>
            <c:invertIfNegative val="0"/>
            <c:bubble3D val="0"/>
            <c:extLst xmlns:c16r2="http://schemas.microsoft.com/office/drawing/2015/06/chart">
              <c:ext xmlns:c16="http://schemas.microsoft.com/office/drawing/2014/chart" uri="{C3380CC4-5D6E-409C-BE32-E72D297353CC}">
                <c16:uniqueId val="{00000003-5713-4224-BC0D-90AC4877292D}"/>
              </c:ext>
            </c:extLst>
          </c:dPt>
          <c:dLbls>
            <c:spPr>
              <a:noFill/>
              <a:ln>
                <a:noFill/>
              </a:ln>
              <a:effectLst/>
            </c:spPr>
            <c:txPr>
              <a:bodyPr wrap="square" lIns="38100" tIns="19050" rIns="38100" bIns="19050" anchor="ctr">
                <a:spAutoFit/>
              </a:bodyPr>
              <a:lstStyle/>
              <a:p>
                <a:pPr>
                  <a:defRPr>
                    <a:solidFill>
                      <a:srgbClr val="FFC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Sheet1!$B$2:$B$10</c:f>
              <c:strCache>
                <c:ptCount val="9"/>
                <c:pt idx="0">
                  <c:v>Via social media (e.g. Facebook, Twitter, etc @lincspolice)</c:v>
                </c:pt>
                <c:pt idx="1">
                  <c:v>Via Neighbourhood Watch</c:v>
                </c:pt>
                <c:pt idx="2">
                  <c:v>Via Crimestoppers</c:v>
                </c:pt>
                <c:pt idx="3">
                  <c:v>To a police officer in person</c:v>
                </c:pt>
                <c:pt idx="4">
                  <c:v>Use online reporting (e.g. at www.lincs.police.uk )</c:v>
                </c:pt>
                <c:pt idx="5">
                  <c:v>At a police station in person</c:v>
                </c:pt>
                <c:pt idx="6">
                  <c:v>Other</c:v>
                </c:pt>
                <c:pt idx="7">
                  <c:v>Call 101</c:v>
                </c:pt>
                <c:pt idx="8">
                  <c:v>Call 999</c:v>
                </c:pt>
              </c:strCache>
            </c:strRef>
          </c:cat>
          <c:val>
            <c:numRef>
              <c:f>Sheet1!$C$2:$C$10</c:f>
              <c:numCache>
                <c:formatCode>0%</c:formatCode>
                <c:ptCount val="9"/>
                <c:pt idx="0">
                  <c:v>0</c:v>
                </c:pt>
                <c:pt idx="1">
                  <c:v>0</c:v>
                </c:pt>
                <c:pt idx="2">
                  <c:v>0</c:v>
                </c:pt>
                <c:pt idx="3">
                  <c:v>0.01</c:v>
                </c:pt>
                <c:pt idx="4">
                  <c:v>0.02</c:v>
                </c:pt>
                <c:pt idx="5">
                  <c:v>0.02</c:v>
                </c:pt>
                <c:pt idx="6">
                  <c:v>0.02</c:v>
                </c:pt>
                <c:pt idx="7">
                  <c:v>0.11</c:v>
                </c:pt>
                <c:pt idx="8">
                  <c:v>0.82</c:v>
                </c:pt>
              </c:numCache>
            </c:numRef>
          </c:val>
          <c:extLst xmlns:c16r2="http://schemas.microsoft.com/office/drawing/2015/06/chart">
            <c:ext xmlns:c16="http://schemas.microsoft.com/office/drawing/2014/chart" uri="{C3380CC4-5D6E-409C-BE32-E72D297353CC}">
              <c16:uniqueId val="{00000004-5713-4224-BC0D-90AC4877292D}"/>
            </c:ext>
          </c:extLst>
        </c:ser>
        <c:dLbls>
          <c:dLblPos val="ctr"/>
          <c:showLegendKey val="0"/>
          <c:showVal val="1"/>
          <c:showCatName val="0"/>
          <c:showSerName val="0"/>
          <c:showPercent val="0"/>
          <c:showBubbleSize val="0"/>
        </c:dLbls>
        <c:gapWidth val="100"/>
        <c:overlap val="100"/>
        <c:axId val="99945088"/>
        <c:axId val="99956224"/>
      </c:barChart>
      <c:catAx>
        <c:axId val="99945088"/>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99956224"/>
        <c:crosses val="autoZero"/>
        <c:auto val="0"/>
        <c:lblAlgn val="ctr"/>
        <c:lblOffset val="100"/>
        <c:noMultiLvlLbl val="0"/>
      </c:catAx>
      <c:valAx>
        <c:axId val="99956224"/>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9994508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Sheet1!$C$1</c:f>
              <c:strCache>
                <c:ptCount val="1"/>
                <c:pt idx="0">
                  <c:v>Column %</c:v>
                </c:pt>
              </c:strCache>
            </c:strRef>
          </c:tx>
          <c:spPr>
            <a:solidFill>
              <a:srgbClr val="002060"/>
            </a:solidFill>
          </c:spPr>
          <c:invertIfNegative val="0"/>
          <c:dPt>
            <c:idx val="0"/>
            <c:invertIfNegative val="0"/>
            <c:bubble3D val="0"/>
            <c:extLst xmlns:c16r2="http://schemas.microsoft.com/office/drawing/2015/06/chart">
              <c:ext xmlns:c16="http://schemas.microsoft.com/office/drawing/2014/chart" uri="{C3380CC4-5D6E-409C-BE32-E72D297353CC}">
                <c16:uniqueId val="{00000001-F9A9-4ACE-A7B1-D932309D8211}"/>
              </c:ext>
            </c:extLst>
          </c:dPt>
          <c:dPt>
            <c:idx val="1"/>
            <c:invertIfNegative val="0"/>
            <c:bubble3D val="0"/>
            <c:extLst xmlns:c16r2="http://schemas.microsoft.com/office/drawing/2015/06/chart">
              <c:ext xmlns:c16="http://schemas.microsoft.com/office/drawing/2014/chart" uri="{C3380CC4-5D6E-409C-BE32-E72D297353CC}">
                <c16:uniqueId val="{00000003-F9A9-4ACE-A7B1-D932309D8211}"/>
              </c:ext>
            </c:extLst>
          </c:dPt>
          <c:dLbls>
            <c:spPr>
              <a:noFill/>
              <a:ln w="31875">
                <a:noFill/>
              </a:ln>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Via Crimestoppers</c:v>
                </c:pt>
                <c:pt idx="1">
                  <c:v>Via social media (e.g. Facebook, Twitter, etc @lincspolice)</c:v>
                </c:pt>
                <c:pt idx="2">
                  <c:v>Via Neighbourhood Watch</c:v>
                </c:pt>
                <c:pt idx="3">
                  <c:v>To a police officer in person</c:v>
                </c:pt>
                <c:pt idx="4">
                  <c:v>Other</c:v>
                </c:pt>
                <c:pt idx="5">
                  <c:v>Call 999</c:v>
                </c:pt>
                <c:pt idx="6">
                  <c:v>At a police station in person</c:v>
                </c:pt>
                <c:pt idx="7">
                  <c:v>Use online reporting (e.g. at www.lincs.police.uk )</c:v>
                </c:pt>
                <c:pt idx="8">
                  <c:v>Call 101</c:v>
                </c:pt>
              </c:strCache>
            </c:strRef>
          </c:cat>
          <c:val>
            <c:numRef>
              <c:f>Sheet1!$C$2:$C$10</c:f>
              <c:numCache>
                <c:formatCode>0%</c:formatCode>
                <c:ptCount val="9"/>
                <c:pt idx="0">
                  <c:v>0</c:v>
                </c:pt>
                <c:pt idx="1">
                  <c:v>0.01</c:v>
                </c:pt>
                <c:pt idx="2">
                  <c:v>0.01</c:v>
                </c:pt>
                <c:pt idx="3">
                  <c:v>0.02</c:v>
                </c:pt>
                <c:pt idx="4">
                  <c:v>0.03</c:v>
                </c:pt>
                <c:pt idx="5">
                  <c:v>0.04</c:v>
                </c:pt>
                <c:pt idx="6">
                  <c:v>7.0000000000000007E-2</c:v>
                </c:pt>
                <c:pt idx="7">
                  <c:v>0.12</c:v>
                </c:pt>
                <c:pt idx="8">
                  <c:v>0.68</c:v>
                </c:pt>
              </c:numCache>
            </c:numRef>
          </c:val>
          <c:extLst xmlns:c16r2="http://schemas.microsoft.com/office/drawing/2015/06/chart">
            <c:ext xmlns:c16="http://schemas.microsoft.com/office/drawing/2014/chart" uri="{C3380CC4-5D6E-409C-BE32-E72D297353CC}">
              <c16:uniqueId val="{00000004-F9A9-4ACE-A7B1-D932309D8211}"/>
            </c:ext>
          </c:extLst>
        </c:ser>
        <c:dLbls>
          <c:showLegendKey val="0"/>
          <c:showVal val="0"/>
          <c:showCatName val="0"/>
          <c:showSerName val="0"/>
          <c:showPercent val="0"/>
          <c:showBubbleSize val="0"/>
        </c:dLbls>
        <c:gapWidth val="50"/>
        <c:overlap val="100"/>
        <c:axId val="100158080"/>
        <c:axId val="100159872"/>
      </c:barChart>
      <c:catAx>
        <c:axId val="100158080"/>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00159872"/>
        <c:crosses val="autoZero"/>
        <c:auto val="0"/>
        <c:lblAlgn val="ctr"/>
        <c:lblOffset val="100"/>
        <c:noMultiLvlLbl val="0"/>
      </c:catAx>
      <c:valAx>
        <c:axId val="100159872"/>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00158080"/>
        <c:crosses val="autoZero"/>
        <c:crossBetween val="between"/>
      </c:valAx>
      <c:spPr>
        <a:noFill/>
        <a:ln w="3984">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'Crosstab 16'!$B$4</c:f>
              <c:strCache>
                <c:ptCount val="1"/>
                <c:pt idx="0">
                  <c:v>% in total sample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16'!$A$5:$A$20</c:f>
              <c:strCache>
                <c:ptCount val="16"/>
                <c:pt idx="0">
                  <c:v>16 to 34</c:v>
                </c:pt>
                <c:pt idx="1">
                  <c:v>35 to 49</c:v>
                </c:pt>
                <c:pt idx="2">
                  <c:v>50 to 64</c:v>
                </c:pt>
                <c:pt idx="3">
                  <c:v>65+</c:v>
                </c:pt>
                <c:pt idx="4">
                  <c:v>Female</c:v>
                </c:pt>
                <c:pt idx="5">
                  <c:v>Male</c:v>
                </c:pt>
                <c:pt idx="6">
                  <c:v>Boston Borough</c:v>
                </c:pt>
                <c:pt idx="7">
                  <c:v>East Lindsey</c:v>
                </c:pt>
                <c:pt idx="8">
                  <c:v>Lincoln City</c:v>
                </c:pt>
                <c:pt idx="9">
                  <c:v>North Kesteven</c:v>
                </c:pt>
                <c:pt idx="10">
                  <c:v>South Holland</c:v>
                </c:pt>
                <c:pt idx="11">
                  <c:v>South Kesteven</c:v>
                </c:pt>
                <c:pt idx="12">
                  <c:v>West Lindsey</c:v>
                </c:pt>
                <c:pt idx="13">
                  <c:v>ABC1</c:v>
                </c:pt>
                <c:pt idx="14">
                  <c:v>C2DE</c:v>
                </c:pt>
                <c:pt idx="15">
                  <c:v>Student</c:v>
                </c:pt>
              </c:strCache>
            </c:strRef>
          </c:cat>
          <c:val>
            <c:numRef>
              <c:f>'Crosstab 16'!$B$5:$B$20</c:f>
              <c:numCache>
                <c:formatCode>0%</c:formatCode>
                <c:ptCount val="16"/>
                <c:pt idx="0">
                  <c:v>9.4704049844236762E-2</c:v>
                </c:pt>
                <c:pt idx="1">
                  <c:v>0.17943925233644858</c:v>
                </c:pt>
                <c:pt idx="2">
                  <c:v>0.3386292834890966</c:v>
                </c:pt>
                <c:pt idx="3">
                  <c:v>0.38722741433021807</c:v>
                </c:pt>
                <c:pt idx="4">
                  <c:v>0.40747663551401869</c:v>
                </c:pt>
                <c:pt idx="5">
                  <c:v>0.56510903426791281</c:v>
                </c:pt>
                <c:pt idx="6">
                  <c:v>0.10124610591900311</c:v>
                </c:pt>
                <c:pt idx="7">
                  <c:v>0.24859813084112151</c:v>
                </c:pt>
                <c:pt idx="8">
                  <c:v>0.10467289719626169</c:v>
                </c:pt>
                <c:pt idx="9">
                  <c:v>0.16666666666666666</c:v>
                </c:pt>
                <c:pt idx="10">
                  <c:v>0.1</c:v>
                </c:pt>
                <c:pt idx="11">
                  <c:v>0.13426791277258568</c:v>
                </c:pt>
                <c:pt idx="12">
                  <c:v>0.14454828660436136</c:v>
                </c:pt>
                <c:pt idx="13">
                  <c:v>0.75887850467289719</c:v>
                </c:pt>
                <c:pt idx="14">
                  <c:v>0.23426791277258566</c:v>
                </c:pt>
                <c:pt idx="15">
                  <c:v>6.853582554517134E-3</c:v>
                </c:pt>
              </c:numCache>
            </c:numRef>
          </c:val>
          <c:extLst xmlns:c16r2="http://schemas.microsoft.com/office/drawing/2015/06/chart">
            <c:ext xmlns:c16="http://schemas.microsoft.com/office/drawing/2014/chart" uri="{C3380CC4-5D6E-409C-BE32-E72D297353CC}">
              <c16:uniqueId val="{00000000-7116-4F48-9B86-AD6408762A9F}"/>
            </c:ext>
          </c:extLst>
        </c:ser>
        <c:ser>
          <c:idx val="1"/>
          <c:order val="1"/>
          <c:tx>
            <c:strRef>
              <c:f>'Crosstab 16'!$C$4</c:f>
              <c:strCache>
                <c:ptCount val="1"/>
                <c:pt idx="0">
                  <c:v>At a police station in person (Non Emergency Reporting)</c:v>
                </c:pt>
              </c:strCache>
            </c:strRef>
          </c:tx>
          <c:spPr>
            <a:solidFill>
              <a:srgbClr val="00B0F0"/>
            </a:solidFill>
            <a:ln>
              <a:noFill/>
            </a:ln>
            <a:effectLst/>
          </c:spPr>
          <c:invertIfNegative val="0"/>
          <c:dLbls>
            <c:dLbl>
              <c:idx val="1"/>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dLbl>
            <c:dLbl>
              <c:idx val="3"/>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dLbl>
            <c:dLbl>
              <c:idx val="6"/>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dLbl>
            <c:dLbl>
              <c:idx val="8"/>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dLbl>
            <c:dLbl>
              <c:idx val="12"/>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n-lt"/>
                      <a:ea typeface="+mn-ea"/>
                      <a:cs typeface="+mn-cs"/>
                    </a:defRPr>
                  </a:pPr>
                  <a:endParaRPr lang="en-US"/>
                </a:p>
              </c:txPr>
              <c:dLblPos val="outEnd"/>
              <c:showLegendKey val="0"/>
              <c:showVal val="1"/>
              <c:showCatName val="0"/>
              <c:showSerName val="0"/>
              <c:showPercent val="0"/>
              <c:showBubbleSize val="0"/>
            </c:dLbl>
            <c:dLbl>
              <c:idx val="14"/>
              <c:spPr>
                <a:noFill/>
                <a:ln>
                  <a:noFill/>
                </a:ln>
                <a:effectLst/>
              </c:spPr>
              <c:txPr>
                <a:bodyPr rot="0" spcFirstLastPara="1" vertOverflow="ellipsis" vert="horz" wrap="square" anchor="ctr" anchorCtr="1"/>
                <a:lstStyle/>
                <a:p>
                  <a:pPr>
                    <a:defRPr sz="900" b="1" i="0" u="none" strike="noStrike" kern="1200" baseline="0">
                      <a:solidFill>
                        <a:srgbClr val="00B050"/>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'Crosstab 16'!$A$5:$A$20</c:f>
              <c:strCache>
                <c:ptCount val="16"/>
                <c:pt idx="0">
                  <c:v>16 to 34</c:v>
                </c:pt>
                <c:pt idx="1">
                  <c:v>35 to 49</c:v>
                </c:pt>
                <c:pt idx="2">
                  <c:v>50 to 64</c:v>
                </c:pt>
                <c:pt idx="3">
                  <c:v>65+</c:v>
                </c:pt>
                <c:pt idx="4">
                  <c:v>Female</c:v>
                </c:pt>
                <c:pt idx="5">
                  <c:v>Male</c:v>
                </c:pt>
                <c:pt idx="6">
                  <c:v>Boston Borough</c:v>
                </c:pt>
                <c:pt idx="7">
                  <c:v>East Lindsey</c:v>
                </c:pt>
                <c:pt idx="8">
                  <c:v>Lincoln City</c:v>
                </c:pt>
                <c:pt idx="9">
                  <c:v>North Kesteven</c:v>
                </c:pt>
                <c:pt idx="10">
                  <c:v>South Holland</c:v>
                </c:pt>
                <c:pt idx="11">
                  <c:v>South Kesteven</c:v>
                </c:pt>
                <c:pt idx="12">
                  <c:v>West Lindsey</c:v>
                </c:pt>
                <c:pt idx="13">
                  <c:v>ABC1</c:v>
                </c:pt>
                <c:pt idx="14">
                  <c:v>C2DE</c:v>
                </c:pt>
                <c:pt idx="15">
                  <c:v>Student</c:v>
                </c:pt>
              </c:strCache>
            </c:strRef>
          </c:cat>
          <c:val>
            <c:numRef>
              <c:f>'Crosstab 16'!$C$5:$C$20</c:f>
              <c:numCache>
                <c:formatCode>0%</c:formatCode>
                <c:ptCount val="16"/>
                <c:pt idx="0">
                  <c:v>8.7866108786610872E-2</c:v>
                </c:pt>
                <c:pt idx="1">
                  <c:v>0.10878661087866109</c:v>
                </c:pt>
                <c:pt idx="2">
                  <c:v>0.37656903765690375</c:v>
                </c:pt>
                <c:pt idx="3">
                  <c:v>0.42677824267782427</c:v>
                </c:pt>
                <c:pt idx="4">
                  <c:v>0.39748953974895396</c:v>
                </c:pt>
                <c:pt idx="5">
                  <c:v>0.57322175732217573</c:v>
                </c:pt>
                <c:pt idx="6">
                  <c:v>0.19246861924686193</c:v>
                </c:pt>
                <c:pt idx="7">
                  <c:v>0.25523012552301255</c:v>
                </c:pt>
                <c:pt idx="8">
                  <c:v>0.12133891213389121</c:v>
                </c:pt>
                <c:pt idx="9">
                  <c:v>0.15062761506276151</c:v>
                </c:pt>
                <c:pt idx="10">
                  <c:v>0.100418410041841</c:v>
                </c:pt>
                <c:pt idx="11">
                  <c:v>0.11715481171548117</c:v>
                </c:pt>
                <c:pt idx="12">
                  <c:v>6.2761506276150625E-2</c:v>
                </c:pt>
                <c:pt idx="13">
                  <c:v>0.7489539748953975</c:v>
                </c:pt>
                <c:pt idx="14">
                  <c:v>0.24686192468619247</c:v>
                </c:pt>
                <c:pt idx="15">
                  <c:v>4.1841004184100415E-3</c:v>
                </c:pt>
              </c:numCache>
            </c:numRef>
          </c:val>
          <c:extLst xmlns:c16r2="http://schemas.microsoft.com/office/drawing/2015/06/chart">
            <c:ext xmlns:c16="http://schemas.microsoft.com/office/drawing/2014/chart" uri="{C3380CC4-5D6E-409C-BE32-E72D297353CC}">
              <c16:uniqueId val="{00000001-7116-4F48-9B86-AD6408762A9F}"/>
            </c:ext>
          </c:extLst>
        </c:ser>
        <c:dLbls>
          <c:dLblPos val="outEnd"/>
          <c:showLegendKey val="0"/>
          <c:showVal val="1"/>
          <c:showCatName val="0"/>
          <c:showSerName val="0"/>
          <c:showPercent val="0"/>
          <c:showBubbleSize val="0"/>
        </c:dLbls>
        <c:gapWidth val="50"/>
        <c:overlap val="-27"/>
        <c:axId val="100246272"/>
        <c:axId val="100247808"/>
      </c:barChart>
      <c:catAx>
        <c:axId val="10024627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247808"/>
        <c:crosses val="autoZero"/>
        <c:auto val="1"/>
        <c:lblAlgn val="ctr"/>
        <c:lblOffset val="100"/>
        <c:noMultiLvlLbl val="0"/>
      </c:catAx>
      <c:valAx>
        <c:axId val="100247808"/>
        <c:scaling>
          <c:orientation val="minMax"/>
        </c:scaling>
        <c:delete val="1"/>
        <c:axPos val="l"/>
        <c:numFmt formatCode="0%" sourceLinked="1"/>
        <c:majorTickMark val="none"/>
        <c:minorTickMark val="none"/>
        <c:tickLblPos val="nextTo"/>
        <c:crossAx val="10024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Sheet2!$A$1:$A$14</c:f>
              <c:strCache>
                <c:ptCount val="14"/>
                <c:pt idx="0">
                  <c:v>Hate crime</c:v>
                </c:pt>
                <c:pt idx="1">
                  <c:v>Rural and heritage crime (e.g. hare coursing, poaching, lead theft from church roof, etc)</c:v>
                </c:pt>
                <c:pt idx="2">
                  <c:v>Firearms offences</c:v>
                </c:pt>
                <c:pt idx="3">
                  <c:v>Fraud &amp; money laundering</c:v>
                </c:pt>
                <c:pt idx="4">
                  <c:v>Violence, disorder &amp; antisocial behaviour</c:v>
                </c:pt>
                <c:pt idx="5">
                  <c:v>Human trafficking &amp; missing persons</c:v>
                </c:pt>
                <c:pt idx="6">
                  <c:v>Domestic abuse</c:v>
                </c:pt>
                <c:pt idx="7">
                  <c:v>Traffic offences &amp; road safety</c:v>
                </c:pt>
                <c:pt idx="8">
                  <c:v>Drug abuse and dealing</c:v>
                </c:pt>
                <c:pt idx="9">
                  <c:v>Terrorism &amp; extremism</c:v>
                </c:pt>
                <c:pt idx="10">
                  <c:v>Serious organised crime</c:v>
                </c:pt>
                <c:pt idx="11">
                  <c:v>Rape or other sexual crimes</c:v>
                </c:pt>
                <c:pt idx="12">
                  <c:v>Theft &amp; burglary</c:v>
                </c:pt>
                <c:pt idx="13">
                  <c:v>Child abuse</c:v>
                </c:pt>
              </c:strCache>
            </c:strRef>
          </c:cat>
          <c:val>
            <c:numRef>
              <c:f>Sheet2!$B$1:$B$14</c:f>
              <c:numCache>
                <c:formatCode>0.00%</c:formatCode>
                <c:ptCount val="14"/>
                <c:pt idx="0">
                  <c:v>3.1395403475999999E-2</c:v>
                </c:pt>
                <c:pt idx="1">
                  <c:v>3.8351271312000002E-2</c:v>
                </c:pt>
                <c:pt idx="2">
                  <c:v>4.7422098963000002E-2</c:v>
                </c:pt>
                <c:pt idx="3">
                  <c:v>5.0430041810999998E-2</c:v>
                </c:pt>
                <c:pt idx="4">
                  <c:v>5.6868919470000001E-2</c:v>
                </c:pt>
                <c:pt idx="5">
                  <c:v>6.1756826597999998E-2</c:v>
                </c:pt>
                <c:pt idx="6">
                  <c:v>7.2989613171000001E-2</c:v>
                </c:pt>
                <c:pt idx="7">
                  <c:v>7.7548526549999997E-2</c:v>
                </c:pt>
                <c:pt idx="8">
                  <c:v>8.3470414032000007E-2</c:v>
                </c:pt>
                <c:pt idx="9">
                  <c:v>8.9298303300000006E-2</c:v>
                </c:pt>
                <c:pt idx="10">
                  <c:v>9.2823236325000003E-2</c:v>
                </c:pt>
                <c:pt idx="11">
                  <c:v>9.7382149703999998E-2</c:v>
                </c:pt>
                <c:pt idx="12">
                  <c:v>9.8839122020999995E-2</c:v>
                </c:pt>
                <c:pt idx="13">
                  <c:v>0.101424072906</c:v>
                </c:pt>
              </c:numCache>
            </c:numRef>
          </c:val>
          <c:extLst xmlns:c16r2="http://schemas.microsoft.com/office/drawing/2015/06/chart">
            <c:ext xmlns:c16="http://schemas.microsoft.com/office/drawing/2014/chart" uri="{C3380CC4-5D6E-409C-BE32-E72D297353CC}">
              <c16:uniqueId val="{00000000-1BEA-4E2E-8EA3-65CDCEEF6D8C}"/>
            </c:ext>
          </c:extLst>
        </c:ser>
        <c:dLbls>
          <c:dLblPos val="outEnd"/>
          <c:showLegendKey val="0"/>
          <c:showVal val="1"/>
          <c:showCatName val="0"/>
          <c:showSerName val="0"/>
          <c:showPercent val="0"/>
          <c:showBubbleSize val="0"/>
        </c:dLbls>
        <c:gapWidth val="50"/>
        <c:axId val="100047488"/>
        <c:axId val="100066816"/>
      </c:barChart>
      <c:catAx>
        <c:axId val="1000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066816"/>
        <c:crosses val="autoZero"/>
        <c:auto val="1"/>
        <c:lblAlgn val="ctr"/>
        <c:lblOffset val="100"/>
        <c:noMultiLvlLbl val="0"/>
      </c:catAx>
      <c:valAx>
        <c:axId val="100066816"/>
        <c:scaling>
          <c:orientation val="minMax"/>
        </c:scaling>
        <c:delete val="0"/>
        <c:axPos val="b"/>
        <c:numFmt formatCode="0.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000474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1072476402099"/>
          <c:y val="0.12812616933834989"/>
          <c:w val="0.59633990363582423"/>
          <c:h val="0.67412653879006146"/>
        </c:manualLayout>
      </c:layout>
      <c:barChart>
        <c:barDir val="bar"/>
        <c:grouping val="clustered"/>
        <c:varyColors val="0"/>
        <c:ser>
          <c:idx val="0"/>
          <c:order val="0"/>
          <c:tx>
            <c:strRef>
              <c:f>Sheet1!$C$1</c:f>
              <c:strCache>
                <c:ptCount val="1"/>
                <c:pt idx="0">
                  <c:v>Sum</c:v>
                </c:pt>
              </c:strCache>
            </c:strRef>
          </c:tx>
          <c:spPr>
            <a:scene3d>
              <a:camera prst="orthographicFront"/>
              <a:lightRig rig="threePt" dir="t"/>
            </a:scene3d>
            <a:sp3d>
              <a:bevelT/>
            </a:sp3d>
          </c:spPr>
          <c:invertIfNegative val="0"/>
          <c:dPt>
            <c:idx val="0"/>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6-A34B-400C-AFE7-674120977225}"/>
              </c:ext>
            </c:extLst>
          </c:dPt>
          <c:dPt>
            <c:idx val="1"/>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5-A34B-400C-AFE7-674120977225}"/>
              </c:ext>
            </c:extLst>
          </c:dPt>
          <c:dPt>
            <c:idx val="2"/>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4-A34B-400C-AFE7-674120977225}"/>
              </c:ext>
            </c:extLst>
          </c:dPt>
          <c:dPt>
            <c:idx val="3"/>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3-A34B-400C-AFE7-674120977225}"/>
              </c:ext>
            </c:extLst>
          </c:dPt>
          <c:dPt>
            <c:idx val="4"/>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2-A34B-400C-AFE7-674120977225}"/>
              </c:ext>
            </c:extLst>
          </c:dPt>
          <c:dPt>
            <c:idx val="5"/>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1-A34B-400C-AFE7-674120977225}"/>
              </c:ext>
            </c:extLst>
          </c:dPt>
          <c:dPt>
            <c:idx val="6"/>
            <c:invertIfNegative val="0"/>
            <c:bubble3D val="0"/>
            <c:spPr>
              <a:solidFill>
                <a:srgbClr val="002D86"/>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10-A34B-400C-AFE7-674120977225}"/>
              </c:ext>
            </c:extLst>
          </c:dPt>
          <c:dPt>
            <c:idx val="7"/>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134E-4BB5-B40E-CEEB20D84B36}"/>
              </c:ext>
            </c:extLst>
          </c:dPt>
          <c:dPt>
            <c:idx val="8"/>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8-134E-4BB5-B40E-CEEB20D84B36}"/>
              </c:ext>
            </c:extLst>
          </c:dPt>
          <c:dPt>
            <c:idx val="9"/>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134E-4BB5-B40E-CEEB20D84B36}"/>
              </c:ext>
            </c:extLst>
          </c:dPt>
          <c:dPt>
            <c:idx val="10"/>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A-134E-4BB5-B40E-CEEB20D84B36}"/>
              </c:ext>
            </c:extLst>
          </c:dPt>
          <c:dPt>
            <c:idx val="11"/>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134E-4BB5-B40E-CEEB20D84B36}"/>
              </c:ext>
            </c:extLst>
          </c:dPt>
          <c:dPt>
            <c:idx val="12"/>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C-134E-4BB5-B40E-CEEB20D84B36}"/>
              </c:ext>
            </c:extLst>
          </c:dPt>
          <c:dPt>
            <c:idx val="13"/>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134E-4BB5-B40E-CEEB20D84B36}"/>
              </c:ext>
            </c:extLst>
          </c:dPt>
          <c:dPt>
            <c:idx val="14"/>
            <c:invertIfNegative val="0"/>
            <c:bubble3D val="0"/>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E-134E-4BB5-B40E-CEEB20D84B36}"/>
              </c:ext>
            </c:extLst>
          </c:dPt>
          <c:dLbls>
            <c:numFmt formatCode="#,##0_ ;[Red]\-#,##0\ " sourceLinked="0"/>
            <c:spPr>
              <a:noFill/>
              <a:ln>
                <a:noFill/>
                <a:round/>
              </a:ln>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0"/>
              </c:ext>
            </c:extLst>
          </c:dLbls>
          <c:cat>
            <c:strRef>
              <c:f>Sheet1!$B$2:$B$16</c:f>
              <c:strCache>
                <c:ptCount val="15"/>
                <c:pt idx="0">
                  <c:v>Neighbourhood policing</c:v>
                </c:pt>
                <c:pt idx="1">
                  <c:v>Violence, disorder &amp; antisocial behaviour</c:v>
                </c:pt>
                <c:pt idx="2">
                  <c:v>Theft &amp; burglary</c:v>
                </c:pt>
                <c:pt idx="3">
                  <c:v>Drug abuse and dealing</c:v>
                </c:pt>
                <c:pt idx="4">
                  <c:v>Child abuse</c:v>
                </c:pt>
                <c:pt idx="5">
                  <c:v>Traffic offences &amp; road safety</c:v>
                </c:pt>
                <c:pt idx="6">
                  <c:v>Rape or other sexual crimes</c:v>
                </c:pt>
                <c:pt idx="7">
                  <c:v>Domestic abuse</c:v>
                </c:pt>
                <c:pt idx="8">
                  <c:v>Rural crime (e.g. hare coursing, poaching, etc)</c:v>
                </c:pt>
                <c:pt idx="9">
                  <c:v>Serious organised crime</c:v>
                </c:pt>
                <c:pt idx="10">
                  <c:v>Terrorism &amp; extremism</c:v>
                </c:pt>
                <c:pt idx="11">
                  <c:v>Human traffiking &amp; missing persons</c:v>
                </c:pt>
                <c:pt idx="12">
                  <c:v>Fraud &amp; money laundering</c:v>
                </c:pt>
                <c:pt idx="13">
                  <c:v>Firearms offences</c:v>
                </c:pt>
                <c:pt idx="14">
                  <c:v>Hate crime</c:v>
                </c:pt>
              </c:strCache>
            </c:strRef>
          </c:cat>
          <c:val>
            <c:numRef>
              <c:f>Sheet1!$C$2:$C$16</c:f>
              <c:numCache>
                <c:formatCode>0.00</c:formatCode>
                <c:ptCount val="15"/>
                <c:pt idx="0">
                  <c:v>3445</c:v>
                </c:pt>
                <c:pt idx="1">
                  <c:v>2931</c:v>
                </c:pt>
                <c:pt idx="2">
                  <c:v>2858</c:v>
                </c:pt>
                <c:pt idx="3">
                  <c:v>2816</c:v>
                </c:pt>
                <c:pt idx="4">
                  <c:v>1095</c:v>
                </c:pt>
                <c:pt idx="5">
                  <c:v>1090</c:v>
                </c:pt>
                <c:pt idx="6">
                  <c:v>326</c:v>
                </c:pt>
                <c:pt idx="7">
                  <c:v>-447</c:v>
                </c:pt>
                <c:pt idx="8">
                  <c:v>-785</c:v>
                </c:pt>
                <c:pt idx="9">
                  <c:v>-1090</c:v>
                </c:pt>
                <c:pt idx="10">
                  <c:v>-1434</c:v>
                </c:pt>
                <c:pt idx="11">
                  <c:v>-1505</c:v>
                </c:pt>
                <c:pt idx="12">
                  <c:v>-2634</c:v>
                </c:pt>
                <c:pt idx="13">
                  <c:v>-2832</c:v>
                </c:pt>
                <c:pt idx="14">
                  <c:v>-3054</c:v>
                </c:pt>
              </c:numCache>
            </c:numRef>
          </c:val>
          <c:extLst xmlns:c16r2="http://schemas.microsoft.com/office/drawing/2015/06/chart">
            <c:ext xmlns:c16="http://schemas.microsoft.com/office/drawing/2014/chart" uri="{C3380CC4-5D6E-409C-BE32-E72D297353CC}">
              <c16:uniqueId val="{00000000-75D8-4A8A-957D-D330F8BC88B6}"/>
            </c:ext>
          </c:extLst>
        </c:ser>
        <c:dLbls>
          <c:showLegendKey val="0"/>
          <c:showVal val="0"/>
          <c:showCatName val="0"/>
          <c:showSerName val="0"/>
          <c:showPercent val="0"/>
          <c:showBubbleSize val="0"/>
        </c:dLbls>
        <c:gapWidth val="30"/>
        <c:axId val="100349440"/>
        <c:axId val="100350976"/>
      </c:barChart>
      <c:catAx>
        <c:axId val="100349440"/>
        <c:scaling>
          <c:orientation val="minMax"/>
        </c:scaling>
        <c:delete val="0"/>
        <c:axPos val="l"/>
        <c:numFmt formatCode="General" sourceLinked="1"/>
        <c:majorTickMark val="out"/>
        <c:minorTickMark val="none"/>
        <c:tickLblPos val="low"/>
        <c:spPr>
          <a:ln>
            <a:solidFill>
              <a:schemeClr val="tx1"/>
            </a:solidFill>
          </a:ln>
        </c:spPr>
        <c:txPr>
          <a:bodyPr rot="0"/>
          <a:lstStyle/>
          <a:p>
            <a:pPr>
              <a:defRPr/>
            </a:pPr>
            <a:endParaRPr lang="en-US"/>
          </a:p>
        </c:txPr>
        <c:crossAx val="100350976"/>
        <c:crosses val="autoZero"/>
        <c:auto val="0"/>
        <c:lblAlgn val="ctr"/>
        <c:lblOffset val="100"/>
        <c:noMultiLvlLbl val="0"/>
      </c:catAx>
      <c:valAx>
        <c:axId val="100350976"/>
        <c:scaling>
          <c:orientation val="minMax"/>
        </c:scaling>
        <c:delete val="0"/>
        <c:axPos val="b"/>
        <c:numFmt formatCode="0" sourceLinked="0"/>
        <c:majorTickMark val="out"/>
        <c:minorTickMark val="none"/>
        <c:tickLblPos val="nextTo"/>
        <c:spPr>
          <a:ln>
            <a:solidFill>
              <a:schemeClr val="tx1"/>
            </a:solidFill>
          </a:ln>
        </c:spPr>
        <c:txPr>
          <a:bodyPr rot="0"/>
          <a:lstStyle/>
          <a:p>
            <a:pPr>
              <a:defRPr/>
            </a:pPr>
            <a:endParaRPr lang="en-US"/>
          </a:p>
        </c:txPr>
        <c:crossAx val="100349440"/>
        <c:crosses val="autoZero"/>
        <c:crossBetween val="between"/>
      </c:valAx>
      <c:spPr>
        <a:noFill/>
        <a:ln>
          <a:noFill/>
          <a:roun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Valid Cases (Mentions / Valid Cases)</c:v>
                </c:pt>
              </c:strCache>
            </c:strRef>
          </c:tx>
          <c:spPr>
            <a:solidFill>
              <a:srgbClr val="002060"/>
            </a:solidFill>
          </c:spPr>
          <c:invertIfNegative val="0"/>
          <c:dPt>
            <c:idx val="0"/>
            <c:invertIfNegative val="0"/>
            <c:bubble3D val="0"/>
            <c:extLst xmlns:c16r2="http://schemas.microsoft.com/office/drawing/2015/06/chart">
              <c:ext xmlns:c16="http://schemas.microsoft.com/office/drawing/2014/chart" uri="{C3380CC4-5D6E-409C-BE32-E72D297353CC}">
                <c16:uniqueId val="{00000001-76A2-414D-BCDA-8A72CBF50328}"/>
              </c:ext>
            </c:extLst>
          </c:dPt>
          <c:dPt>
            <c:idx val="1"/>
            <c:invertIfNegative val="0"/>
            <c:bubble3D val="0"/>
            <c:extLst xmlns:c16r2="http://schemas.microsoft.com/office/drawing/2015/06/chart">
              <c:ext xmlns:c16="http://schemas.microsoft.com/office/drawing/2014/chart" uri="{C3380CC4-5D6E-409C-BE32-E72D297353CC}">
                <c16:uniqueId val="{00000003-76A2-414D-BCDA-8A72CBF5032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'Sheet1'!$B$2:$B$12</c:f>
              <c:strCache>
                <c:ptCount val="11"/>
                <c:pt idx="0">
                  <c:v>...that a loud party is taking place next door</c:v>
                </c:pt>
                <c:pt idx="1">
                  <c:v>...that they have been a victim of fraud</c:v>
                </c:pt>
                <c:pt idx="2">
                  <c:v>...that they have witnessed lead being taken from a church roof</c:v>
                </c:pt>
                <c:pt idx="3">
                  <c:v>...that they have received threats both online and in person</c:v>
                </c:pt>
                <c:pt idx="4">
                  <c:v>...a disturbance on the street outside their home</c:v>
                </c:pt>
                <c:pt idx="5">
                  <c:v>...drug dealing taking place in their street</c:v>
                </c:pt>
                <c:pt idx="6">
                  <c:v>...that their partner is being abusive towards them</c:v>
                </c:pt>
                <c:pt idx="7">
                  <c:v>...that their property has been broken into</c:v>
                </c:pt>
                <c:pt idx="8">
                  <c:v>...that they have seen someone who is suicidal</c:v>
                </c:pt>
                <c:pt idx="9">
                  <c:v>...a vulnerable person has gone missing</c:v>
                </c:pt>
                <c:pt idx="10">
                  <c:v>...a road traffic accident has occurred</c:v>
                </c:pt>
              </c:strCache>
            </c:strRef>
          </c:cat>
          <c:val>
            <c:numRef>
              <c:f>'Sheet1'!$C$2:$C$12</c:f>
              <c:numCache>
                <c:formatCode>0%</c:formatCode>
                <c:ptCount val="11"/>
                <c:pt idx="0">
                  <c:v>0.04</c:v>
                </c:pt>
                <c:pt idx="1">
                  <c:v>0.05</c:v>
                </c:pt>
                <c:pt idx="2">
                  <c:v>0.2</c:v>
                </c:pt>
                <c:pt idx="3">
                  <c:v>0.24</c:v>
                </c:pt>
                <c:pt idx="4">
                  <c:v>0.41</c:v>
                </c:pt>
                <c:pt idx="5">
                  <c:v>0.56000000000000005</c:v>
                </c:pt>
                <c:pt idx="6">
                  <c:v>0.57999999999999996</c:v>
                </c:pt>
                <c:pt idx="7">
                  <c:v>0.57999999999999996</c:v>
                </c:pt>
                <c:pt idx="8">
                  <c:v>0.7</c:v>
                </c:pt>
                <c:pt idx="9">
                  <c:v>0.74</c:v>
                </c:pt>
                <c:pt idx="10">
                  <c:v>0.9</c:v>
                </c:pt>
              </c:numCache>
            </c:numRef>
          </c:val>
          <c:extLst xmlns:c16r2="http://schemas.microsoft.com/office/drawing/2015/06/chart">
            <c:ext xmlns:c16="http://schemas.microsoft.com/office/drawing/2014/chart" uri="{C3380CC4-5D6E-409C-BE32-E72D297353CC}">
              <c16:uniqueId val="{00000004-76A2-414D-BCDA-8A72CBF50328}"/>
            </c:ext>
          </c:extLst>
        </c:ser>
        <c:dLbls>
          <c:showLegendKey val="0"/>
          <c:showVal val="0"/>
          <c:showCatName val="0"/>
          <c:showSerName val="0"/>
          <c:showPercent val="0"/>
          <c:showBubbleSize val="0"/>
        </c:dLbls>
        <c:gapWidth val="55"/>
        <c:axId val="100442496"/>
        <c:axId val="100444032"/>
      </c:barChart>
      <c:catAx>
        <c:axId val="100442496"/>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00444032"/>
        <c:crosses val="autoZero"/>
        <c:auto val="0"/>
        <c:lblAlgn val="ctr"/>
        <c:lblOffset val="100"/>
        <c:noMultiLvlLbl val="0"/>
      </c:catAx>
      <c:valAx>
        <c:axId val="100444032"/>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0044249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Female</c:v>
                </c:pt>
              </c:strCache>
            </c:strRef>
          </c:tx>
          <c:spPr>
            <a:solidFill>
              <a:srgbClr val="ED0973"/>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EEE1-401E-B75E-95299A8B45B8}"/>
              </c:ext>
            </c:extLst>
          </c:dPt>
          <c:dPt>
            <c:idx val="1"/>
            <c:invertIfNegative val="0"/>
            <c:bubble3D val="0"/>
            <c:extLst xmlns:c16r2="http://schemas.microsoft.com/office/drawing/2015/06/chart">
              <c:ext xmlns:c16="http://schemas.microsoft.com/office/drawing/2014/chart" uri="{C3380CC4-5D6E-409C-BE32-E72D297353CC}">
                <c16:uniqueId val="{00000003-EEE1-401E-B75E-95299A8B45B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'Sheet1'!$B$2:$B$12</c:f>
              <c:strCache>
                <c:ptCount val="11"/>
                <c:pt idx="0">
                  <c:v>...that a loud party is taking place next door</c:v>
                </c:pt>
                <c:pt idx="1">
                  <c:v>...that they have been a victim of fraud</c:v>
                </c:pt>
                <c:pt idx="2">
                  <c:v>...that they have witnessed lead being taken from a church roof</c:v>
                </c:pt>
                <c:pt idx="3">
                  <c:v>...that they have received threats both online and in person</c:v>
                </c:pt>
                <c:pt idx="4">
                  <c:v>...a disturbance on the street outside their home</c:v>
                </c:pt>
                <c:pt idx="5">
                  <c:v>...drug dealing taking place in their street</c:v>
                </c:pt>
                <c:pt idx="6">
                  <c:v>...that their property has been broken into</c:v>
                </c:pt>
                <c:pt idx="7">
                  <c:v>...that their partner is being abusive towards them</c:v>
                </c:pt>
                <c:pt idx="8">
                  <c:v>...that they have seen someone who is suicidal</c:v>
                </c:pt>
                <c:pt idx="9">
                  <c:v>...a vulnerable person has gone missing</c:v>
                </c:pt>
                <c:pt idx="10">
                  <c:v>...a road traffic accident has occurred</c:v>
                </c:pt>
              </c:strCache>
            </c:strRef>
          </c:cat>
          <c:val>
            <c:numRef>
              <c:f>'Sheet1'!$C$2:$C$12</c:f>
              <c:numCache>
                <c:formatCode>0%</c:formatCode>
                <c:ptCount val="11"/>
                <c:pt idx="0">
                  <c:v>0.03</c:v>
                </c:pt>
                <c:pt idx="1">
                  <c:v>0.05</c:v>
                </c:pt>
                <c:pt idx="2">
                  <c:v>0.13</c:v>
                </c:pt>
                <c:pt idx="3">
                  <c:v>0.22</c:v>
                </c:pt>
                <c:pt idx="4">
                  <c:v>0.33</c:v>
                </c:pt>
                <c:pt idx="5">
                  <c:v>0.51</c:v>
                </c:pt>
                <c:pt idx="6">
                  <c:v>0.55000000000000004</c:v>
                </c:pt>
                <c:pt idx="7">
                  <c:v>0.69</c:v>
                </c:pt>
                <c:pt idx="8">
                  <c:v>0.76</c:v>
                </c:pt>
                <c:pt idx="9">
                  <c:v>0.81</c:v>
                </c:pt>
                <c:pt idx="10">
                  <c:v>0.93</c:v>
                </c:pt>
              </c:numCache>
            </c:numRef>
          </c:val>
          <c:extLst xmlns:c16r2="http://schemas.microsoft.com/office/drawing/2015/06/chart">
            <c:ext xmlns:c16="http://schemas.microsoft.com/office/drawing/2014/chart" uri="{C3380CC4-5D6E-409C-BE32-E72D297353CC}">
              <c16:uniqueId val="{00000004-EEE1-401E-B75E-95299A8B45B8}"/>
            </c:ext>
          </c:extLst>
        </c:ser>
        <c:ser>
          <c:idx val="1"/>
          <c:order val="1"/>
          <c:tx>
            <c:strRef>
              <c:f>Sheet1!$D$1</c:f>
              <c:strCache>
                <c:ptCount val="1"/>
                <c:pt idx="0">
                  <c:v>Male</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EEE1-401E-B75E-95299A8B45B8}"/>
              </c:ext>
            </c:extLst>
          </c:dPt>
          <c:dPt>
            <c:idx val="1"/>
            <c:invertIfNegative val="0"/>
            <c:bubble3D val="0"/>
            <c:extLst xmlns:c16r2="http://schemas.microsoft.com/office/drawing/2015/06/chart">
              <c:ext xmlns:c16="http://schemas.microsoft.com/office/drawing/2014/chart" uri="{C3380CC4-5D6E-409C-BE32-E72D297353CC}">
                <c16:uniqueId val="{00000008-EEE1-401E-B75E-95299A8B45B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'Sheet1'!$B$2:$B$12</c:f>
              <c:strCache>
                <c:ptCount val="11"/>
                <c:pt idx="0">
                  <c:v>...that a loud party is taking place next door</c:v>
                </c:pt>
                <c:pt idx="1">
                  <c:v>...that they have been a victim of fraud</c:v>
                </c:pt>
                <c:pt idx="2">
                  <c:v>...that they have witnessed lead being taken from a church roof</c:v>
                </c:pt>
                <c:pt idx="3">
                  <c:v>...that they have received threats both online and in person</c:v>
                </c:pt>
                <c:pt idx="4">
                  <c:v>...a disturbance on the street outside their home</c:v>
                </c:pt>
                <c:pt idx="5">
                  <c:v>...drug dealing taking place in their street</c:v>
                </c:pt>
                <c:pt idx="6">
                  <c:v>...that their property has been broken into</c:v>
                </c:pt>
                <c:pt idx="7">
                  <c:v>...that their partner is being abusive towards them</c:v>
                </c:pt>
                <c:pt idx="8">
                  <c:v>...that they have seen someone who is suicidal</c:v>
                </c:pt>
                <c:pt idx="9">
                  <c:v>...a vulnerable person has gone missing</c:v>
                </c:pt>
                <c:pt idx="10">
                  <c:v>...a road traffic accident has occurred</c:v>
                </c:pt>
              </c:strCache>
            </c:strRef>
          </c:cat>
          <c:val>
            <c:numRef>
              <c:f>'Sheet1'!$D$2:$D$12</c:f>
              <c:numCache>
                <c:formatCode>0%</c:formatCode>
                <c:ptCount val="11"/>
                <c:pt idx="0">
                  <c:v>0.05</c:v>
                </c:pt>
                <c:pt idx="1">
                  <c:v>0.05</c:v>
                </c:pt>
                <c:pt idx="2">
                  <c:v>0.26</c:v>
                </c:pt>
                <c:pt idx="3">
                  <c:v>0.26</c:v>
                </c:pt>
                <c:pt idx="4">
                  <c:v>0.46</c:v>
                </c:pt>
                <c:pt idx="5">
                  <c:v>0.6</c:v>
                </c:pt>
                <c:pt idx="6">
                  <c:v>0.61</c:v>
                </c:pt>
                <c:pt idx="7">
                  <c:v>0.5</c:v>
                </c:pt>
                <c:pt idx="8">
                  <c:v>0.65</c:v>
                </c:pt>
                <c:pt idx="9">
                  <c:v>0.7</c:v>
                </c:pt>
                <c:pt idx="10">
                  <c:v>0.88</c:v>
                </c:pt>
              </c:numCache>
            </c:numRef>
          </c:val>
          <c:extLst xmlns:c16r2="http://schemas.microsoft.com/office/drawing/2015/06/chart">
            <c:ext xmlns:c16="http://schemas.microsoft.com/office/drawing/2014/chart" uri="{C3380CC4-5D6E-409C-BE32-E72D297353CC}">
              <c16:uniqueId val="{00000009-EEE1-401E-B75E-95299A8B45B8}"/>
            </c:ext>
          </c:extLst>
        </c:ser>
        <c:dLbls>
          <c:showLegendKey val="0"/>
          <c:showVal val="0"/>
          <c:showCatName val="0"/>
          <c:showSerName val="0"/>
          <c:showPercent val="0"/>
          <c:showBubbleSize val="0"/>
        </c:dLbls>
        <c:gapWidth val="100"/>
        <c:axId val="101406592"/>
        <c:axId val="101408128"/>
      </c:barChart>
      <c:catAx>
        <c:axId val="101406592"/>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01408128"/>
        <c:crosses val="autoZero"/>
        <c:auto val="0"/>
        <c:lblAlgn val="ctr"/>
        <c:lblOffset val="100"/>
        <c:noMultiLvlLbl val="0"/>
      </c:catAx>
      <c:valAx>
        <c:axId val="101408128"/>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01406592"/>
        <c:crosses val="autoZero"/>
        <c:crossBetween val="between"/>
      </c:valAx>
      <c:spPr>
        <a:noFill/>
        <a:ln w="3989">
          <a:noFill/>
          <a:prstDash val="solid"/>
        </a:ln>
      </c:spPr>
    </c:plotArea>
    <c:legend>
      <c:legendPos val="r"/>
      <c:layout>
        <c:manualLayout>
          <c:xMode val="edge"/>
          <c:yMode val="edge"/>
          <c:x val="0.77920407526044189"/>
          <c:y val="0.44764906530277304"/>
          <c:w val="0.12766706034999731"/>
          <c:h val="0.19101859701888602"/>
        </c:manualLayout>
      </c:layout>
      <c:overlay val="0"/>
      <c:txPr>
        <a:bodyPr/>
        <a:lstStyle/>
        <a:p>
          <a:pPr>
            <a:defRPr sz="1200"/>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chemeClr val="tx2"/>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8DA2-49F7-ABFA-65B320E0573B}"/>
              </c:ext>
            </c:extLst>
          </c:dPt>
          <c:dPt>
            <c:idx val="1"/>
            <c:invertIfNegative val="0"/>
            <c:bubble3D val="0"/>
            <c:extLst xmlns:c16r2="http://schemas.microsoft.com/office/drawing/2015/06/chart">
              <c:ext xmlns:c16="http://schemas.microsoft.com/office/drawing/2014/chart" uri="{C3380CC4-5D6E-409C-BE32-E72D297353CC}">
                <c16:uniqueId val="{00000003-8DA2-49F7-ABFA-65B320E0573B}"/>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'Sheet1'!$B$2:$B$4</c:f>
              <c:strCache>
                <c:ptCount val="3"/>
                <c:pt idx="0">
                  <c:v>Increased</c:v>
                </c:pt>
                <c:pt idx="1">
                  <c:v>Maintained</c:v>
                </c:pt>
                <c:pt idx="2">
                  <c:v>Reduced</c:v>
                </c:pt>
              </c:strCache>
            </c:strRef>
          </c:cat>
          <c:val>
            <c:numRef>
              <c:f>'Sheet1'!$C$2:$C$4</c:f>
              <c:numCache>
                <c:formatCode>0%</c:formatCode>
                <c:ptCount val="3"/>
                <c:pt idx="0">
                  <c:v>0.83</c:v>
                </c:pt>
                <c:pt idx="1">
                  <c:v>0.15</c:v>
                </c:pt>
                <c:pt idx="2">
                  <c:v>0.02</c:v>
                </c:pt>
              </c:numCache>
            </c:numRef>
          </c:val>
          <c:extLst xmlns:c16r2="http://schemas.microsoft.com/office/drawing/2015/06/chart">
            <c:ext xmlns:c16="http://schemas.microsoft.com/office/drawing/2014/chart" uri="{C3380CC4-5D6E-409C-BE32-E72D297353CC}">
              <c16:uniqueId val="{00000004-8DA2-49F7-ABFA-65B320E0573B}"/>
            </c:ext>
          </c:extLst>
        </c:ser>
        <c:dLbls>
          <c:showLegendKey val="0"/>
          <c:showVal val="0"/>
          <c:showCatName val="0"/>
          <c:showSerName val="0"/>
          <c:showPercent val="0"/>
          <c:showBubbleSize val="0"/>
        </c:dLbls>
        <c:gapWidth val="100"/>
        <c:axId val="100574336"/>
        <c:axId val="100575872"/>
      </c:barChart>
      <c:catAx>
        <c:axId val="10057433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00575872"/>
        <c:crosses val="autoZero"/>
        <c:auto val="0"/>
        <c:lblAlgn val="ctr"/>
        <c:lblOffset val="100"/>
        <c:noMultiLvlLbl val="0"/>
      </c:catAx>
      <c:valAx>
        <c:axId val="100575872"/>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0057433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 of sample</c:v>
                </c:pt>
              </c:strCache>
            </c:strRef>
          </c:tx>
          <c:spPr>
            <a:solidFill>
              <a:srgbClr val="002060"/>
            </a:solidFill>
          </c:spPr>
          <c:invertIfNegative val="0"/>
          <c:dPt>
            <c:idx val="0"/>
            <c:invertIfNegative val="1"/>
            <c:bubble3D val="0"/>
            <c:extLst xmlns:c16r2="http://schemas.microsoft.com/office/drawing/2015/06/chart">
              <c:ext xmlns:c16="http://schemas.microsoft.com/office/drawing/2014/chart" uri="{C3380CC4-5D6E-409C-BE32-E72D297353CC}">
                <c16:uniqueId val="{00000000-8C0D-4990-8E6B-EF69F3304523}"/>
              </c:ext>
            </c:extLst>
          </c:dPt>
          <c:dPt>
            <c:idx val="1"/>
            <c:invertIfNegative val="1"/>
            <c:bubble3D val="0"/>
            <c:extLst xmlns:c16r2="http://schemas.microsoft.com/office/drawing/2015/06/chart">
              <c:ext xmlns:c16="http://schemas.microsoft.com/office/drawing/2014/chart" uri="{C3380CC4-5D6E-409C-BE32-E72D297353CC}">
                <c16:uniqueId val="{00000001-8C0D-4990-8E6B-EF69F3304523}"/>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Sheet1!$B$2:$B$12</c:f>
              <c:strCache>
                <c:ptCount val="11"/>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pt idx="8">
                  <c:v>I am exempt from paying council tax</c:v>
                </c:pt>
                <c:pt idx="9">
                  <c:v>I am not required to pay council tax (e.g. Under 18 years of age)</c:v>
                </c:pt>
                <c:pt idx="10">
                  <c:v>I don't know</c:v>
                </c:pt>
              </c:strCache>
            </c:strRef>
          </c:cat>
          <c:val>
            <c:numRef>
              <c:f>Sheet1!$C$2:$C$12</c:f>
              <c:numCache>
                <c:formatCode>0%</c:formatCode>
                <c:ptCount val="11"/>
                <c:pt idx="0">
                  <c:v>0.17</c:v>
                </c:pt>
                <c:pt idx="1">
                  <c:v>0.18</c:v>
                </c:pt>
                <c:pt idx="2">
                  <c:v>0.22</c:v>
                </c:pt>
                <c:pt idx="3">
                  <c:v>0.2</c:v>
                </c:pt>
                <c:pt idx="4">
                  <c:v>7.0000000000000007E-2</c:v>
                </c:pt>
                <c:pt idx="5">
                  <c:v>0.04</c:v>
                </c:pt>
                <c:pt idx="6">
                  <c:v>0.02</c:v>
                </c:pt>
                <c:pt idx="7">
                  <c:v>0</c:v>
                </c:pt>
                <c:pt idx="8">
                  <c:v>0.02</c:v>
                </c:pt>
                <c:pt idx="9">
                  <c:v>0.01</c:v>
                </c:pt>
                <c:pt idx="10">
                  <c:v>7.0000000000000007E-2</c:v>
                </c:pt>
              </c:numCache>
            </c:numRef>
          </c:val>
          <c:extLst xmlns:c16r2="http://schemas.microsoft.com/office/drawing/2015/06/chart">
            <c:ext xmlns:c16="http://schemas.microsoft.com/office/drawing/2014/chart" uri="{C3380CC4-5D6E-409C-BE32-E72D297353CC}">
              <c16:uniqueId val="{00000002-8C0D-4990-8E6B-EF69F3304523}"/>
            </c:ext>
          </c:extLst>
        </c:ser>
        <c:dLbls>
          <c:showLegendKey val="0"/>
          <c:showVal val="0"/>
          <c:showCatName val="0"/>
          <c:showSerName val="0"/>
          <c:showPercent val="0"/>
          <c:showBubbleSize val="0"/>
        </c:dLbls>
        <c:gapWidth val="100"/>
        <c:axId val="100729984"/>
        <c:axId val="100731520"/>
      </c:barChart>
      <c:catAx>
        <c:axId val="10072998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00731520"/>
        <c:crosses val="autoZero"/>
        <c:auto val="0"/>
        <c:lblAlgn val="ctr"/>
        <c:lblOffset val="100"/>
        <c:noMultiLvlLbl val="0"/>
      </c:catAx>
      <c:valAx>
        <c:axId val="100731520"/>
        <c:scaling>
          <c:orientation val="minMax"/>
          <c:min val="0"/>
        </c:scaling>
        <c:delete val="0"/>
        <c:axPos val="l"/>
        <c:title>
          <c:tx>
            <c:rich>
              <a:bodyPr/>
              <a:lstStyle/>
              <a:p>
                <a:pPr algn="ctr">
                  <a:defRPr/>
                </a:pPr>
                <a:r>
                  <a:rPr lang="en-US" dirty="0"/>
                  <a:t>Rounded % of the total sample</a:t>
                </a:r>
              </a:p>
            </c:rich>
          </c:tx>
          <c:layout/>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00729984"/>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2017</c:v>
                </c:pt>
              </c:strCache>
            </c:strRef>
          </c:tx>
          <c:spPr>
            <a:solidFill>
              <a:srgbClr val="00B0F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E076-448A-8A1C-9F50F69772BC}"/>
              </c:ext>
            </c:extLst>
          </c:dPt>
          <c:dPt>
            <c:idx val="1"/>
            <c:invertIfNegative val="0"/>
            <c:bubble3D val="0"/>
            <c:extLst xmlns:c16r2="http://schemas.microsoft.com/office/drawing/2015/06/chart">
              <c:ext xmlns:c16="http://schemas.microsoft.com/office/drawing/2014/chart" uri="{C3380CC4-5D6E-409C-BE32-E72D297353CC}">
                <c16:uniqueId val="{00000003-E076-448A-8A1C-9F50F69772BC}"/>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A- CEO, board director, senior manager, professional, high level civil service or public sector manager</c:v>
                </c:pt>
                <c:pt idx="1">
                  <c:v>B - Middle manager, owner of a small business, mid-level civil service or public sector manager</c:v>
                </c:pt>
                <c:pt idx="2">
                  <c:v>C1 - Junior manager, supervisor, clerical worker or self employed</c:v>
                </c:pt>
                <c:pt idx="3">
                  <c:v>C2 - Skilled manual worker</c:v>
                </c:pt>
                <c:pt idx="4">
                  <c:v>D - Semi or unskilled manual worker</c:v>
                </c:pt>
                <c:pt idx="5">
                  <c:v>E - Unemployed</c:v>
                </c:pt>
                <c:pt idx="6">
                  <c:v>S - Full time or part time student in higher or further education</c:v>
                </c:pt>
              </c:strCache>
            </c:strRef>
          </c:cat>
          <c:val>
            <c:numRef>
              <c:f>Sheet1!$C$2:$C$8</c:f>
              <c:numCache>
                <c:formatCode>0%</c:formatCode>
                <c:ptCount val="7"/>
                <c:pt idx="0">
                  <c:v>0.17</c:v>
                </c:pt>
                <c:pt idx="1">
                  <c:v>0.33</c:v>
                </c:pt>
                <c:pt idx="2">
                  <c:v>0.2</c:v>
                </c:pt>
                <c:pt idx="3">
                  <c:v>0.17</c:v>
                </c:pt>
                <c:pt idx="4">
                  <c:v>0.06</c:v>
                </c:pt>
                <c:pt idx="5">
                  <c:v>0.06</c:v>
                </c:pt>
                <c:pt idx="6">
                  <c:v>0.02</c:v>
                </c:pt>
              </c:numCache>
            </c:numRef>
          </c:val>
          <c:extLst xmlns:c16r2="http://schemas.microsoft.com/office/drawing/2015/06/chart">
            <c:ext xmlns:c16="http://schemas.microsoft.com/office/drawing/2014/chart" uri="{C3380CC4-5D6E-409C-BE32-E72D297353CC}">
              <c16:uniqueId val="{00000004-E076-448A-8A1C-9F50F69772BC}"/>
            </c:ext>
          </c:extLst>
        </c:ser>
        <c:ser>
          <c:idx val="1"/>
          <c:order val="1"/>
          <c:tx>
            <c:strRef>
              <c:f>Sheet1!$D$1</c:f>
              <c:strCache>
                <c:ptCount val="1"/>
                <c:pt idx="0">
                  <c:v>2018</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6-E076-448A-8A1C-9F50F69772BC}"/>
              </c:ext>
            </c:extLst>
          </c:dPt>
          <c:dPt>
            <c:idx val="1"/>
            <c:invertIfNegative val="0"/>
            <c:bubble3D val="0"/>
            <c:extLst xmlns:c16r2="http://schemas.microsoft.com/office/drawing/2015/06/chart">
              <c:ext xmlns:c16="http://schemas.microsoft.com/office/drawing/2014/chart" uri="{C3380CC4-5D6E-409C-BE32-E72D297353CC}">
                <c16:uniqueId val="{00000008-E076-448A-8A1C-9F50F69772BC}"/>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A- CEO, board director, senior manager, professional, high level civil service or public sector manager</c:v>
                </c:pt>
                <c:pt idx="1">
                  <c:v>B - Middle manager, owner of a small business, mid-level civil service or public sector manager</c:v>
                </c:pt>
                <c:pt idx="2">
                  <c:v>C1 - Junior manager, supervisor, clerical worker or self employed</c:v>
                </c:pt>
                <c:pt idx="3">
                  <c:v>C2 - Skilled manual worker</c:v>
                </c:pt>
                <c:pt idx="4">
                  <c:v>D - Semi or unskilled manual worker</c:v>
                </c:pt>
                <c:pt idx="5">
                  <c:v>E - Unemployed</c:v>
                </c:pt>
                <c:pt idx="6">
                  <c:v>S - Full time or part time student in higher or further education</c:v>
                </c:pt>
              </c:strCache>
            </c:strRef>
          </c:cat>
          <c:val>
            <c:numRef>
              <c:f>Sheet1!$D$2:$D$8</c:f>
              <c:numCache>
                <c:formatCode>0%</c:formatCode>
                <c:ptCount val="7"/>
                <c:pt idx="0">
                  <c:v>0.17</c:v>
                </c:pt>
                <c:pt idx="1">
                  <c:v>0.35</c:v>
                </c:pt>
                <c:pt idx="2">
                  <c:v>0.22</c:v>
                </c:pt>
                <c:pt idx="3">
                  <c:v>0.15</c:v>
                </c:pt>
                <c:pt idx="4">
                  <c:v>0.06</c:v>
                </c:pt>
                <c:pt idx="5">
                  <c:v>0.04</c:v>
                </c:pt>
                <c:pt idx="6">
                  <c:v>0.01</c:v>
                </c:pt>
              </c:numCache>
            </c:numRef>
          </c:val>
          <c:extLst xmlns:c16r2="http://schemas.microsoft.com/office/drawing/2015/06/chart">
            <c:ext xmlns:c16="http://schemas.microsoft.com/office/drawing/2014/chart" uri="{C3380CC4-5D6E-409C-BE32-E72D297353CC}">
              <c16:uniqueId val="{00000009-E076-448A-8A1C-9F50F69772BC}"/>
            </c:ext>
          </c:extLst>
        </c:ser>
        <c:dLbls>
          <c:showLegendKey val="0"/>
          <c:showVal val="0"/>
          <c:showCatName val="0"/>
          <c:showSerName val="0"/>
          <c:showPercent val="0"/>
          <c:showBubbleSize val="0"/>
        </c:dLbls>
        <c:gapWidth val="100"/>
        <c:axId val="117655808"/>
        <c:axId val="117669888"/>
      </c:barChart>
      <c:catAx>
        <c:axId val="117655808"/>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17669888"/>
        <c:crosses val="autoZero"/>
        <c:auto val="0"/>
        <c:lblAlgn val="r"/>
        <c:lblOffset val="100"/>
        <c:noMultiLvlLbl val="0"/>
      </c:catAx>
      <c:valAx>
        <c:axId val="117669888"/>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17655808"/>
        <c:crosses val="autoZero"/>
        <c:crossBetween val="between"/>
      </c:valAx>
      <c:spPr>
        <a:noFill/>
        <a:ln w="3989">
          <a:noFill/>
          <a:prstDash val="solid"/>
        </a:ln>
      </c:spPr>
    </c:plotArea>
    <c:legend>
      <c:legendPos val="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 of 2017 Sample</c:v>
                </c:pt>
              </c:strCache>
            </c:strRef>
          </c:tx>
          <c:spPr>
            <a:solidFill>
              <a:srgbClr val="81ABFF"/>
            </a:solidFill>
          </c:spPr>
          <c:invertIfNegative val="0"/>
          <c:dPt>
            <c:idx val="0"/>
            <c:invertIfNegative val="1"/>
            <c:bubble3D val="0"/>
            <c:extLst xmlns:c16r2="http://schemas.microsoft.com/office/drawing/2015/06/chart">
              <c:ext xmlns:c16="http://schemas.microsoft.com/office/drawing/2014/chart" uri="{C3380CC4-5D6E-409C-BE32-E72D297353CC}">
                <c16:uniqueId val="{00000000-8C0D-4990-8E6B-EF69F3304523}"/>
              </c:ext>
            </c:extLst>
          </c:dPt>
          <c:dPt>
            <c:idx val="1"/>
            <c:invertIfNegative val="1"/>
            <c:bubble3D val="0"/>
            <c:extLst xmlns:c16r2="http://schemas.microsoft.com/office/drawing/2015/06/chart">
              <c:ext xmlns:c16="http://schemas.microsoft.com/office/drawing/2014/chart" uri="{C3380CC4-5D6E-409C-BE32-E72D297353CC}">
                <c16:uniqueId val="{00000001-8C0D-4990-8E6B-EF69F3304523}"/>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Sheet1!$C$2:$C$9</c:f>
              <c:numCache>
                <c:formatCode>0%</c:formatCode>
                <c:ptCount val="8"/>
                <c:pt idx="0">
                  <c:v>0.24</c:v>
                </c:pt>
                <c:pt idx="1">
                  <c:v>0.2</c:v>
                </c:pt>
                <c:pt idx="2">
                  <c:v>0.24</c:v>
                </c:pt>
                <c:pt idx="3">
                  <c:v>0.2</c:v>
                </c:pt>
                <c:pt idx="4">
                  <c:v>7.0000000000000007E-2</c:v>
                </c:pt>
                <c:pt idx="5">
                  <c:v>0.04</c:v>
                </c:pt>
                <c:pt idx="6">
                  <c:v>0.01</c:v>
                </c:pt>
                <c:pt idx="7">
                  <c:v>0</c:v>
                </c:pt>
              </c:numCache>
            </c:numRef>
          </c:val>
          <c:extLst xmlns:c16r2="http://schemas.microsoft.com/office/drawing/2015/06/chart">
            <c:ext xmlns:c16="http://schemas.microsoft.com/office/drawing/2014/chart" uri="{C3380CC4-5D6E-409C-BE32-E72D297353CC}">
              <c16:uniqueId val="{00000002-8C0D-4990-8E6B-EF69F3304523}"/>
            </c:ext>
          </c:extLst>
        </c:ser>
        <c:ser>
          <c:idx val="1"/>
          <c:order val="1"/>
          <c:tx>
            <c:strRef>
              <c:f>Sheet1!$D$1</c:f>
              <c:strCache>
                <c:ptCount val="1"/>
                <c:pt idx="0">
                  <c:v>% of 2018-19 sample</c:v>
                </c:pt>
              </c:strCache>
            </c:strRef>
          </c:tx>
          <c:spPr>
            <a:solidFill>
              <a:srgbClr val="002060"/>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Sheet1!$D$2:$D$9</c:f>
              <c:numCache>
                <c:formatCode>0%</c:formatCode>
                <c:ptCount val="8"/>
                <c:pt idx="0">
                  <c:v>0.19</c:v>
                </c:pt>
                <c:pt idx="1">
                  <c:v>0.2</c:v>
                </c:pt>
                <c:pt idx="2">
                  <c:v>0.24</c:v>
                </c:pt>
                <c:pt idx="3">
                  <c:v>0.22</c:v>
                </c:pt>
                <c:pt idx="4">
                  <c:v>0.08</c:v>
                </c:pt>
                <c:pt idx="5">
                  <c:v>0.04</c:v>
                </c:pt>
                <c:pt idx="6">
                  <c:v>0.02</c:v>
                </c:pt>
                <c:pt idx="7">
                  <c:v>0</c:v>
                </c:pt>
              </c:numCache>
            </c:numRef>
          </c:val>
          <c:extLst xmlns:c16r2="http://schemas.microsoft.com/office/drawing/2015/06/chart">
            <c:ext xmlns:c16="http://schemas.microsoft.com/office/drawing/2014/chart" uri="{C3380CC4-5D6E-409C-BE32-E72D297353CC}">
              <c16:uniqueId val="{00000000-841D-4CB8-9794-9DD9F457B24D}"/>
            </c:ext>
          </c:extLst>
        </c:ser>
        <c:ser>
          <c:idx val="2"/>
          <c:order val="2"/>
          <c:tx>
            <c:strRef>
              <c:f>Sheet1!$E$1</c:f>
              <c:strCache>
                <c:ptCount val="1"/>
                <c:pt idx="0">
                  <c:v>% of ONS Property count for Lincolnshire</c:v>
                </c:pt>
              </c:strCache>
            </c:strRef>
          </c:tx>
          <c:spPr>
            <a:solidFill>
              <a:srgbClr val="4F7A27"/>
            </a:solidFill>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Sheet1!$B$2:$B$9</c:f>
              <c:strCache>
                <c:ptCount val="8"/>
                <c:pt idx="0">
                  <c:v>Band A (approx. £1,100 per year)</c:v>
                </c:pt>
                <c:pt idx="1">
                  <c:v>Band B (approx. £1,300 per year)</c:v>
                </c:pt>
                <c:pt idx="2">
                  <c:v>Band C (approx. £1,480 per year)</c:v>
                </c:pt>
                <c:pt idx="3">
                  <c:v>Band D (approx. £1,650 per year)</c:v>
                </c:pt>
                <c:pt idx="4">
                  <c:v>Band E (approx. £2,000 per year)</c:v>
                </c:pt>
                <c:pt idx="5">
                  <c:v>Band F (approx. £2,380 per year )</c:v>
                </c:pt>
                <c:pt idx="6">
                  <c:v>Band G (approx. £2,750 per year)</c:v>
                </c:pt>
                <c:pt idx="7">
                  <c:v>Band H (approx. £3,300 per year)</c:v>
                </c:pt>
              </c:strCache>
            </c:strRef>
          </c:cat>
          <c:val>
            <c:numRef>
              <c:f>Sheet1!$E$2:$E$9</c:f>
              <c:numCache>
                <c:formatCode>0%</c:formatCode>
                <c:ptCount val="8"/>
                <c:pt idx="0">
                  <c:v>0.39</c:v>
                </c:pt>
                <c:pt idx="1">
                  <c:v>0.21</c:v>
                </c:pt>
                <c:pt idx="2">
                  <c:v>0.2</c:v>
                </c:pt>
                <c:pt idx="3">
                  <c:v>0.11</c:v>
                </c:pt>
                <c:pt idx="4">
                  <c:v>0.06</c:v>
                </c:pt>
                <c:pt idx="5">
                  <c:v>0.02</c:v>
                </c:pt>
                <c:pt idx="6">
                  <c:v>0.01</c:v>
                </c:pt>
                <c:pt idx="7">
                  <c:v>0</c:v>
                </c:pt>
              </c:numCache>
            </c:numRef>
          </c:val>
          <c:extLst xmlns:c16r2="http://schemas.microsoft.com/office/drawing/2015/06/chart">
            <c:ext xmlns:c16="http://schemas.microsoft.com/office/drawing/2014/chart" uri="{C3380CC4-5D6E-409C-BE32-E72D297353CC}">
              <c16:uniqueId val="{00000001-841D-4CB8-9794-9DD9F457B24D}"/>
            </c:ext>
          </c:extLst>
        </c:ser>
        <c:dLbls>
          <c:showLegendKey val="0"/>
          <c:showVal val="0"/>
          <c:showCatName val="0"/>
          <c:showSerName val="0"/>
          <c:showPercent val="0"/>
          <c:showBubbleSize val="0"/>
        </c:dLbls>
        <c:gapWidth val="109"/>
        <c:overlap val="-32"/>
        <c:axId val="100944128"/>
        <c:axId val="100958208"/>
      </c:barChart>
      <c:catAx>
        <c:axId val="10094412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00958208"/>
        <c:crosses val="autoZero"/>
        <c:auto val="0"/>
        <c:lblAlgn val="ctr"/>
        <c:lblOffset val="100"/>
        <c:noMultiLvlLbl val="0"/>
      </c:catAx>
      <c:valAx>
        <c:axId val="100958208"/>
        <c:scaling>
          <c:orientation val="minMax"/>
          <c:min val="0"/>
        </c:scaling>
        <c:delete val="0"/>
        <c:axPos val="l"/>
        <c:title>
          <c:tx>
            <c:rich>
              <a:bodyPr/>
              <a:lstStyle/>
              <a:p>
                <a:pPr algn="ctr">
                  <a:defRPr/>
                </a:pPr>
                <a:r>
                  <a:rPr lang="en-US" dirty="0"/>
                  <a:t>Rounded % of the total sample</a:t>
                </a:r>
              </a:p>
            </c:rich>
          </c:tx>
          <c:layout/>
          <c:overlay val="0"/>
          <c:spPr>
            <a:noFill/>
            <a:ln w="31909">
              <a:noFill/>
              <a:round/>
            </a:ln>
          </c:spPr>
        </c:title>
        <c:numFmt formatCode="0%" sourceLinked="0"/>
        <c:majorTickMark val="out"/>
        <c:minorTickMark val="none"/>
        <c:tickLblPos val="nextTo"/>
        <c:spPr>
          <a:ln>
            <a:solidFill>
              <a:schemeClr val="tx1"/>
            </a:solidFill>
          </a:ln>
        </c:spPr>
        <c:txPr>
          <a:bodyPr rot="0" vert="horz"/>
          <a:lstStyle/>
          <a:p>
            <a:pPr>
              <a:defRPr/>
            </a:pPr>
            <a:endParaRPr lang="en-US"/>
          </a:p>
        </c:txPr>
        <c:crossAx val="100944128"/>
        <c:crosses val="autoZero"/>
        <c:crossBetween val="between"/>
      </c:valAx>
      <c:spPr>
        <a:noFill/>
        <a:ln w="3989">
          <a:noFill/>
          <a:prstDash val="solid"/>
        </a:ln>
      </c:spPr>
    </c:plotArea>
    <c:legend>
      <c:legendPos val="t"/>
      <c:layout>
        <c:manualLayout>
          <c:xMode val="edge"/>
          <c:yMode val="edge"/>
          <c:x val="0.12902177535829351"/>
          <c:y val="8.0205756183974325E-2"/>
          <c:w val="0.83014109543384074"/>
          <c:h val="6.9399408349775676E-2"/>
        </c:manualLayout>
      </c:layout>
      <c:overlay val="0"/>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2017</c:v>
                </c:pt>
              </c:strCache>
            </c:strRef>
          </c:tx>
          <c:spPr>
            <a:solidFill>
              <a:srgbClr val="81ABFF"/>
            </a:solidFill>
          </c:spPr>
          <c:invertIfNegative val="0"/>
          <c:dPt>
            <c:idx val="0"/>
            <c:invertIfNegative val="1"/>
            <c:bubble3D val="0"/>
            <c:extLst xmlns:c16r2="http://schemas.microsoft.com/office/drawing/2015/06/chart">
              <c:ext xmlns:c16="http://schemas.microsoft.com/office/drawing/2014/chart" uri="{C3380CC4-5D6E-409C-BE32-E72D297353CC}">
                <c16:uniqueId val="{00000000-750B-49B5-97F0-4957FCC86E13}"/>
              </c:ext>
            </c:extLst>
          </c:dPt>
          <c:dPt>
            <c:idx val="1"/>
            <c:invertIfNegative val="1"/>
            <c:bubble3D val="0"/>
            <c:extLst xmlns:c16r2="http://schemas.microsoft.com/office/drawing/2015/06/chart">
              <c:ext xmlns:c16="http://schemas.microsoft.com/office/drawing/2014/chart" uri="{C3380CC4-5D6E-409C-BE32-E72D297353CC}">
                <c16:uniqueId val="{00000001-750B-49B5-97F0-4957FCC86E13}"/>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5% more</c:v>
                </c:pt>
                <c:pt idx="1">
                  <c:v>10% more</c:v>
                </c:pt>
                <c:pt idx="2">
                  <c:v>15% more</c:v>
                </c:pt>
                <c:pt idx="3">
                  <c:v>20% more</c:v>
                </c:pt>
                <c:pt idx="4">
                  <c:v>Not prepared to pay any more</c:v>
                </c:pt>
              </c:strCache>
            </c:strRef>
          </c:cat>
          <c:val>
            <c:numRef>
              <c:f>Sheet1!$C$2:$C$6</c:f>
              <c:numCache>
                <c:formatCode>0%</c:formatCode>
                <c:ptCount val="5"/>
                <c:pt idx="0">
                  <c:v>0.1</c:v>
                </c:pt>
                <c:pt idx="1">
                  <c:v>0.15</c:v>
                </c:pt>
                <c:pt idx="2">
                  <c:v>0.16</c:v>
                </c:pt>
                <c:pt idx="3">
                  <c:v>0.35</c:v>
                </c:pt>
                <c:pt idx="4">
                  <c:v>0.24</c:v>
                </c:pt>
              </c:numCache>
            </c:numRef>
          </c:val>
          <c:extLst xmlns:c16r2="http://schemas.microsoft.com/office/drawing/2015/06/chart">
            <c:ext xmlns:c16="http://schemas.microsoft.com/office/drawing/2014/chart" uri="{C3380CC4-5D6E-409C-BE32-E72D297353CC}">
              <c16:uniqueId val="{00000002-750B-49B5-97F0-4957FCC86E13}"/>
            </c:ext>
          </c:extLst>
        </c:ser>
        <c:ser>
          <c:idx val="1"/>
          <c:order val="1"/>
          <c:tx>
            <c:strRef>
              <c:f>Sheet1!$D$1</c:f>
              <c:strCache>
                <c:ptCount val="1"/>
                <c:pt idx="0">
                  <c:v>2018-19</c:v>
                </c:pt>
              </c:strCache>
            </c:strRef>
          </c:tx>
          <c:spPr>
            <a:solidFill>
              <a:srgbClr val="002060"/>
            </a:solidFill>
          </c:spPr>
          <c:invertIfNegative val="0"/>
          <c:dPt>
            <c:idx val="0"/>
            <c:invertIfNegative val="1"/>
            <c:bubble3D val="0"/>
            <c:extLst xmlns:c16r2="http://schemas.microsoft.com/office/drawing/2015/06/chart">
              <c:ext xmlns:c16="http://schemas.microsoft.com/office/drawing/2014/chart" uri="{C3380CC4-5D6E-409C-BE32-E72D297353CC}">
                <c16:uniqueId val="{00000003-750B-49B5-97F0-4957FCC86E13}"/>
              </c:ext>
            </c:extLst>
          </c:dPt>
          <c:dPt>
            <c:idx val="1"/>
            <c:invertIfNegative val="1"/>
            <c:bubble3D val="0"/>
            <c:extLst xmlns:c16r2="http://schemas.microsoft.com/office/drawing/2015/06/chart">
              <c:ext xmlns:c16="http://schemas.microsoft.com/office/drawing/2014/chart" uri="{C3380CC4-5D6E-409C-BE32-E72D297353CC}">
                <c16:uniqueId val="{00000004-750B-49B5-97F0-4957FCC86E13}"/>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5% more</c:v>
                </c:pt>
                <c:pt idx="1">
                  <c:v>10% more</c:v>
                </c:pt>
                <c:pt idx="2">
                  <c:v>15% more</c:v>
                </c:pt>
                <c:pt idx="3">
                  <c:v>20% more</c:v>
                </c:pt>
                <c:pt idx="4">
                  <c:v>Not prepared to pay any more</c:v>
                </c:pt>
              </c:strCache>
            </c:strRef>
          </c:cat>
          <c:val>
            <c:numRef>
              <c:f>Sheet1!$D$2:$D$6</c:f>
              <c:numCache>
                <c:formatCode>0%</c:formatCode>
                <c:ptCount val="5"/>
                <c:pt idx="0">
                  <c:v>0.12</c:v>
                </c:pt>
                <c:pt idx="1">
                  <c:v>0.15</c:v>
                </c:pt>
                <c:pt idx="2">
                  <c:v>0.18</c:v>
                </c:pt>
                <c:pt idx="3">
                  <c:v>0.39</c:v>
                </c:pt>
                <c:pt idx="4">
                  <c:v>0.16</c:v>
                </c:pt>
              </c:numCache>
            </c:numRef>
          </c:val>
          <c:extLst xmlns:c16r2="http://schemas.microsoft.com/office/drawing/2015/06/chart">
            <c:ext xmlns:c16="http://schemas.microsoft.com/office/drawing/2014/chart" uri="{C3380CC4-5D6E-409C-BE32-E72D297353CC}">
              <c16:uniqueId val="{00000005-750B-49B5-97F0-4957FCC86E13}"/>
            </c:ext>
          </c:extLst>
        </c:ser>
        <c:dLbls>
          <c:showLegendKey val="0"/>
          <c:showVal val="0"/>
          <c:showCatName val="0"/>
          <c:showSerName val="0"/>
          <c:showPercent val="0"/>
          <c:showBubbleSize val="0"/>
        </c:dLbls>
        <c:gapWidth val="50"/>
        <c:axId val="83004032"/>
        <c:axId val="83005824"/>
      </c:barChart>
      <c:catAx>
        <c:axId val="8300403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83005824"/>
        <c:crosses val="autoZero"/>
        <c:auto val="0"/>
        <c:lblAlgn val="ctr"/>
        <c:lblOffset val="100"/>
        <c:noMultiLvlLbl val="0"/>
      </c:catAx>
      <c:valAx>
        <c:axId val="83005824"/>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83004032"/>
        <c:crosses val="autoZero"/>
        <c:crossBetween val="between"/>
      </c:valAx>
      <c:spPr>
        <a:noFill/>
        <a:ln w="3989">
          <a:noFill/>
          <a:prstDash val="solid"/>
        </a:ln>
      </c:spPr>
    </c:plotArea>
    <c:legend>
      <c:legendPos val="t"/>
      <c:layout>
        <c:manualLayout>
          <c:xMode val="edge"/>
          <c:yMode val="edge"/>
          <c:x val="0.39102819698068864"/>
          <c:y val="0.1523909367495512"/>
          <c:w val="0.26709023617056532"/>
          <c:h val="8.1569885580489165E-2"/>
        </c:manualLayout>
      </c:layout>
      <c:overlay val="0"/>
      <c:spPr>
        <a:ln>
          <a:noFill/>
          <a:round/>
        </a:ln>
      </c:spPr>
      <c:txPr>
        <a:bodyPr/>
        <a:lstStyle/>
        <a:p>
          <a:pPr>
            <a:defRPr sz="1200"/>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'Highest vs Nothing Profile'!$C$1</c:f>
              <c:strCache>
                <c:ptCount val="1"/>
                <c:pt idx="0">
                  <c:v>Total Sample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'Highest vs Nothing Profile'!$B$2:$B$7</c:f>
              <c:strCache>
                <c:ptCount val="6"/>
                <c:pt idx="0">
                  <c:v>65+</c:v>
                </c:pt>
                <c:pt idx="1">
                  <c:v>East Lindsey</c:v>
                </c:pt>
                <c:pt idx="2">
                  <c:v>20yrs +</c:v>
                </c:pt>
                <c:pt idx="3">
                  <c:v>Retired</c:v>
                </c:pt>
                <c:pt idx="4">
                  <c:v>Skilled manual worker</c:v>
                </c:pt>
                <c:pt idx="5">
                  <c:v>Married</c:v>
                </c:pt>
              </c:strCache>
            </c:strRef>
          </c:cat>
          <c:val>
            <c:numRef>
              <c:f>'Highest vs Nothing Profile'!$C$2:$C$7</c:f>
              <c:numCache>
                <c:formatCode>0%</c:formatCode>
                <c:ptCount val="6"/>
                <c:pt idx="0">
                  <c:v>0.31132612407512805</c:v>
                </c:pt>
                <c:pt idx="1">
                  <c:v>0.22766078542970974</c:v>
                </c:pt>
                <c:pt idx="2">
                  <c:v>0.44251565167899831</c:v>
                </c:pt>
                <c:pt idx="3">
                  <c:v>0.39050701186623515</c:v>
                </c:pt>
                <c:pt idx="4">
                  <c:v>0.1531018782014798</c:v>
                </c:pt>
                <c:pt idx="5">
                  <c:v>0.6326124075128059</c:v>
                </c:pt>
              </c:numCache>
            </c:numRef>
          </c:val>
          <c:extLst xmlns:c16r2="http://schemas.microsoft.com/office/drawing/2015/06/chart">
            <c:ext xmlns:c16="http://schemas.microsoft.com/office/drawing/2014/chart" uri="{C3380CC4-5D6E-409C-BE32-E72D297353CC}">
              <c16:uniqueId val="{00000000-9487-427E-9B6F-245F2115A5B2}"/>
            </c:ext>
          </c:extLst>
        </c:ser>
        <c:ser>
          <c:idx val="1"/>
          <c:order val="1"/>
          <c:tx>
            <c:strRef>
              <c:f>'Highest vs Nothing Profile'!$D$1</c:f>
              <c:strCache>
                <c:ptCount val="1"/>
                <c:pt idx="0">
                  <c:v>20% more</c:v>
                </c:pt>
              </c:strCache>
            </c:strRef>
          </c:tx>
          <c:spPr>
            <a:solidFill>
              <a:srgbClr val="05BC5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'Highest vs Nothing Profile'!$B$2:$B$7</c:f>
              <c:strCache>
                <c:ptCount val="6"/>
                <c:pt idx="0">
                  <c:v>65+</c:v>
                </c:pt>
                <c:pt idx="1">
                  <c:v>East Lindsey</c:v>
                </c:pt>
                <c:pt idx="2">
                  <c:v>20yrs +</c:v>
                </c:pt>
                <c:pt idx="3">
                  <c:v>Retired</c:v>
                </c:pt>
                <c:pt idx="4">
                  <c:v>Skilled manual worker</c:v>
                </c:pt>
                <c:pt idx="5">
                  <c:v>Married</c:v>
                </c:pt>
              </c:strCache>
            </c:strRef>
          </c:cat>
          <c:val>
            <c:numRef>
              <c:f>'Highest vs Nothing Profile'!$D$2:$D$7</c:f>
              <c:numCache>
                <c:formatCode>0%</c:formatCode>
                <c:ptCount val="6"/>
                <c:pt idx="0">
                  <c:v>0.37232415902140675</c:v>
                </c:pt>
                <c:pt idx="1">
                  <c:v>0.23853211009174313</c:v>
                </c:pt>
                <c:pt idx="2">
                  <c:v>0.43730886850152906</c:v>
                </c:pt>
                <c:pt idx="3">
                  <c:v>0.41590214067278286</c:v>
                </c:pt>
                <c:pt idx="4">
                  <c:v>0.1246177370030581</c:v>
                </c:pt>
                <c:pt idx="5">
                  <c:v>0.68195718654434245</c:v>
                </c:pt>
              </c:numCache>
            </c:numRef>
          </c:val>
          <c:extLst xmlns:c16r2="http://schemas.microsoft.com/office/drawing/2015/06/chart">
            <c:ext xmlns:c16="http://schemas.microsoft.com/office/drawing/2014/chart" uri="{C3380CC4-5D6E-409C-BE32-E72D297353CC}">
              <c16:uniqueId val="{00000001-9487-427E-9B6F-245F2115A5B2}"/>
            </c:ext>
          </c:extLst>
        </c:ser>
        <c:ser>
          <c:idx val="2"/>
          <c:order val="2"/>
          <c:tx>
            <c:strRef>
              <c:f>'Highest vs Nothing Profile'!$E$1</c:f>
              <c:strCache>
                <c:ptCount val="1"/>
                <c:pt idx="0">
                  <c:v>Not prepared to pay any more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'Highest vs Nothing Profile'!$B$2:$B$7</c:f>
              <c:strCache>
                <c:ptCount val="6"/>
                <c:pt idx="0">
                  <c:v>65+</c:v>
                </c:pt>
                <c:pt idx="1">
                  <c:v>East Lindsey</c:v>
                </c:pt>
                <c:pt idx="2">
                  <c:v>20yrs +</c:v>
                </c:pt>
                <c:pt idx="3">
                  <c:v>Retired</c:v>
                </c:pt>
                <c:pt idx="4">
                  <c:v>Skilled manual worker</c:v>
                </c:pt>
                <c:pt idx="5">
                  <c:v>Married</c:v>
                </c:pt>
              </c:strCache>
            </c:strRef>
          </c:cat>
          <c:val>
            <c:numRef>
              <c:f>'Highest vs Nothing Profile'!$E$2:$E$7</c:f>
              <c:numCache>
                <c:formatCode>0%</c:formatCode>
                <c:ptCount val="6"/>
                <c:pt idx="0">
                  <c:v>0.29304029304029305</c:v>
                </c:pt>
                <c:pt idx="1">
                  <c:v>0.28754578754578752</c:v>
                </c:pt>
                <c:pt idx="2">
                  <c:v>0.48534798534798534</c:v>
                </c:pt>
                <c:pt idx="3">
                  <c:v>0.32967032967032966</c:v>
                </c:pt>
                <c:pt idx="4">
                  <c:v>0.17216117216117216</c:v>
                </c:pt>
                <c:pt idx="5">
                  <c:v>0.55311355311355315</c:v>
                </c:pt>
              </c:numCache>
            </c:numRef>
          </c:val>
          <c:extLst xmlns:c16r2="http://schemas.microsoft.com/office/drawing/2015/06/chart">
            <c:ext xmlns:c16="http://schemas.microsoft.com/office/drawing/2014/chart" uri="{C3380CC4-5D6E-409C-BE32-E72D297353CC}">
              <c16:uniqueId val="{00000002-9487-427E-9B6F-245F2115A5B2}"/>
            </c:ext>
          </c:extLst>
        </c:ser>
        <c:dLbls>
          <c:dLblPos val="outEnd"/>
          <c:showLegendKey val="0"/>
          <c:showVal val="1"/>
          <c:showCatName val="0"/>
          <c:showSerName val="0"/>
          <c:showPercent val="0"/>
          <c:showBubbleSize val="0"/>
        </c:dLbls>
        <c:gapWidth val="70"/>
        <c:overlap val="-27"/>
        <c:axId val="100978688"/>
        <c:axId val="100980224"/>
      </c:barChart>
      <c:catAx>
        <c:axId val="10097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80224"/>
        <c:crosses val="autoZero"/>
        <c:auto val="1"/>
        <c:lblAlgn val="ctr"/>
        <c:lblOffset val="100"/>
        <c:noMultiLvlLbl val="0"/>
      </c:catAx>
      <c:valAx>
        <c:axId val="1009802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9786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5% more</c:v>
                </c:pt>
              </c:strCache>
            </c:strRef>
          </c:tx>
          <c:spPr>
            <a:solidFill>
              <a:srgbClr val="0B3B6C"/>
            </a:solidFill>
          </c:spPr>
          <c:invertIfNegative val="0"/>
          <c:dPt>
            <c:idx val="0"/>
            <c:invertIfNegative val="0"/>
            <c:bubble3D val="0"/>
            <c:extLst xmlns:c16r2="http://schemas.microsoft.com/office/drawing/2015/06/chart">
              <c:ext xmlns:c16="http://schemas.microsoft.com/office/drawing/2014/chart" uri="{C3380CC4-5D6E-409C-BE32-E72D297353CC}">
                <c16:uniqueId val="{00000001-3401-4BAE-B41C-1B1A02B9E2B7}"/>
              </c:ext>
            </c:extLst>
          </c:dPt>
          <c:dPt>
            <c:idx val="1"/>
            <c:invertIfNegative val="0"/>
            <c:bubble3D val="0"/>
            <c:extLst xmlns:c16r2="http://schemas.microsoft.com/office/drawing/2015/06/chart">
              <c:ext xmlns:c16="http://schemas.microsoft.com/office/drawing/2014/chart" uri="{C3380CC4-5D6E-409C-BE32-E72D297353CC}">
                <c16:uniqueId val="{00000003-3401-4BAE-B41C-1B1A02B9E2B7}"/>
              </c:ext>
            </c:extLst>
          </c:dPt>
          <c:dLbls>
            <c:spPr>
              <a:noFill/>
              <a:ln w="31909">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Sheet1!$C$2:$C$8</c:f>
              <c:numCache>
                <c:formatCode>0%</c:formatCode>
                <c:ptCount val="7"/>
                <c:pt idx="0">
                  <c:v>0.15</c:v>
                </c:pt>
                <c:pt idx="1">
                  <c:v>0.1</c:v>
                </c:pt>
                <c:pt idx="2">
                  <c:v>0.11</c:v>
                </c:pt>
                <c:pt idx="3">
                  <c:v>0.13</c:v>
                </c:pt>
                <c:pt idx="4">
                  <c:v>0.09</c:v>
                </c:pt>
                <c:pt idx="5">
                  <c:v>0.13</c:v>
                </c:pt>
                <c:pt idx="6">
                  <c:v>0.12</c:v>
                </c:pt>
              </c:numCache>
            </c:numRef>
          </c:val>
          <c:extLst xmlns:c16r2="http://schemas.microsoft.com/office/drawing/2015/06/chart">
            <c:ext xmlns:c16="http://schemas.microsoft.com/office/drawing/2014/chart" uri="{C3380CC4-5D6E-409C-BE32-E72D297353CC}">
              <c16:uniqueId val="{00000004-3401-4BAE-B41C-1B1A02B9E2B7}"/>
            </c:ext>
          </c:extLst>
        </c:ser>
        <c:ser>
          <c:idx val="1"/>
          <c:order val="1"/>
          <c:tx>
            <c:strRef>
              <c:f>Sheet1!$D$1</c:f>
              <c:strCache>
                <c:ptCount val="1"/>
                <c:pt idx="0">
                  <c:v>10% more</c:v>
                </c:pt>
              </c:strCache>
            </c:strRef>
          </c:tx>
          <c:spPr>
            <a:solidFill>
              <a:srgbClr val="3399FF"/>
            </a:solidFill>
          </c:spPr>
          <c:invertIfNegative val="0"/>
          <c:dPt>
            <c:idx val="0"/>
            <c:invertIfNegative val="0"/>
            <c:bubble3D val="0"/>
            <c:extLst xmlns:c16r2="http://schemas.microsoft.com/office/drawing/2015/06/chart">
              <c:ext xmlns:c16="http://schemas.microsoft.com/office/drawing/2014/chart" uri="{C3380CC4-5D6E-409C-BE32-E72D297353CC}">
                <c16:uniqueId val="{00000006-3401-4BAE-B41C-1B1A02B9E2B7}"/>
              </c:ext>
            </c:extLst>
          </c:dPt>
          <c:dPt>
            <c:idx val="1"/>
            <c:invertIfNegative val="0"/>
            <c:bubble3D val="0"/>
            <c:extLst xmlns:c16r2="http://schemas.microsoft.com/office/drawing/2015/06/chart">
              <c:ext xmlns:c16="http://schemas.microsoft.com/office/drawing/2014/chart" uri="{C3380CC4-5D6E-409C-BE32-E72D297353CC}">
                <c16:uniqueId val="{00000008-3401-4BAE-B41C-1B1A02B9E2B7}"/>
              </c:ext>
            </c:extLst>
          </c:dPt>
          <c:dLbls>
            <c:spPr>
              <a:noFill/>
              <a:ln w="31909">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Sheet1!$D$2:$D$8</c:f>
              <c:numCache>
                <c:formatCode>0%</c:formatCode>
                <c:ptCount val="7"/>
                <c:pt idx="0">
                  <c:v>0.15</c:v>
                </c:pt>
                <c:pt idx="1">
                  <c:v>0.15</c:v>
                </c:pt>
                <c:pt idx="2">
                  <c:v>0.17</c:v>
                </c:pt>
                <c:pt idx="3">
                  <c:v>0.14000000000000001</c:v>
                </c:pt>
                <c:pt idx="4">
                  <c:v>0.15</c:v>
                </c:pt>
                <c:pt idx="5">
                  <c:v>0.16</c:v>
                </c:pt>
                <c:pt idx="6">
                  <c:v>0.12</c:v>
                </c:pt>
              </c:numCache>
            </c:numRef>
          </c:val>
          <c:extLst xmlns:c16r2="http://schemas.microsoft.com/office/drawing/2015/06/chart">
            <c:ext xmlns:c16="http://schemas.microsoft.com/office/drawing/2014/chart" uri="{C3380CC4-5D6E-409C-BE32-E72D297353CC}">
              <c16:uniqueId val="{00000009-3401-4BAE-B41C-1B1A02B9E2B7}"/>
            </c:ext>
          </c:extLst>
        </c:ser>
        <c:ser>
          <c:idx val="2"/>
          <c:order val="2"/>
          <c:tx>
            <c:strRef>
              <c:f>Sheet1!$E$1</c:f>
              <c:strCache>
                <c:ptCount val="1"/>
                <c:pt idx="0">
                  <c:v>15% more</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B-3401-4BAE-B41C-1B1A02B9E2B7}"/>
              </c:ext>
            </c:extLst>
          </c:dPt>
          <c:dPt>
            <c:idx val="1"/>
            <c:invertIfNegative val="0"/>
            <c:bubble3D val="0"/>
            <c:extLst xmlns:c16r2="http://schemas.microsoft.com/office/drawing/2015/06/chart">
              <c:ext xmlns:c16="http://schemas.microsoft.com/office/drawing/2014/chart" uri="{C3380CC4-5D6E-409C-BE32-E72D297353CC}">
                <c16:uniqueId val="{0000000D-3401-4BAE-B41C-1B1A02B9E2B7}"/>
              </c:ext>
            </c:extLst>
          </c:dPt>
          <c:dLbls>
            <c:spPr>
              <a:noFill/>
              <a:ln w="31909">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Sheet1!$E$2:$E$8</c:f>
              <c:numCache>
                <c:formatCode>0%</c:formatCode>
                <c:ptCount val="7"/>
                <c:pt idx="0">
                  <c:v>0.15</c:v>
                </c:pt>
                <c:pt idx="1">
                  <c:v>0.19</c:v>
                </c:pt>
                <c:pt idx="2">
                  <c:v>0.16</c:v>
                </c:pt>
                <c:pt idx="3">
                  <c:v>0.18</c:v>
                </c:pt>
                <c:pt idx="4">
                  <c:v>0.2</c:v>
                </c:pt>
                <c:pt idx="5">
                  <c:v>0.19</c:v>
                </c:pt>
                <c:pt idx="6">
                  <c:v>0.19</c:v>
                </c:pt>
              </c:numCache>
            </c:numRef>
          </c:val>
          <c:extLst xmlns:c16r2="http://schemas.microsoft.com/office/drawing/2015/06/chart">
            <c:ext xmlns:c16="http://schemas.microsoft.com/office/drawing/2014/chart" uri="{C3380CC4-5D6E-409C-BE32-E72D297353CC}">
              <c16:uniqueId val="{0000000E-3401-4BAE-B41C-1B1A02B9E2B7}"/>
            </c:ext>
          </c:extLst>
        </c:ser>
        <c:ser>
          <c:idx val="3"/>
          <c:order val="3"/>
          <c:tx>
            <c:strRef>
              <c:f>Sheet1!$F$1</c:f>
              <c:strCache>
                <c:ptCount val="1"/>
                <c:pt idx="0">
                  <c:v>20% more</c:v>
                </c:pt>
              </c:strCache>
            </c:strRef>
          </c:tx>
          <c:spPr>
            <a:solidFill>
              <a:srgbClr val="00B050"/>
            </a:solidFill>
          </c:spPr>
          <c:invertIfNegative val="0"/>
          <c:dPt>
            <c:idx val="0"/>
            <c:invertIfNegative val="0"/>
            <c:bubble3D val="0"/>
            <c:extLst xmlns:c16r2="http://schemas.microsoft.com/office/drawing/2015/06/chart">
              <c:ext xmlns:c16="http://schemas.microsoft.com/office/drawing/2014/chart" uri="{C3380CC4-5D6E-409C-BE32-E72D297353CC}">
                <c16:uniqueId val="{00000010-3401-4BAE-B41C-1B1A02B9E2B7}"/>
              </c:ext>
            </c:extLst>
          </c:dPt>
          <c:dPt>
            <c:idx val="1"/>
            <c:invertIfNegative val="0"/>
            <c:bubble3D val="0"/>
            <c:extLst xmlns:c16r2="http://schemas.microsoft.com/office/drawing/2015/06/chart">
              <c:ext xmlns:c16="http://schemas.microsoft.com/office/drawing/2014/chart" uri="{C3380CC4-5D6E-409C-BE32-E72D297353CC}">
                <c16:uniqueId val="{00000012-3401-4BAE-B41C-1B1A02B9E2B7}"/>
              </c:ext>
            </c:extLst>
          </c:dPt>
          <c:dLbls>
            <c:spPr>
              <a:noFill/>
              <a:ln w="31909">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Sheet1!$F$2:$F$8</c:f>
              <c:numCache>
                <c:formatCode>0%</c:formatCode>
                <c:ptCount val="7"/>
                <c:pt idx="0">
                  <c:v>0.39</c:v>
                </c:pt>
                <c:pt idx="1">
                  <c:v>0.37</c:v>
                </c:pt>
                <c:pt idx="2">
                  <c:v>0.37</c:v>
                </c:pt>
                <c:pt idx="3">
                  <c:v>0.41</c:v>
                </c:pt>
                <c:pt idx="4">
                  <c:v>0.4</c:v>
                </c:pt>
                <c:pt idx="5">
                  <c:v>0.38</c:v>
                </c:pt>
                <c:pt idx="6">
                  <c:v>0.42</c:v>
                </c:pt>
              </c:numCache>
            </c:numRef>
          </c:val>
          <c:extLst xmlns:c16r2="http://schemas.microsoft.com/office/drawing/2015/06/chart">
            <c:ext xmlns:c16="http://schemas.microsoft.com/office/drawing/2014/chart" uri="{C3380CC4-5D6E-409C-BE32-E72D297353CC}">
              <c16:uniqueId val="{00000013-3401-4BAE-B41C-1B1A02B9E2B7}"/>
            </c:ext>
          </c:extLst>
        </c:ser>
        <c:ser>
          <c:idx val="4"/>
          <c:order val="4"/>
          <c:tx>
            <c:strRef>
              <c:f>Sheet1!$G$1</c:f>
              <c:strCache>
                <c:ptCount val="1"/>
                <c:pt idx="0">
                  <c:v>Not prepared to pay any more</c:v>
                </c:pt>
              </c:strCache>
            </c:strRef>
          </c:tx>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15-3401-4BAE-B41C-1B1A02B9E2B7}"/>
              </c:ext>
            </c:extLst>
          </c:dPt>
          <c:dPt>
            <c:idx val="1"/>
            <c:invertIfNegative val="0"/>
            <c:bubble3D val="0"/>
            <c:extLst xmlns:c16r2="http://schemas.microsoft.com/office/drawing/2015/06/chart">
              <c:ext xmlns:c16="http://schemas.microsoft.com/office/drawing/2014/chart" uri="{C3380CC4-5D6E-409C-BE32-E72D297353CC}">
                <c16:uniqueId val="{00000017-3401-4BAE-B41C-1B1A02B9E2B7}"/>
              </c:ext>
            </c:extLst>
          </c:dPt>
          <c:dLbls>
            <c:spPr>
              <a:noFill/>
              <a:ln w="31909">
                <a:noFill/>
              </a:ln>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Sheet1!$B$2:$B$8</c:f>
              <c:strCache>
                <c:ptCount val="7"/>
                <c:pt idx="0">
                  <c:v>Boston Borough</c:v>
                </c:pt>
                <c:pt idx="1">
                  <c:v>East Lindsey</c:v>
                </c:pt>
                <c:pt idx="2">
                  <c:v>Lincoln City</c:v>
                </c:pt>
                <c:pt idx="3">
                  <c:v>North Kesteven</c:v>
                </c:pt>
                <c:pt idx="4">
                  <c:v>South Holland</c:v>
                </c:pt>
                <c:pt idx="5">
                  <c:v>South Kesteven</c:v>
                </c:pt>
                <c:pt idx="6">
                  <c:v>West Lindsey</c:v>
                </c:pt>
              </c:strCache>
            </c:strRef>
          </c:cat>
          <c:val>
            <c:numRef>
              <c:f>Sheet1!$G$2:$G$8</c:f>
              <c:numCache>
                <c:formatCode>0%</c:formatCode>
                <c:ptCount val="7"/>
                <c:pt idx="0">
                  <c:v>0.17</c:v>
                </c:pt>
                <c:pt idx="1">
                  <c:v>0.19</c:v>
                </c:pt>
                <c:pt idx="2">
                  <c:v>0.19</c:v>
                </c:pt>
                <c:pt idx="3">
                  <c:v>0.15</c:v>
                </c:pt>
                <c:pt idx="4">
                  <c:v>0.17</c:v>
                </c:pt>
                <c:pt idx="5">
                  <c:v>0.13</c:v>
                </c:pt>
                <c:pt idx="6">
                  <c:v>0.14000000000000001</c:v>
                </c:pt>
              </c:numCache>
            </c:numRef>
          </c:val>
          <c:extLst xmlns:c16r2="http://schemas.microsoft.com/office/drawing/2015/06/chart">
            <c:ext xmlns:c16="http://schemas.microsoft.com/office/drawing/2014/chart" uri="{C3380CC4-5D6E-409C-BE32-E72D297353CC}">
              <c16:uniqueId val="{00000018-3401-4BAE-B41C-1B1A02B9E2B7}"/>
            </c:ext>
          </c:extLst>
        </c:ser>
        <c:dLbls>
          <c:showLegendKey val="0"/>
          <c:showVal val="0"/>
          <c:showCatName val="0"/>
          <c:showSerName val="0"/>
          <c:showPercent val="0"/>
          <c:showBubbleSize val="0"/>
        </c:dLbls>
        <c:gapWidth val="100"/>
        <c:overlap val="100"/>
        <c:axId val="107133184"/>
        <c:axId val="106827776"/>
      </c:barChart>
      <c:catAx>
        <c:axId val="107133184"/>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06827776"/>
        <c:crosses val="autoZero"/>
        <c:auto val="0"/>
        <c:lblAlgn val="ctr"/>
        <c:lblOffset val="100"/>
        <c:noMultiLvlLbl val="0"/>
      </c:catAx>
      <c:valAx>
        <c:axId val="106827776"/>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07133184"/>
        <c:crosses val="autoZero"/>
        <c:crossBetween val="between"/>
      </c:valAx>
      <c:spPr>
        <a:noFill/>
        <a:ln w="3989">
          <a:noFill/>
          <a:prstDash val="solid"/>
        </a:ln>
      </c:spPr>
    </c:plotArea>
    <c:legend>
      <c:legendPos val="t"/>
      <c:layout>
        <c:manualLayout>
          <c:xMode val="edge"/>
          <c:yMode val="edge"/>
          <c:x val="0.12535555793795974"/>
          <c:y val="7.6716972663688807E-2"/>
          <c:w val="0.82379197563572915"/>
          <c:h val="6.8851066683057113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5% more</c:v>
                </c:pt>
              </c:strCache>
            </c:strRef>
          </c:tx>
          <c:spPr>
            <a:solidFill>
              <a:schemeClr val="tx2">
                <a:lumMod val="20000"/>
                <a:lumOff val="8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1-944F-433D-9759-24024CBC750E}"/>
              </c:ext>
            </c:extLst>
          </c:dPt>
          <c:dPt>
            <c:idx val="1"/>
            <c:invertIfNegative val="0"/>
            <c:bubble3D val="0"/>
            <c:extLst xmlns:c16r2="http://schemas.microsoft.com/office/drawing/2015/06/chart">
              <c:ext xmlns:c16="http://schemas.microsoft.com/office/drawing/2014/chart" uri="{C3380CC4-5D6E-409C-BE32-E72D297353CC}">
                <c16:uniqueId val="{00000003-944F-433D-9759-24024CBC750E}"/>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c:v>
                </c:pt>
                <c:pt idx="1">
                  <c:v>Band B</c:v>
                </c:pt>
                <c:pt idx="2">
                  <c:v>Band C</c:v>
                </c:pt>
                <c:pt idx="3">
                  <c:v>Band D</c:v>
                </c:pt>
                <c:pt idx="4">
                  <c:v>Band E</c:v>
                </c:pt>
                <c:pt idx="5">
                  <c:v>Band F</c:v>
                </c:pt>
                <c:pt idx="6">
                  <c:v>Band G</c:v>
                </c:pt>
                <c:pt idx="7">
                  <c:v>Band H</c:v>
                </c:pt>
              </c:strCache>
            </c:strRef>
          </c:cat>
          <c:val>
            <c:numRef>
              <c:f>Sheet1!$C$2:$C$9</c:f>
              <c:numCache>
                <c:formatCode>0%</c:formatCode>
                <c:ptCount val="8"/>
                <c:pt idx="0">
                  <c:v>0.15</c:v>
                </c:pt>
                <c:pt idx="1">
                  <c:v>0.12</c:v>
                </c:pt>
                <c:pt idx="2">
                  <c:v>0.1</c:v>
                </c:pt>
                <c:pt idx="3">
                  <c:v>0.13</c:v>
                </c:pt>
                <c:pt idx="4">
                  <c:v>0.09</c:v>
                </c:pt>
                <c:pt idx="5">
                  <c:v>0.09</c:v>
                </c:pt>
                <c:pt idx="6">
                  <c:v>0.03</c:v>
                </c:pt>
                <c:pt idx="7">
                  <c:v>7.0000000000000007E-2</c:v>
                </c:pt>
              </c:numCache>
            </c:numRef>
          </c:val>
          <c:extLst xmlns:c16r2="http://schemas.microsoft.com/office/drawing/2015/06/chart">
            <c:ext xmlns:c16="http://schemas.microsoft.com/office/drawing/2014/chart" uri="{C3380CC4-5D6E-409C-BE32-E72D297353CC}">
              <c16:uniqueId val="{00000004-944F-433D-9759-24024CBC750E}"/>
            </c:ext>
          </c:extLst>
        </c:ser>
        <c:ser>
          <c:idx val="1"/>
          <c:order val="1"/>
          <c:tx>
            <c:strRef>
              <c:f>Sheet1!$D$1</c:f>
              <c:strCache>
                <c:ptCount val="1"/>
                <c:pt idx="0">
                  <c:v>10% more</c:v>
                </c:pt>
              </c:strCache>
            </c:strRef>
          </c:tx>
          <c:spPr>
            <a:solidFill>
              <a:srgbClr val="00B0F0"/>
            </a:solidFill>
          </c:spPr>
          <c:invertIfNegative val="0"/>
          <c:dPt>
            <c:idx val="0"/>
            <c:invertIfNegative val="0"/>
            <c:bubble3D val="0"/>
            <c:extLst xmlns:c16r2="http://schemas.microsoft.com/office/drawing/2015/06/chart">
              <c:ext xmlns:c16="http://schemas.microsoft.com/office/drawing/2014/chart" uri="{C3380CC4-5D6E-409C-BE32-E72D297353CC}">
                <c16:uniqueId val="{00000006-944F-433D-9759-24024CBC750E}"/>
              </c:ext>
            </c:extLst>
          </c:dPt>
          <c:dPt>
            <c:idx val="1"/>
            <c:invertIfNegative val="0"/>
            <c:bubble3D val="0"/>
            <c:extLst xmlns:c16r2="http://schemas.microsoft.com/office/drawing/2015/06/chart">
              <c:ext xmlns:c16="http://schemas.microsoft.com/office/drawing/2014/chart" uri="{C3380CC4-5D6E-409C-BE32-E72D297353CC}">
                <c16:uniqueId val="{00000008-944F-433D-9759-24024CBC750E}"/>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c:v>
                </c:pt>
                <c:pt idx="1">
                  <c:v>Band B</c:v>
                </c:pt>
                <c:pt idx="2">
                  <c:v>Band C</c:v>
                </c:pt>
                <c:pt idx="3">
                  <c:v>Band D</c:v>
                </c:pt>
                <c:pt idx="4">
                  <c:v>Band E</c:v>
                </c:pt>
                <c:pt idx="5">
                  <c:v>Band F</c:v>
                </c:pt>
                <c:pt idx="6">
                  <c:v>Band G</c:v>
                </c:pt>
                <c:pt idx="7">
                  <c:v>Band H</c:v>
                </c:pt>
              </c:strCache>
            </c:strRef>
          </c:cat>
          <c:val>
            <c:numRef>
              <c:f>Sheet1!$D$2:$D$9</c:f>
              <c:numCache>
                <c:formatCode>0%</c:formatCode>
                <c:ptCount val="8"/>
                <c:pt idx="0">
                  <c:v>0.16</c:v>
                </c:pt>
                <c:pt idx="1">
                  <c:v>0.13</c:v>
                </c:pt>
                <c:pt idx="2">
                  <c:v>0.13</c:v>
                </c:pt>
                <c:pt idx="3">
                  <c:v>0.18</c:v>
                </c:pt>
                <c:pt idx="4">
                  <c:v>0.14000000000000001</c:v>
                </c:pt>
                <c:pt idx="5">
                  <c:v>0.08</c:v>
                </c:pt>
                <c:pt idx="6">
                  <c:v>7.0000000000000007E-2</c:v>
                </c:pt>
                <c:pt idx="7">
                  <c:v>0</c:v>
                </c:pt>
              </c:numCache>
            </c:numRef>
          </c:val>
          <c:extLst xmlns:c16r2="http://schemas.microsoft.com/office/drawing/2015/06/chart">
            <c:ext xmlns:c16="http://schemas.microsoft.com/office/drawing/2014/chart" uri="{C3380CC4-5D6E-409C-BE32-E72D297353CC}">
              <c16:uniqueId val="{00000009-944F-433D-9759-24024CBC750E}"/>
            </c:ext>
          </c:extLst>
        </c:ser>
        <c:ser>
          <c:idx val="2"/>
          <c:order val="2"/>
          <c:tx>
            <c:strRef>
              <c:f>Sheet1!$E$1</c:f>
              <c:strCache>
                <c:ptCount val="1"/>
                <c:pt idx="0">
                  <c:v>15% more</c:v>
                </c:pt>
              </c:strCache>
            </c:strRef>
          </c:tx>
          <c:spPr>
            <a:solidFill>
              <a:srgbClr val="92D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B-944F-433D-9759-24024CBC750E}"/>
              </c:ext>
            </c:extLst>
          </c:dPt>
          <c:dPt>
            <c:idx val="1"/>
            <c:invertIfNegative val="0"/>
            <c:bubble3D val="0"/>
            <c:extLst xmlns:c16r2="http://schemas.microsoft.com/office/drawing/2015/06/chart">
              <c:ext xmlns:c16="http://schemas.microsoft.com/office/drawing/2014/chart" uri="{C3380CC4-5D6E-409C-BE32-E72D297353CC}">
                <c16:uniqueId val="{0000000D-944F-433D-9759-24024CBC750E}"/>
              </c:ext>
            </c:extLst>
          </c:dPt>
          <c:dLbls>
            <c:dLbl>
              <c:idx val="6"/>
              <c:spPr>
                <a:noFill/>
                <a:ln w="31875">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c:v>
                </c:pt>
                <c:pt idx="1">
                  <c:v>Band B</c:v>
                </c:pt>
                <c:pt idx="2">
                  <c:v>Band C</c:v>
                </c:pt>
                <c:pt idx="3">
                  <c:v>Band D</c:v>
                </c:pt>
                <c:pt idx="4">
                  <c:v>Band E</c:v>
                </c:pt>
                <c:pt idx="5">
                  <c:v>Band F</c:v>
                </c:pt>
                <c:pt idx="6">
                  <c:v>Band G</c:v>
                </c:pt>
                <c:pt idx="7">
                  <c:v>Band H</c:v>
                </c:pt>
              </c:strCache>
            </c:strRef>
          </c:cat>
          <c:val>
            <c:numRef>
              <c:f>Sheet1!$E$2:$E$9</c:f>
              <c:numCache>
                <c:formatCode>0%</c:formatCode>
                <c:ptCount val="8"/>
                <c:pt idx="0">
                  <c:v>0.09</c:v>
                </c:pt>
                <c:pt idx="1">
                  <c:v>0.22</c:v>
                </c:pt>
                <c:pt idx="2">
                  <c:v>0.25</c:v>
                </c:pt>
                <c:pt idx="3">
                  <c:v>0.14000000000000001</c:v>
                </c:pt>
                <c:pt idx="4">
                  <c:v>0.12</c:v>
                </c:pt>
                <c:pt idx="5">
                  <c:v>0.34</c:v>
                </c:pt>
                <c:pt idx="6">
                  <c:v>0.39</c:v>
                </c:pt>
                <c:pt idx="7">
                  <c:v>0.21</c:v>
                </c:pt>
              </c:numCache>
            </c:numRef>
          </c:val>
          <c:extLst xmlns:c16r2="http://schemas.microsoft.com/office/drawing/2015/06/chart">
            <c:ext xmlns:c16="http://schemas.microsoft.com/office/drawing/2014/chart" uri="{C3380CC4-5D6E-409C-BE32-E72D297353CC}">
              <c16:uniqueId val="{0000000E-944F-433D-9759-24024CBC750E}"/>
            </c:ext>
          </c:extLst>
        </c:ser>
        <c:ser>
          <c:idx val="3"/>
          <c:order val="3"/>
          <c:tx>
            <c:strRef>
              <c:f>Sheet1!$F$1</c:f>
              <c:strCache>
                <c:ptCount val="1"/>
                <c:pt idx="0">
                  <c:v>20% more</c:v>
                </c:pt>
              </c:strCache>
            </c:strRef>
          </c:tx>
          <c:spPr>
            <a:solidFill>
              <a:srgbClr val="00B050"/>
            </a:solidFill>
          </c:spPr>
          <c:invertIfNegative val="0"/>
          <c:dPt>
            <c:idx val="0"/>
            <c:invertIfNegative val="0"/>
            <c:bubble3D val="0"/>
            <c:extLst xmlns:c16r2="http://schemas.microsoft.com/office/drawing/2015/06/chart">
              <c:ext xmlns:c16="http://schemas.microsoft.com/office/drawing/2014/chart" uri="{C3380CC4-5D6E-409C-BE32-E72D297353CC}">
                <c16:uniqueId val="{00000010-944F-433D-9759-24024CBC750E}"/>
              </c:ext>
            </c:extLst>
          </c:dPt>
          <c:dPt>
            <c:idx val="1"/>
            <c:invertIfNegative val="0"/>
            <c:bubble3D val="0"/>
            <c:extLst xmlns:c16r2="http://schemas.microsoft.com/office/drawing/2015/06/chart">
              <c:ext xmlns:c16="http://schemas.microsoft.com/office/drawing/2014/chart" uri="{C3380CC4-5D6E-409C-BE32-E72D297353CC}">
                <c16:uniqueId val="{00000012-944F-433D-9759-24024CBC750E}"/>
              </c:ext>
            </c:extLst>
          </c:dPt>
          <c:dLbls>
            <c:dLbl>
              <c:idx val="6"/>
              <c:spPr>
                <a:noFill/>
                <a:ln w="31875">
                  <a:noFill/>
                </a:ln>
              </c:spPr>
              <c:txPr>
                <a:bodyPr wrap="square" lIns="38100" tIns="19050" rIns="38100" bIns="19050" anchor="ctr">
                  <a:spAutoFit/>
                </a:bodyPr>
                <a:lstStyle/>
                <a:p>
                  <a:pPr>
                    <a:defRPr b="0" smtId="4294967295">
                      <a:solidFill>
                        <a:schemeClr val="bg1"/>
                      </a:solidFill>
                    </a:defRPr>
                  </a:pPr>
                  <a:endParaRPr lang="en-US"/>
                </a:p>
              </c:txPr>
              <c:showLegendKey val="0"/>
              <c:showVal val="1"/>
              <c:showCatName val="0"/>
              <c:showSerName val="0"/>
              <c:showPercent val="0"/>
              <c:showBubbleSize val="0"/>
            </c:dLbl>
            <c:spPr>
              <a:noFill/>
              <a:ln w="31875">
                <a:noFill/>
              </a:ln>
            </c:spPr>
            <c:txPr>
              <a:bodyPr wrap="square" lIns="38100" tIns="19050" rIns="38100" bIns="19050" anchor="ctr">
                <a:spAutoFit/>
              </a:bodyPr>
              <a:lstStyle/>
              <a:p>
                <a:pPr>
                  <a:defRPr b="1"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c:v>
                </c:pt>
                <c:pt idx="1">
                  <c:v>Band B</c:v>
                </c:pt>
                <c:pt idx="2">
                  <c:v>Band C</c:v>
                </c:pt>
                <c:pt idx="3">
                  <c:v>Band D</c:v>
                </c:pt>
                <c:pt idx="4">
                  <c:v>Band E</c:v>
                </c:pt>
                <c:pt idx="5">
                  <c:v>Band F</c:v>
                </c:pt>
                <c:pt idx="6">
                  <c:v>Band G</c:v>
                </c:pt>
                <c:pt idx="7">
                  <c:v>Band H</c:v>
                </c:pt>
              </c:strCache>
            </c:strRef>
          </c:cat>
          <c:val>
            <c:numRef>
              <c:f>Sheet1!$F$2:$F$9</c:f>
              <c:numCache>
                <c:formatCode>0%</c:formatCode>
                <c:ptCount val="8"/>
                <c:pt idx="0">
                  <c:v>0.42</c:v>
                </c:pt>
                <c:pt idx="1">
                  <c:v>0.37</c:v>
                </c:pt>
                <c:pt idx="2">
                  <c:v>0.36</c:v>
                </c:pt>
                <c:pt idx="3">
                  <c:v>0.39</c:v>
                </c:pt>
                <c:pt idx="4">
                  <c:v>0.49</c:v>
                </c:pt>
                <c:pt idx="5">
                  <c:v>0.38</c:v>
                </c:pt>
                <c:pt idx="6">
                  <c:v>0.36</c:v>
                </c:pt>
                <c:pt idx="7">
                  <c:v>0.5</c:v>
                </c:pt>
              </c:numCache>
            </c:numRef>
          </c:val>
          <c:extLst xmlns:c16r2="http://schemas.microsoft.com/office/drawing/2015/06/chart">
            <c:ext xmlns:c16="http://schemas.microsoft.com/office/drawing/2014/chart" uri="{C3380CC4-5D6E-409C-BE32-E72D297353CC}">
              <c16:uniqueId val="{00000013-944F-433D-9759-24024CBC750E}"/>
            </c:ext>
          </c:extLst>
        </c:ser>
        <c:ser>
          <c:idx val="4"/>
          <c:order val="4"/>
          <c:tx>
            <c:strRef>
              <c:f>Sheet1!$G$1</c:f>
              <c:strCache>
                <c:ptCount val="1"/>
                <c:pt idx="0">
                  <c:v>Not prepared to pay any more</c:v>
                </c:pt>
              </c:strCache>
            </c:strRef>
          </c:tx>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15-944F-433D-9759-24024CBC750E}"/>
              </c:ext>
            </c:extLst>
          </c:dPt>
          <c:dPt>
            <c:idx val="1"/>
            <c:invertIfNegative val="0"/>
            <c:bubble3D val="0"/>
            <c:extLst xmlns:c16r2="http://schemas.microsoft.com/office/drawing/2015/06/chart">
              <c:ext xmlns:c16="http://schemas.microsoft.com/office/drawing/2014/chart" uri="{C3380CC4-5D6E-409C-BE32-E72D297353CC}">
                <c16:uniqueId val="{00000017-944F-433D-9759-24024CBC750E}"/>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Sheet1!$B$2:$B$9</c:f>
              <c:strCache>
                <c:ptCount val="8"/>
                <c:pt idx="0">
                  <c:v>Band A</c:v>
                </c:pt>
                <c:pt idx="1">
                  <c:v>Band B</c:v>
                </c:pt>
                <c:pt idx="2">
                  <c:v>Band C</c:v>
                </c:pt>
                <c:pt idx="3">
                  <c:v>Band D</c:v>
                </c:pt>
                <c:pt idx="4">
                  <c:v>Band E</c:v>
                </c:pt>
                <c:pt idx="5">
                  <c:v>Band F</c:v>
                </c:pt>
                <c:pt idx="6">
                  <c:v>Band G</c:v>
                </c:pt>
                <c:pt idx="7">
                  <c:v>Band H</c:v>
                </c:pt>
              </c:strCache>
            </c:strRef>
          </c:cat>
          <c:val>
            <c:numRef>
              <c:f>Sheet1!$G$2:$G$9</c:f>
              <c:numCache>
                <c:formatCode>0%</c:formatCode>
                <c:ptCount val="8"/>
                <c:pt idx="0">
                  <c:v>0.18</c:v>
                </c:pt>
                <c:pt idx="1">
                  <c:v>0.16</c:v>
                </c:pt>
                <c:pt idx="2">
                  <c:v>0.16</c:v>
                </c:pt>
                <c:pt idx="3">
                  <c:v>0.17</c:v>
                </c:pt>
                <c:pt idx="4">
                  <c:v>0.16</c:v>
                </c:pt>
                <c:pt idx="5">
                  <c:v>0.11</c:v>
                </c:pt>
                <c:pt idx="6">
                  <c:v>0.15</c:v>
                </c:pt>
                <c:pt idx="7">
                  <c:v>0.21</c:v>
                </c:pt>
              </c:numCache>
            </c:numRef>
          </c:val>
          <c:extLst xmlns:c16r2="http://schemas.microsoft.com/office/drawing/2015/06/chart">
            <c:ext xmlns:c16="http://schemas.microsoft.com/office/drawing/2014/chart" uri="{C3380CC4-5D6E-409C-BE32-E72D297353CC}">
              <c16:uniqueId val="{00000018-944F-433D-9759-24024CBC750E}"/>
            </c:ext>
          </c:extLst>
        </c:ser>
        <c:dLbls>
          <c:showLegendKey val="0"/>
          <c:showVal val="0"/>
          <c:showCatName val="0"/>
          <c:showSerName val="0"/>
          <c:showPercent val="0"/>
          <c:showBubbleSize val="0"/>
        </c:dLbls>
        <c:gapWidth val="100"/>
        <c:overlap val="100"/>
        <c:axId val="5803008"/>
        <c:axId val="5812992"/>
      </c:barChart>
      <c:catAx>
        <c:axId val="5803008"/>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5812992"/>
        <c:crosses val="autoZero"/>
        <c:auto val="0"/>
        <c:lblAlgn val="ctr"/>
        <c:lblOffset val="100"/>
        <c:noMultiLvlLbl val="0"/>
      </c:catAx>
      <c:valAx>
        <c:axId val="5812992"/>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5803008"/>
        <c:crosses val="autoZero"/>
        <c:crossBetween val="between"/>
      </c:valAx>
      <c:spPr>
        <a:noFill/>
        <a:ln w="3984">
          <a:noFill/>
          <a:prstDash val="solid"/>
        </a:ln>
      </c:spPr>
    </c:plotArea>
    <c:legend>
      <c:legendPos val="t"/>
      <c:layout>
        <c:manualLayout>
          <c:xMode val="edge"/>
          <c:yMode val="edge"/>
          <c:x val="0.1023525563379564"/>
          <c:y val="7.239606920380158E-2"/>
          <c:w val="0.80623213636481728"/>
          <c:h val="7.219243546583988E-2"/>
        </c:manualLayout>
      </c:layout>
      <c:overlay val="0"/>
      <c:spPr>
        <a:ln>
          <a:noFill/>
          <a:round/>
        </a:ln>
      </c:sp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userShapes r:id="rId2"/>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sz="1200" dirty="0"/>
              <a:t>Average weekly incremental amount that residents are prepared to pay</a:t>
            </a:r>
          </a:p>
          <a:p>
            <a:pPr>
              <a:defRPr sz="12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sz="1200" dirty="0"/>
              <a:t>(</a:t>
            </a:r>
            <a:r>
              <a:rPr lang="en-GB" sz="1200" dirty="0">
                <a:highlight>
                  <a:srgbClr val="FFFF00"/>
                </a:highlight>
              </a:rPr>
              <a:t>excluding</a:t>
            </a:r>
            <a:r>
              <a:rPr lang="en-GB" sz="1200" dirty="0"/>
              <a:t> those that answered “I am not prepared to pay”)</a:t>
            </a:r>
          </a:p>
        </c:rich>
      </c:tx>
      <c:layout>
        <c:manualLayout>
          <c:xMode val="edge"/>
          <c:yMode val="edge"/>
          <c:x val="0.10557116917564717"/>
          <c:y val="3.1578483721273878E-2"/>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much weekly increase'!$G$31:$G$38</c:f>
              <c:strCache>
                <c:ptCount val="8"/>
                <c:pt idx="0">
                  <c:v>Band A</c:v>
                </c:pt>
                <c:pt idx="1">
                  <c:v>Band B</c:v>
                </c:pt>
                <c:pt idx="2">
                  <c:v>Band C</c:v>
                </c:pt>
                <c:pt idx="3">
                  <c:v>Band D</c:v>
                </c:pt>
                <c:pt idx="4">
                  <c:v>Band E</c:v>
                </c:pt>
                <c:pt idx="5">
                  <c:v>Band F</c:v>
                </c:pt>
                <c:pt idx="6">
                  <c:v>Band G </c:v>
                </c:pt>
                <c:pt idx="7">
                  <c:v>Band H</c:v>
                </c:pt>
              </c:strCache>
            </c:strRef>
          </c:cat>
          <c:val>
            <c:numRef>
              <c:f>'How much weekly increase'!$H$31:$H$38</c:f>
              <c:numCache>
                <c:formatCode>"£"#,##0.00</c:formatCode>
                <c:ptCount val="8"/>
                <c:pt idx="0">
                  <c:v>0.42349173553719011</c:v>
                </c:pt>
                <c:pt idx="1">
                  <c:v>0.49460952380952383</c:v>
                </c:pt>
                <c:pt idx="2">
                  <c:v>0.56922345483359749</c:v>
                </c:pt>
                <c:pt idx="3">
                  <c:v>0.63023346303501948</c:v>
                </c:pt>
                <c:pt idx="4">
                  <c:v>0.82599033816425116</c:v>
                </c:pt>
                <c:pt idx="5">
                  <c:v>0.95745454545454545</c:v>
                </c:pt>
                <c:pt idx="6">
                  <c:v>1.1450877192982456</c:v>
                </c:pt>
                <c:pt idx="7">
                  <c:v>1.4454545454545455</c:v>
                </c:pt>
              </c:numCache>
            </c:numRef>
          </c:val>
          <c:extLst xmlns:c16r2="http://schemas.microsoft.com/office/drawing/2015/06/chart">
            <c:ext xmlns:c16="http://schemas.microsoft.com/office/drawing/2014/chart" uri="{C3380CC4-5D6E-409C-BE32-E72D297353CC}">
              <c16:uniqueId val="{00000000-651D-46C2-B3E7-3BC7835F10C3}"/>
            </c:ext>
          </c:extLst>
        </c:ser>
        <c:dLbls>
          <c:showLegendKey val="0"/>
          <c:showVal val="0"/>
          <c:showCatName val="0"/>
          <c:showSerName val="0"/>
          <c:showPercent val="0"/>
          <c:showBubbleSize val="0"/>
        </c:dLbls>
        <c:gapWidth val="50"/>
        <c:overlap val="-27"/>
        <c:axId val="107235200"/>
        <c:axId val="107236736"/>
      </c:barChart>
      <c:catAx>
        <c:axId val="10723520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7236736"/>
        <c:crosses val="autoZero"/>
        <c:auto val="1"/>
        <c:lblAlgn val="ctr"/>
        <c:lblOffset val="100"/>
        <c:noMultiLvlLbl val="0"/>
      </c:catAx>
      <c:valAx>
        <c:axId val="107236736"/>
        <c:scaling>
          <c:orientation val="minMax"/>
        </c:scaling>
        <c:delete val="0"/>
        <c:axPos val="l"/>
        <c:numFmt formatCode="&quot;£&quot;#,##0.00"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72352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Average weekly incremental amount prepared to pay</a:t>
            </a:r>
          </a:p>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a:t>
            </a:r>
            <a:r>
              <a:rPr lang="en-GB" dirty="0">
                <a:highlight>
                  <a:srgbClr val="FFFF00"/>
                </a:highlight>
              </a:rPr>
              <a:t>including</a:t>
            </a:r>
            <a:r>
              <a:rPr lang="en-GB" dirty="0"/>
              <a:t> those that answered “I am not prepared to pay” as £0.00)</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much weekly increase'!$G$41:$G$48</c:f>
              <c:strCache>
                <c:ptCount val="8"/>
                <c:pt idx="0">
                  <c:v>Band A</c:v>
                </c:pt>
                <c:pt idx="1">
                  <c:v>Band B</c:v>
                </c:pt>
                <c:pt idx="2">
                  <c:v>Band C</c:v>
                </c:pt>
                <c:pt idx="3">
                  <c:v>Band D</c:v>
                </c:pt>
                <c:pt idx="4">
                  <c:v>Band E</c:v>
                </c:pt>
                <c:pt idx="5">
                  <c:v>Band F</c:v>
                </c:pt>
                <c:pt idx="6">
                  <c:v>Band G </c:v>
                </c:pt>
                <c:pt idx="7">
                  <c:v>Band H</c:v>
                </c:pt>
              </c:strCache>
            </c:strRef>
          </c:cat>
          <c:val>
            <c:numRef>
              <c:f>'How much weekly increase'!$H$41:$H$48</c:f>
              <c:numCache>
                <c:formatCode>"£"#,##0.00</c:formatCode>
                <c:ptCount val="8"/>
                <c:pt idx="0">
                  <c:v>0.34681895093062604</c:v>
                </c:pt>
                <c:pt idx="1">
                  <c:v>0.41613782051282056</c:v>
                </c:pt>
                <c:pt idx="2">
                  <c:v>0.47826897470039947</c:v>
                </c:pt>
                <c:pt idx="3">
                  <c:v>0.52474082073434125</c:v>
                </c:pt>
                <c:pt idx="4">
                  <c:v>0.69504065040650398</c:v>
                </c:pt>
                <c:pt idx="5">
                  <c:v>0.85626016260162596</c:v>
                </c:pt>
                <c:pt idx="6">
                  <c:v>0.97417910447761191</c:v>
                </c:pt>
                <c:pt idx="7">
                  <c:v>1.1357142857142857</c:v>
                </c:pt>
              </c:numCache>
            </c:numRef>
          </c:val>
          <c:extLst xmlns:c16r2="http://schemas.microsoft.com/office/drawing/2015/06/chart">
            <c:ext xmlns:c16="http://schemas.microsoft.com/office/drawing/2014/chart" uri="{C3380CC4-5D6E-409C-BE32-E72D297353CC}">
              <c16:uniqueId val="{00000000-9978-4534-BD84-E10A17A8796F}"/>
            </c:ext>
          </c:extLst>
        </c:ser>
        <c:dLbls>
          <c:showLegendKey val="0"/>
          <c:showVal val="0"/>
          <c:showCatName val="0"/>
          <c:showSerName val="0"/>
          <c:showPercent val="0"/>
          <c:showBubbleSize val="0"/>
        </c:dLbls>
        <c:gapWidth val="50"/>
        <c:overlap val="-27"/>
        <c:axId val="101129216"/>
        <c:axId val="101131008"/>
      </c:barChart>
      <c:catAx>
        <c:axId val="1011292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131008"/>
        <c:crosses val="autoZero"/>
        <c:auto val="1"/>
        <c:lblAlgn val="ctr"/>
        <c:lblOffset val="100"/>
        <c:noMultiLvlLbl val="0"/>
      </c:catAx>
      <c:valAx>
        <c:axId val="101131008"/>
        <c:scaling>
          <c:orientation val="minMax"/>
        </c:scaling>
        <c:delete val="0"/>
        <c:axPos val="l"/>
        <c:numFmt formatCode="&quot;£&quot;#,##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129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Overall rounded average % increase selected</a:t>
            </a:r>
            <a:br>
              <a:rPr lang="en-GB" dirty="0"/>
            </a:br>
            <a:r>
              <a:rPr lang="en-GB" dirty="0">
                <a:highlight>
                  <a:srgbClr val="FFFF00"/>
                </a:highlight>
              </a:rPr>
              <a:t>excluding</a:t>
            </a:r>
            <a:r>
              <a:rPr lang="en-GB" dirty="0"/>
              <a:t> those not prepared to pay more</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much weekly increase'!$K$70:$K$77</c:f>
              <c:strCache>
                <c:ptCount val="8"/>
                <c:pt idx="0">
                  <c:v>Band A</c:v>
                </c:pt>
                <c:pt idx="1">
                  <c:v>Band B</c:v>
                </c:pt>
                <c:pt idx="2">
                  <c:v>Band C</c:v>
                </c:pt>
                <c:pt idx="3">
                  <c:v>Band D</c:v>
                </c:pt>
                <c:pt idx="4">
                  <c:v>Band E</c:v>
                </c:pt>
                <c:pt idx="5">
                  <c:v>Band F</c:v>
                </c:pt>
                <c:pt idx="6">
                  <c:v>Band G </c:v>
                </c:pt>
                <c:pt idx="7">
                  <c:v>Band H</c:v>
                </c:pt>
              </c:strCache>
            </c:strRef>
          </c:cat>
          <c:val>
            <c:numRef>
              <c:f>'How much weekly increase'!$L$70:$L$77</c:f>
              <c:numCache>
                <c:formatCode>0%</c:formatCode>
                <c:ptCount val="8"/>
                <c:pt idx="0">
                  <c:v>0.15</c:v>
                </c:pt>
                <c:pt idx="1">
                  <c:v>0.15</c:v>
                </c:pt>
                <c:pt idx="2">
                  <c:v>0.15</c:v>
                </c:pt>
                <c:pt idx="3">
                  <c:v>0.15</c:v>
                </c:pt>
                <c:pt idx="4">
                  <c:v>0.16</c:v>
                </c:pt>
                <c:pt idx="5">
                  <c:v>0.16</c:v>
                </c:pt>
                <c:pt idx="6">
                  <c:v>0.16</c:v>
                </c:pt>
                <c:pt idx="7">
                  <c:v>0.17</c:v>
                </c:pt>
              </c:numCache>
            </c:numRef>
          </c:val>
          <c:extLst xmlns:c16r2="http://schemas.microsoft.com/office/drawing/2015/06/chart">
            <c:ext xmlns:c16="http://schemas.microsoft.com/office/drawing/2014/chart" uri="{C3380CC4-5D6E-409C-BE32-E72D297353CC}">
              <c16:uniqueId val="{00000000-60D9-41A7-8AD2-16D73038BBA0}"/>
            </c:ext>
          </c:extLst>
        </c:ser>
        <c:dLbls>
          <c:showLegendKey val="0"/>
          <c:showVal val="0"/>
          <c:showCatName val="0"/>
          <c:showSerName val="0"/>
          <c:showPercent val="0"/>
          <c:showBubbleSize val="0"/>
        </c:dLbls>
        <c:gapWidth val="50"/>
        <c:overlap val="-27"/>
        <c:axId val="101191680"/>
        <c:axId val="101193216"/>
      </c:barChart>
      <c:catAx>
        <c:axId val="10119168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193216"/>
        <c:crosses val="autoZero"/>
        <c:auto val="1"/>
        <c:lblAlgn val="ctr"/>
        <c:lblOffset val="100"/>
        <c:noMultiLvlLbl val="0"/>
      </c:catAx>
      <c:valAx>
        <c:axId val="101193216"/>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1191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GB" dirty="0"/>
              <a:t>Overall rounded average % increase selected </a:t>
            </a:r>
            <a:br>
              <a:rPr lang="en-GB" dirty="0"/>
            </a:br>
            <a:r>
              <a:rPr lang="en-GB" dirty="0">
                <a:highlight>
                  <a:srgbClr val="FFFF00"/>
                </a:highlight>
              </a:rPr>
              <a:t>including</a:t>
            </a:r>
            <a:r>
              <a:rPr lang="en-GB" dirty="0"/>
              <a:t> those not prepared to pay</a:t>
            </a:r>
            <a:r>
              <a:rPr lang="en-GB" baseline="0" dirty="0"/>
              <a:t> more</a:t>
            </a:r>
            <a:endParaRPr lang="en-GB" dirty="0"/>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'How much weekly increase'!$K$82:$K$89</c:f>
              <c:strCache>
                <c:ptCount val="8"/>
                <c:pt idx="0">
                  <c:v>Band A</c:v>
                </c:pt>
                <c:pt idx="1">
                  <c:v>Band B</c:v>
                </c:pt>
                <c:pt idx="2">
                  <c:v>Band C</c:v>
                </c:pt>
                <c:pt idx="3">
                  <c:v>Band D</c:v>
                </c:pt>
                <c:pt idx="4">
                  <c:v>Band E</c:v>
                </c:pt>
                <c:pt idx="5">
                  <c:v>Band F</c:v>
                </c:pt>
                <c:pt idx="6">
                  <c:v>Band G </c:v>
                </c:pt>
                <c:pt idx="7">
                  <c:v>Band H</c:v>
                </c:pt>
              </c:strCache>
            </c:strRef>
          </c:cat>
          <c:val>
            <c:numRef>
              <c:f>'How much weekly increase'!$O$82:$O$89</c:f>
              <c:numCache>
                <c:formatCode>0%</c:formatCode>
                <c:ptCount val="8"/>
                <c:pt idx="0">
                  <c:v>0.12</c:v>
                </c:pt>
                <c:pt idx="1">
                  <c:v>0.13</c:v>
                </c:pt>
                <c:pt idx="2">
                  <c:v>0.13</c:v>
                </c:pt>
                <c:pt idx="3">
                  <c:v>0.12</c:v>
                </c:pt>
                <c:pt idx="4">
                  <c:v>0.13</c:v>
                </c:pt>
                <c:pt idx="5">
                  <c:v>0.14000000000000001</c:v>
                </c:pt>
                <c:pt idx="6">
                  <c:v>0.14000000000000001</c:v>
                </c:pt>
                <c:pt idx="7">
                  <c:v>0.14000000000000001</c:v>
                </c:pt>
              </c:numCache>
            </c:numRef>
          </c:val>
          <c:extLst xmlns:c16r2="http://schemas.microsoft.com/office/drawing/2015/06/chart">
            <c:ext xmlns:c16="http://schemas.microsoft.com/office/drawing/2014/chart" uri="{C3380CC4-5D6E-409C-BE32-E72D297353CC}">
              <c16:uniqueId val="{00000000-CFBC-4474-863B-35F6FABD7B70}"/>
            </c:ext>
          </c:extLst>
        </c:ser>
        <c:dLbls>
          <c:showLegendKey val="0"/>
          <c:showVal val="0"/>
          <c:showCatName val="0"/>
          <c:showSerName val="0"/>
          <c:showPercent val="0"/>
          <c:showBubbleSize val="0"/>
        </c:dLbls>
        <c:gapWidth val="50"/>
        <c:overlap val="-27"/>
        <c:axId val="107286912"/>
        <c:axId val="107288448"/>
      </c:barChart>
      <c:catAx>
        <c:axId val="107286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7288448"/>
        <c:crosses val="autoZero"/>
        <c:auto val="1"/>
        <c:lblAlgn val="ctr"/>
        <c:lblOffset val="100"/>
        <c:noMultiLvlLbl val="0"/>
      </c:catAx>
      <c:valAx>
        <c:axId val="107288448"/>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072869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3601-4544-96BD-CE7DDE7CEFE4}"/>
              </c:ext>
            </c:extLst>
          </c:dPt>
          <c:dPt>
            <c:idx val="1"/>
            <c:invertIfNegative val="1"/>
            <c:bubble3D val="0"/>
            <c:extLst xmlns:c16r2="http://schemas.microsoft.com/office/drawing/2015/06/chart">
              <c:ext xmlns:c16="http://schemas.microsoft.com/office/drawing/2014/chart" uri="{C3380CC4-5D6E-409C-BE32-E72D297353CC}">
                <c16:uniqueId val="{00000001-3601-4544-96BD-CE7DDE7CEFE4}"/>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£0.15 per week</c:v>
                </c:pt>
                <c:pt idx="1">
                  <c:v>£0.31 per week</c:v>
                </c:pt>
                <c:pt idx="2">
                  <c:v>£0.42 per week</c:v>
                </c:pt>
                <c:pt idx="3">
                  <c:v>£0.56 per week</c:v>
                </c:pt>
                <c:pt idx="4">
                  <c:v>Not prepared to pay more</c:v>
                </c:pt>
              </c:strCache>
            </c:strRef>
          </c:cat>
          <c:val>
            <c:numRef>
              <c:f>'Sheet1'!$C$2:$C$6</c:f>
              <c:numCache>
                <c:formatCode>0%</c:formatCode>
                <c:ptCount val="5"/>
                <c:pt idx="0">
                  <c:v>0.15</c:v>
                </c:pt>
                <c:pt idx="1">
                  <c:v>0.16</c:v>
                </c:pt>
                <c:pt idx="2">
                  <c:v>0.09</c:v>
                </c:pt>
                <c:pt idx="3">
                  <c:v>0.42</c:v>
                </c:pt>
                <c:pt idx="4">
                  <c:v>0.18</c:v>
                </c:pt>
              </c:numCache>
            </c:numRef>
          </c:val>
          <c:extLst xmlns:c16r2="http://schemas.microsoft.com/office/drawing/2015/06/chart">
            <c:ext xmlns:c16="http://schemas.microsoft.com/office/drawing/2014/chart" uri="{C3380CC4-5D6E-409C-BE32-E72D297353CC}">
              <c16:uniqueId val="{00000002-3601-4544-96BD-CE7DDE7CEFE4}"/>
            </c:ext>
          </c:extLst>
        </c:ser>
        <c:dLbls>
          <c:showLegendKey val="0"/>
          <c:showVal val="0"/>
          <c:showCatName val="0"/>
          <c:showSerName val="0"/>
          <c:showPercent val="0"/>
          <c:showBubbleSize val="0"/>
        </c:dLbls>
        <c:gapWidth val="50"/>
        <c:axId val="112563328"/>
        <c:axId val="112564864"/>
      </c:barChart>
      <c:catAx>
        <c:axId val="11256332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2564864"/>
        <c:crosses val="autoZero"/>
        <c:auto val="0"/>
        <c:lblAlgn val="ctr"/>
        <c:lblOffset val="100"/>
        <c:noMultiLvlLbl val="0"/>
      </c:catAx>
      <c:valAx>
        <c:axId val="112564864"/>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256332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PowerPoint]Sheet1'!$C$1</c:f>
              <c:strCache>
                <c:ptCount val="1"/>
                <c:pt idx="0">
                  <c:v>Lincolnshire</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PowerPoint]Sheet1'!$B$2:$B$4</c:f>
              <c:strCache>
                <c:ptCount val="3"/>
                <c:pt idx="0">
                  <c:v>ABC1</c:v>
                </c:pt>
                <c:pt idx="1">
                  <c:v>C2DE</c:v>
                </c:pt>
                <c:pt idx="2">
                  <c:v>Student</c:v>
                </c:pt>
              </c:strCache>
            </c:strRef>
          </c:cat>
          <c:val>
            <c:numRef>
              <c:f>'[Chart in Microsoft PowerPoint]Sheet1'!$C$2:$C$4</c:f>
              <c:numCache>
                <c:formatCode>0%</c:formatCode>
                <c:ptCount val="3"/>
                <c:pt idx="0">
                  <c:v>0.59</c:v>
                </c:pt>
                <c:pt idx="1">
                  <c:v>0.35</c:v>
                </c:pt>
                <c:pt idx="2">
                  <c:v>0.06</c:v>
                </c:pt>
              </c:numCache>
            </c:numRef>
          </c:val>
          <c:extLst xmlns:c16r2="http://schemas.microsoft.com/office/drawing/2015/06/chart">
            <c:ext xmlns:c16="http://schemas.microsoft.com/office/drawing/2014/chart" uri="{C3380CC4-5D6E-409C-BE32-E72D297353CC}">
              <c16:uniqueId val="{00000000-C9EC-4D94-AE4A-50551E467704}"/>
            </c:ext>
          </c:extLst>
        </c:ser>
        <c:ser>
          <c:idx val="1"/>
          <c:order val="1"/>
          <c:tx>
            <c:strRef>
              <c:f>'[Chart in Microsoft PowerPoint]Sheet1'!$D$1</c:f>
              <c:strCache>
                <c:ptCount val="1"/>
                <c:pt idx="0">
                  <c:v>2017</c:v>
                </c:pt>
              </c:strCache>
            </c:strRef>
          </c:tx>
          <c:spPr>
            <a:solidFill>
              <a:srgbClr val="00B0F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PowerPoint]Sheet1'!$B$2:$B$4</c:f>
              <c:strCache>
                <c:ptCount val="3"/>
                <c:pt idx="0">
                  <c:v>ABC1</c:v>
                </c:pt>
                <c:pt idx="1">
                  <c:v>C2DE</c:v>
                </c:pt>
                <c:pt idx="2">
                  <c:v>Student</c:v>
                </c:pt>
              </c:strCache>
            </c:strRef>
          </c:cat>
          <c:val>
            <c:numRef>
              <c:f>'[Chart in Microsoft PowerPoint]Sheet1'!$D$2:$D$4</c:f>
              <c:numCache>
                <c:formatCode>0%</c:formatCode>
                <c:ptCount val="3"/>
                <c:pt idx="0">
                  <c:v>0.71</c:v>
                </c:pt>
                <c:pt idx="1">
                  <c:v>0.28000000000000003</c:v>
                </c:pt>
                <c:pt idx="2">
                  <c:v>0.02</c:v>
                </c:pt>
              </c:numCache>
            </c:numRef>
          </c:val>
          <c:extLst xmlns:c16r2="http://schemas.microsoft.com/office/drawing/2015/06/chart">
            <c:ext xmlns:c16="http://schemas.microsoft.com/office/drawing/2014/chart" uri="{C3380CC4-5D6E-409C-BE32-E72D297353CC}">
              <c16:uniqueId val="{00000001-C9EC-4D94-AE4A-50551E467704}"/>
            </c:ext>
          </c:extLst>
        </c:ser>
        <c:ser>
          <c:idx val="2"/>
          <c:order val="2"/>
          <c:tx>
            <c:strRef>
              <c:f>'[Chart in Microsoft PowerPoint]Sheet1'!$E$1</c:f>
              <c:strCache>
                <c:ptCount val="1"/>
                <c:pt idx="0">
                  <c:v>2018</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PowerPoint]Sheet1'!$B$2:$B$4</c:f>
              <c:strCache>
                <c:ptCount val="3"/>
                <c:pt idx="0">
                  <c:v>ABC1</c:v>
                </c:pt>
                <c:pt idx="1">
                  <c:v>C2DE</c:v>
                </c:pt>
                <c:pt idx="2">
                  <c:v>Student</c:v>
                </c:pt>
              </c:strCache>
            </c:strRef>
          </c:cat>
          <c:val>
            <c:numRef>
              <c:f>'[Chart in Microsoft PowerPoint]Sheet1'!$E$2:$E$4</c:f>
              <c:numCache>
                <c:formatCode>0%</c:formatCode>
                <c:ptCount val="3"/>
                <c:pt idx="0">
                  <c:v>0.74</c:v>
                </c:pt>
                <c:pt idx="1">
                  <c:v>0.25</c:v>
                </c:pt>
                <c:pt idx="2">
                  <c:v>0.01</c:v>
                </c:pt>
              </c:numCache>
            </c:numRef>
          </c:val>
          <c:extLst xmlns:c16r2="http://schemas.microsoft.com/office/drawing/2015/06/chart">
            <c:ext xmlns:c16="http://schemas.microsoft.com/office/drawing/2014/chart" uri="{C3380CC4-5D6E-409C-BE32-E72D297353CC}">
              <c16:uniqueId val="{00000002-C9EC-4D94-AE4A-50551E467704}"/>
            </c:ext>
          </c:extLst>
        </c:ser>
        <c:dLbls>
          <c:dLblPos val="outEnd"/>
          <c:showLegendKey val="0"/>
          <c:showVal val="1"/>
          <c:showCatName val="0"/>
          <c:showSerName val="0"/>
          <c:showPercent val="0"/>
          <c:showBubbleSize val="0"/>
        </c:dLbls>
        <c:gapWidth val="219"/>
        <c:overlap val="-27"/>
        <c:axId val="117378432"/>
        <c:axId val="117388416"/>
      </c:barChart>
      <c:catAx>
        <c:axId val="1173784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17388416"/>
        <c:crosses val="autoZero"/>
        <c:auto val="1"/>
        <c:lblAlgn val="ctr"/>
        <c:lblOffset val="100"/>
        <c:noMultiLvlLbl val="0"/>
      </c:catAx>
      <c:valAx>
        <c:axId val="117388416"/>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17378432"/>
        <c:crosses val="autoZero"/>
        <c:crossBetween val="between"/>
      </c:valAx>
      <c:spPr>
        <a:noFill/>
        <a:ln>
          <a:noFill/>
        </a:ln>
        <a:effectLst/>
      </c:spPr>
    </c:plotArea>
    <c:legend>
      <c:legendPos val="b"/>
      <c:layout>
        <c:manualLayout>
          <c:xMode val="edge"/>
          <c:yMode val="edge"/>
          <c:x val="0.36087599659602543"/>
          <c:y val="3.3169827217084322E-2"/>
          <c:w val="0.6014351784509625"/>
          <c:h val="8.610669465269878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20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B360-459C-BBA0-104E9EA7C338}"/>
              </c:ext>
            </c:extLst>
          </c:dPt>
          <c:dPt>
            <c:idx val="1"/>
            <c:invertIfNegative val="1"/>
            <c:bubble3D val="0"/>
            <c:extLst xmlns:c16r2="http://schemas.microsoft.com/office/drawing/2015/06/chart">
              <c:ext xmlns:c16="http://schemas.microsoft.com/office/drawing/2014/chart" uri="{C3380CC4-5D6E-409C-BE32-E72D297353CC}">
                <c16:uniqueId val="{00000001-B360-459C-BBA0-104E9EA7C338}"/>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£0.18 per week</c:v>
                </c:pt>
                <c:pt idx="1">
                  <c:v>£0.36 per week</c:v>
                </c:pt>
                <c:pt idx="2">
                  <c:v>0.49 per week</c:v>
                </c:pt>
                <c:pt idx="3">
                  <c:v>£0.65 per week</c:v>
                </c:pt>
                <c:pt idx="4">
                  <c:v>Not prepared to pay more</c:v>
                </c:pt>
              </c:strCache>
            </c:strRef>
          </c:cat>
          <c:val>
            <c:numRef>
              <c:f>'Sheet1'!$C$2:$C$6</c:f>
              <c:numCache>
                <c:formatCode>0%</c:formatCode>
                <c:ptCount val="5"/>
                <c:pt idx="0">
                  <c:v>0.12</c:v>
                </c:pt>
                <c:pt idx="1">
                  <c:v>0.13</c:v>
                </c:pt>
                <c:pt idx="2">
                  <c:v>0.22</c:v>
                </c:pt>
                <c:pt idx="3">
                  <c:v>0.37</c:v>
                </c:pt>
                <c:pt idx="4">
                  <c:v>0.16</c:v>
                </c:pt>
              </c:numCache>
            </c:numRef>
          </c:val>
          <c:extLst xmlns:c16r2="http://schemas.microsoft.com/office/drawing/2015/06/chart">
            <c:ext xmlns:c16="http://schemas.microsoft.com/office/drawing/2014/chart" uri="{C3380CC4-5D6E-409C-BE32-E72D297353CC}">
              <c16:uniqueId val="{00000002-B360-459C-BBA0-104E9EA7C338}"/>
            </c:ext>
          </c:extLst>
        </c:ser>
        <c:dLbls>
          <c:showLegendKey val="0"/>
          <c:showVal val="0"/>
          <c:showCatName val="0"/>
          <c:showSerName val="0"/>
          <c:showPercent val="0"/>
          <c:showBubbleSize val="0"/>
        </c:dLbls>
        <c:gapWidth val="50"/>
        <c:axId val="112904832"/>
        <c:axId val="112906624"/>
      </c:barChart>
      <c:catAx>
        <c:axId val="11290483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2906624"/>
        <c:crosses val="autoZero"/>
        <c:auto val="0"/>
        <c:lblAlgn val="ctr"/>
        <c:lblOffset val="100"/>
        <c:noMultiLvlLbl val="0"/>
      </c:catAx>
      <c:valAx>
        <c:axId val="112906624"/>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290483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2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3ED6-4F51-BEEB-224E36BD5364}"/>
              </c:ext>
            </c:extLst>
          </c:dPt>
          <c:dPt>
            <c:idx val="1"/>
            <c:invertIfNegative val="1"/>
            <c:bubble3D val="0"/>
            <c:extLst xmlns:c16r2="http://schemas.microsoft.com/office/drawing/2015/06/chart">
              <c:ext xmlns:c16="http://schemas.microsoft.com/office/drawing/2014/chart" uri="{C3380CC4-5D6E-409C-BE32-E72D297353CC}">
                <c16:uniqueId val="{00000001-3ED6-4F51-BEEB-224E36BD5364}"/>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£0.20 per week</c:v>
                </c:pt>
                <c:pt idx="1">
                  <c:v>£0.41 per week</c:v>
                </c:pt>
                <c:pt idx="2">
                  <c:v>£0.56 per week</c:v>
                </c:pt>
                <c:pt idx="3">
                  <c:v>£0.74 per week</c:v>
                </c:pt>
                <c:pt idx="4">
                  <c:v>Not prepared to pay more</c:v>
                </c:pt>
              </c:strCache>
            </c:strRef>
          </c:cat>
          <c:val>
            <c:numRef>
              <c:f>'Sheet1'!$C$2:$C$6</c:f>
              <c:numCache>
                <c:formatCode>0%</c:formatCode>
                <c:ptCount val="5"/>
                <c:pt idx="0">
                  <c:v>0.1</c:v>
                </c:pt>
                <c:pt idx="1">
                  <c:v>0.13</c:v>
                </c:pt>
                <c:pt idx="2">
                  <c:v>0.25</c:v>
                </c:pt>
                <c:pt idx="3">
                  <c:v>0.36</c:v>
                </c:pt>
                <c:pt idx="4">
                  <c:v>0.16</c:v>
                </c:pt>
              </c:numCache>
            </c:numRef>
          </c:val>
          <c:extLst xmlns:c16r2="http://schemas.microsoft.com/office/drawing/2015/06/chart">
            <c:ext xmlns:c16="http://schemas.microsoft.com/office/drawing/2014/chart" uri="{C3380CC4-5D6E-409C-BE32-E72D297353CC}">
              <c16:uniqueId val="{00000002-3ED6-4F51-BEEB-224E36BD5364}"/>
            </c:ext>
          </c:extLst>
        </c:ser>
        <c:dLbls>
          <c:showLegendKey val="0"/>
          <c:showVal val="0"/>
          <c:showCatName val="0"/>
          <c:showSerName val="0"/>
          <c:showPercent val="0"/>
          <c:showBubbleSize val="0"/>
        </c:dLbls>
        <c:gapWidth val="50"/>
        <c:axId val="113082368"/>
        <c:axId val="113083904"/>
      </c:barChart>
      <c:catAx>
        <c:axId val="11308236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3083904"/>
        <c:crosses val="autoZero"/>
        <c:auto val="0"/>
        <c:lblAlgn val="ctr"/>
        <c:lblOffset val="100"/>
        <c:noMultiLvlLbl val="0"/>
      </c:catAx>
      <c:valAx>
        <c:axId val="113083904"/>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308236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7C77-4F6E-A7AB-9B99FF16AEB9}"/>
              </c:ext>
            </c:extLst>
          </c:dPt>
          <c:dPt>
            <c:idx val="1"/>
            <c:invertIfNegative val="1"/>
            <c:bubble3D val="0"/>
            <c:extLst xmlns:c16r2="http://schemas.microsoft.com/office/drawing/2015/06/chart">
              <c:ext xmlns:c16="http://schemas.microsoft.com/office/drawing/2014/chart" uri="{C3380CC4-5D6E-409C-BE32-E72D297353CC}">
                <c16:uniqueId val="{00000001-7C77-4F6E-A7AB-9B99FF16AEB9}"/>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£0.23 per week</c:v>
                </c:pt>
                <c:pt idx="1">
                  <c:v>£0.46 per week</c:v>
                </c:pt>
                <c:pt idx="2">
                  <c:v>£0.63 per week</c:v>
                </c:pt>
                <c:pt idx="3">
                  <c:v>£0.84 per week</c:v>
                </c:pt>
                <c:pt idx="4">
                  <c:v>Not prepared to pay more</c:v>
                </c:pt>
              </c:strCache>
            </c:strRef>
          </c:cat>
          <c:val>
            <c:numRef>
              <c:f>'Sheet1'!$C$2:$C$6</c:f>
              <c:numCache>
                <c:formatCode>0%</c:formatCode>
                <c:ptCount val="5"/>
                <c:pt idx="0">
                  <c:v>0.13</c:v>
                </c:pt>
                <c:pt idx="1">
                  <c:v>0.18</c:v>
                </c:pt>
                <c:pt idx="2">
                  <c:v>0.14000000000000001</c:v>
                </c:pt>
                <c:pt idx="3">
                  <c:v>0.39</c:v>
                </c:pt>
                <c:pt idx="4">
                  <c:v>0.17</c:v>
                </c:pt>
              </c:numCache>
            </c:numRef>
          </c:val>
          <c:extLst xmlns:c16r2="http://schemas.microsoft.com/office/drawing/2015/06/chart">
            <c:ext xmlns:c16="http://schemas.microsoft.com/office/drawing/2014/chart" uri="{C3380CC4-5D6E-409C-BE32-E72D297353CC}">
              <c16:uniqueId val="{00000002-7C77-4F6E-A7AB-9B99FF16AEB9}"/>
            </c:ext>
          </c:extLst>
        </c:ser>
        <c:dLbls>
          <c:showLegendKey val="0"/>
          <c:showVal val="0"/>
          <c:showCatName val="0"/>
          <c:showSerName val="0"/>
          <c:showPercent val="0"/>
          <c:showBubbleSize val="0"/>
        </c:dLbls>
        <c:gapWidth val="50"/>
        <c:axId val="113026176"/>
        <c:axId val="113027712"/>
      </c:barChart>
      <c:catAx>
        <c:axId val="113026176"/>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3027712"/>
        <c:crosses val="autoZero"/>
        <c:auto val="0"/>
        <c:lblAlgn val="ctr"/>
        <c:lblOffset val="100"/>
        <c:noMultiLvlLbl val="0"/>
      </c:catAx>
      <c:valAx>
        <c:axId val="113027712"/>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3026176"/>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053B-406D-AA33-8B5331432B5E}"/>
              </c:ext>
            </c:extLst>
          </c:dPt>
          <c:dPt>
            <c:idx val="1"/>
            <c:invertIfNegative val="1"/>
            <c:bubble3D val="0"/>
            <c:extLst xmlns:c16r2="http://schemas.microsoft.com/office/drawing/2015/06/chart">
              <c:ext xmlns:c16="http://schemas.microsoft.com/office/drawing/2014/chart" uri="{C3380CC4-5D6E-409C-BE32-E72D297353CC}">
                <c16:uniqueId val="{00000001-053B-406D-AA33-8B5331432B5E}"/>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£0.28 per week</c:v>
                </c:pt>
                <c:pt idx="1">
                  <c:v>£0.56 per week</c:v>
                </c:pt>
                <c:pt idx="2">
                  <c:v>£0.77 per week</c:v>
                </c:pt>
                <c:pt idx="3">
                  <c:v>£1.02 per week</c:v>
                </c:pt>
                <c:pt idx="4">
                  <c:v>Not prepared to pay more</c:v>
                </c:pt>
              </c:strCache>
            </c:strRef>
          </c:cat>
          <c:val>
            <c:numRef>
              <c:f>'Sheet1'!$C$2:$C$6</c:f>
              <c:numCache>
                <c:formatCode>0%</c:formatCode>
                <c:ptCount val="5"/>
                <c:pt idx="0">
                  <c:v>0.09</c:v>
                </c:pt>
                <c:pt idx="1">
                  <c:v>0.14000000000000001</c:v>
                </c:pt>
                <c:pt idx="2">
                  <c:v>0.12</c:v>
                </c:pt>
                <c:pt idx="3">
                  <c:v>0.49</c:v>
                </c:pt>
                <c:pt idx="4">
                  <c:v>0.16</c:v>
                </c:pt>
              </c:numCache>
            </c:numRef>
          </c:val>
          <c:extLst xmlns:c16r2="http://schemas.microsoft.com/office/drawing/2015/06/chart">
            <c:ext xmlns:c16="http://schemas.microsoft.com/office/drawing/2014/chart" uri="{C3380CC4-5D6E-409C-BE32-E72D297353CC}">
              <c16:uniqueId val="{00000002-053B-406D-AA33-8B5331432B5E}"/>
            </c:ext>
          </c:extLst>
        </c:ser>
        <c:dLbls>
          <c:showLegendKey val="0"/>
          <c:showVal val="0"/>
          <c:showCatName val="0"/>
          <c:showSerName val="0"/>
          <c:showPercent val="0"/>
          <c:showBubbleSize val="0"/>
        </c:dLbls>
        <c:gapWidth val="50"/>
        <c:axId val="113166592"/>
        <c:axId val="113184768"/>
      </c:barChart>
      <c:catAx>
        <c:axId val="11316659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3184768"/>
        <c:crosses val="autoZero"/>
        <c:auto val="0"/>
        <c:lblAlgn val="ctr"/>
        <c:lblOffset val="100"/>
        <c:noMultiLvlLbl val="0"/>
      </c:catAx>
      <c:valAx>
        <c:axId val="11318476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316659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D77B-4C3B-BD66-6A5B6C62FDD1}"/>
              </c:ext>
            </c:extLst>
          </c:dPt>
          <c:dPt>
            <c:idx val="1"/>
            <c:invertIfNegative val="1"/>
            <c:bubble3D val="0"/>
            <c:extLst xmlns:c16r2="http://schemas.microsoft.com/office/drawing/2015/06/chart">
              <c:ext xmlns:c16="http://schemas.microsoft.com/office/drawing/2014/chart" uri="{C3380CC4-5D6E-409C-BE32-E72D297353CC}">
                <c16:uniqueId val="{00000001-D77B-4C3B-BD66-6A5B6C62FDD1}"/>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£0.33 per week</c:v>
                </c:pt>
                <c:pt idx="1">
                  <c:v>£0.66 per week</c:v>
                </c:pt>
                <c:pt idx="2">
                  <c:v>£0.91 per week</c:v>
                </c:pt>
                <c:pt idx="3">
                  <c:v>£1.21 per week</c:v>
                </c:pt>
                <c:pt idx="4">
                  <c:v>Not prepared to pay more</c:v>
                </c:pt>
              </c:strCache>
            </c:strRef>
          </c:cat>
          <c:val>
            <c:numRef>
              <c:f>'Sheet1'!$C$2:$C$6</c:f>
              <c:numCache>
                <c:formatCode>0%</c:formatCode>
                <c:ptCount val="5"/>
                <c:pt idx="0">
                  <c:v>0.09</c:v>
                </c:pt>
                <c:pt idx="1">
                  <c:v>0.08</c:v>
                </c:pt>
                <c:pt idx="2">
                  <c:v>0.34</c:v>
                </c:pt>
                <c:pt idx="3">
                  <c:v>0.38</c:v>
                </c:pt>
                <c:pt idx="4">
                  <c:v>0.11</c:v>
                </c:pt>
              </c:numCache>
            </c:numRef>
          </c:val>
          <c:extLst xmlns:c16r2="http://schemas.microsoft.com/office/drawing/2015/06/chart">
            <c:ext xmlns:c16="http://schemas.microsoft.com/office/drawing/2014/chart" uri="{C3380CC4-5D6E-409C-BE32-E72D297353CC}">
              <c16:uniqueId val="{00000002-D77B-4C3B-BD66-6A5B6C62FDD1}"/>
            </c:ext>
          </c:extLst>
        </c:ser>
        <c:dLbls>
          <c:showLegendKey val="0"/>
          <c:showVal val="0"/>
          <c:showCatName val="0"/>
          <c:showSerName val="0"/>
          <c:showPercent val="0"/>
          <c:showBubbleSize val="0"/>
        </c:dLbls>
        <c:gapWidth val="50"/>
        <c:axId val="112614784"/>
        <c:axId val="112624768"/>
      </c:barChart>
      <c:catAx>
        <c:axId val="112614784"/>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2624768"/>
        <c:crosses val="autoZero"/>
        <c:auto val="0"/>
        <c:lblAlgn val="ctr"/>
        <c:lblOffset val="100"/>
        <c:noMultiLvlLbl val="0"/>
      </c:catAx>
      <c:valAx>
        <c:axId val="11262476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2614784"/>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D5D8-4196-8C51-57C8B9828A35}"/>
              </c:ext>
            </c:extLst>
          </c:dPt>
          <c:dPt>
            <c:idx val="1"/>
            <c:invertIfNegative val="1"/>
            <c:bubble3D val="0"/>
            <c:extLst xmlns:c16r2="http://schemas.microsoft.com/office/drawing/2015/06/chart">
              <c:ext xmlns:c16="http://schemas.microsoft.com/office/drawing/2014/chart" uri="{C3380CC4-5D6E-409C-BE32-E72D297353CC}">
                <c16:uniqueId val="{00000001-D5D8-4196-8C51-57C8B9828A35}"/>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£0.38 per week</c:v>
                </c:pt>
                <c:pt idx="1">
                  <c:v>£0.77 per week</c:v>
                </c:pt>
                <c:pt idx="2">
                  <c:v>£1.05 per week</c:v>
                </c:pt>
                <c:pt idx="3">
                  <c:v>£1.39 per week</c:v>
                </c:pt>
                <c:pt idx="4">
                  <c:v>Not prepared to pay more</c:v>
                </c:pt>
              </c:strCache>
            </c:strRef>
          </c:cat>
          <c:val>
            <c:numRef>
              <c:f>'Sheet1'!$C$2:$C$6</c:f>
              <c:numCache>
                <c:formatCode>0%</c:formatCode>
                <c:ptCount val="5"/>
                <c:pt idx="0">
                  <c:v>0.03</c:v>
                </c:pt>
                <c:pt idx="1">
                  <c:v>7.0000000000000007E-2</c:v>
                </c:pt>
                <c:pt idx="2">
                  <c:v>0.39</c:v>
                </c:pt>
                <c:pt idx="3">
                  <c:v>0.36</c:v>
                </c:pt>
                <c:pt idx="4">
                  <c:v>0.15</c:v>
                </c:pt>
              </c:numCache>
            </c:numRef>
          </c:val>
          <c:extLst xmlns:c16r2="http://schemas.microsoft.com/office/drawing/2015/06/chart">
            <c:ext xmlns:c16="http://schemas.microsoft.com/office/drawing/2014/chart" uri="{C3380CC4-5D6E-409C-BE32-E72D297353CC}">
              <c16:uniqueId val="{00000002-D5D8-4196-8C51-57C8B9828A35}"/>
            </c:ext>
          </c:extLst>
        </c:ser>
        <c:dLbls>
          <c:showLegendKey val="0"/>
          <c:showVal val="0"/>
          <c:showCatName val="0"/>
          <c:showSerName val="0"/>
          <c:showPercent val="0"/>
          <c:showBubbleSize val="0"/>
        </c:dLbls>
        <c:gapWidth val="50"/>
        <c:axId val="112698112"/>
        <c:axId val="112699648"/>
      </c:barChart>
      <c:catAx>
        <c:axId val="11269811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2699648"/>
        <c:crosses val="autoZero"/>
        <c:auto val="0"/>
        <c:lblAlgn val="ctr"/>
        <c:lblOffset val="100"/>
        <c:noMultiLvlLbl val="0"/>
      </c:catAx>
      <c:valAx>
        <c:axId val="11269964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269811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2018</c:v>
                </c:pt>
              </c:strCache>
            </c:strRef>
          </c:tx>
          <c:spPr>
            <a:solidFill>
              <a:srgbClr val="0B3B6C"/>
            </a:solidFill>
          </c:spPr>
          <c:invertIfNegative val="0"/>
          <c:dPt>
            <c:idx val="0"/>
            <c:invertIfNegative val="1"/>
            <c:bubble3D val="0"/>
            <c:extLst xmlns:c16r2="http://schemas.microsoft.com/office/drawing/2015/06/chart">
              <c:ext xmlns:c16="http://schemas.microsoft.com/office/drawing/2014/chart" uri="{C3380CC4-5D6E-409C-BE32-E72D297353CC}">
                <c16:uniqueId val="{00000000-2C95-4C51-B65C-4A6EAB8710E2}"/>
              </c:ext>
            </c:extLst>
          </c:dPt>
          <c:dPt>
            <c:idx val="1"/>
            <c:invertIfNegative val="1"/>
            <c:bubble3D val="0"/>
            <c:extLst xmlns:c16r2="http://schemas.microsoft.com/office/drawing/2015/06/chart">
              <c:ext xmlns:c16="http://schemas.microsoft.com/office/drawing/2014/chart" uri="{C3380CC4-5D6E-409C-BE32-E72D297353CC}">
                <c16:uniqueId val="{00000001-2C95-4C51-B65C-4A6EAB8710E2}"/>
              </c:ext>
            </c:extLst>
          </c:dPt>
          <c:dLbls>
            <c:spPr>
              <a:noFill/>
              <a:ln w="31909">
                <a:noFill/>
              </a:ln>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£0.46 per week</c:v>
                </c:pt>
                <c:pt idx="1">
                  <c:v>£0.92 per week</c:v>
                </c:pt>
                <c:pt idx="2">
                  <c:v>£1.25 per week</c:v>
                </c:pt>
                <c:pt idx="3">
                  <c:v>£1.67 per week</c:v>
                </c:pt>
                <c:pt idx="4">
                  <c:v>Not prepared to pay more</c:v>
                </c:pt>
              </c:strCache>
            </c:strRef>
          </c:cat>
          <c:val>
            <c:numRef>
              <c:f>'Sheet1'!$C$2:$C$6</c:f>
              <c:numCache>
                <c:formatCode>0%</c:formatCode>
                <c:ptCount val="5"/>
                <c:pt idx="0">
                  <c:v>7.0000000000000007E-2</c:v>
                </c:pt>
                <c:pt idx="1">
                  <c:v>0</c:v>
                </c:pt>
                <c:pt idx="2">
                  <c:v>0.21</c:v>
                </c:pt>
                <c:pt idx="3">
                  <c:v>0.5</c:v>
                </c:pt>
                <c:pt idx="4">
                  <c:v>0.21</c:v>
                </c:pt>
              </c:numCache>
            </c:numRef>
          </c:val>
          <c:extLst xmlns:c16r2="http://schemas.microsoft.com/office/drawing/2015/06/chart">
            <c:ext xmlns:c16="http://schemas.microsoft.com/office/drawing/2014/chart" uri="{C3380CC4-5D6E-409C-BE32-E72D297353CC}">
              <c16:uniqueId val="{00000002-2C95-4C51-B65C-4A6EAB8710E2}"/>
            </c:ext>
          </c:extLst>
        </c:ser>
        <c:dLbls>
          <c:showLegendKey val="0"/>
          <c:showVal val="0"/>
          <c:showCatName val="0"/>
          <c:showSerName val="0"/>
          <c:showPercent val="0"/>
          <c:showBubbleSize val="0"/>
        </c:dLbls>
        <c:gapWidth val="50"/>
        <c:axId val="112781568"/>
        <c:axId val="112787456"/>
      </c:barChart>
      <c:catAx>
        <c:axId val="112781568"/>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sz="1200"/>
            </a:pPr>
            <a:endParaRPr lang="en-US"/>
          </a:p>
        </c:txPr>
        <c:crossAx val="112787456"/>
        <c:crosses val="autoZero"/>
        <c:auto val="0"/>
        <c:lblAlgn val="ctr"/>
        <c:lblOffset val="100"/>
        <c:noMultiLvlLbl val="0"/>
      </c:catAx>
      <c:valAx>
        <c:axId val="112787456"/>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278156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Sheet1!$C$1</c:f>
              <c:strCache>
                <c:ptCount val="1"/>
                <c:pt idx="0">
                  <c:v>% Valid Cases (Mentions / Valid Cases)</c:v>
                </c:pt>
              </c:strCache>
            </c:strRef>
          </c:tx>
          <c:spPr>
            <a:solidFill>
              <a:srgbClr val="002060"/>
            </a:solidFill>
          </c:spPr>
          <c:invertIfNegative val="0"/>
          <c:dPt>
            <c:idx val="0"/>
            <c:invertIfNegative val="0"/>
            <c:bubble3D val="0"/>
            <c:extLst xmlns:c16r2="http://schemas.microsoft.com/office/drawing/2015/06/chart">
              <c:ext xmlns:c16="http://schemas.microsoft.com/office/drawing/2014/chart" uri="{C3380CC4-5D6E-409C-BE32-E72D297353CC}">
                <c16:uniqueId val="{00000001-6FD0-4C8C-A75A-F4C4E4774E4E}"/>
              </c:ext>
            </c:extLst>
          </c:dPt>
          <c:dPt>
            <c:idx val="1"/>
            <c:invertIfNegative val="0"/>
            <c:bubble3D val="0"/>
            <c:extLst xmlns:c16r2="http://schemas.microsoft.com/office/drawing/2015/06/chart">
              <c:ext xmlns:c16="http://schemas.microsoft.com/office/drawing/2014/chart" uri="{C3380CC4-5D6E-409C-BE32-E72D297353CC}">
                <c16:uniqueId val="{00000003-6FD0-4C8C-A75A-F4C4E4774E4E}"/>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'Sheet1'!$B$2:$B$11</c:f>
              <c:strCache>
                <c:ptCount val="10"/>
                <c:pt idx="0">
                  <c:v>Brew with Stu</c:v>
                </c:pt>
                <c:pt idx="1">
                  <c:v>None of the above</c:v>
                </c:pt>
                <c:pt idx="2">
                  <c:v>Friends Against Scams</c:v>
                </c:pt>
                <c:pt idx="3">
                  <c:v>Stop Hate UK</c:v>
                </c:pt>
                <c:pt idx="4">
                  <c:v>Victims Lincs</c:v>
                </c:pt>
                <c:pt idx="5">
                  <c:v>Mini Police</c:v>
                </c:pt>
                <c:pt idx="6">
                  <c:v>Community Speed Watch</c:v>
                </c:pt>
                <c:pt idx="7">
                  <c:v>Lincs Alert</c:v>
                </c:pt>
                <c:pt idx="8">
                  <c:v>Crimestoppers</c:v>
                </c:pt>
                <c:pt idx="9">
                  <c:v>Neighbourhood Watch schemes</c:v>
                </c:pt>
              </c:strCache>
            </c:strRef>
          </c:cat>
          <c:val>
            <c:numRef>
              <c:f>'Sheet1'!$C$2:$C$11</c:f>
              <c:numCache>
                <c:formatCode>0%</c:formatCode>
                <c:ptCount val="10"/>
                <c:pt idx="0">
                  <c:v>0.02</c:v>
                </c:pt>
                <c:pt idx="1">
                  <c:v>0.04</c:v>
                </c:pt>
                <c:pt idx="2">
                  <c:v>0.09</c:v>
                </c:pt>
                <c:pt idx="3">
                  <c:v>0.13</c:v>
                </c:pt>
                <c:pt idx="4">
                  <c:v>0.15</c:v>
                </c:pt>
                <c:pt idx="5">
                  <c:v>0.32</c:v>
                </c:pt>
                <c:pt idx="6">
                  <c:v>0.4</c:v>
                </c:pt>
                <c:pt idx="7">
                  <c:v>0.53</c:v>
                </c:pt>
                <c:pt idx="8">
                  <c:v>0.84</c:v>
                </c:pt>
                <c:pt idx="9">
                  <c:v>0.87</c:v>
                </c:pt>
              </c:numCache>
            </c:numRef>
          </c:val>
          <c:extLst xmlns:c16r2="http://schemas.microsoft.com/office/drawing/2015/06/chart">
            <c:ext xmlns:c16="http://schemas.microsoft.com/office/drawing/2014/chart" uri="{C3380CC4-5D6E-409C-BE32-E72D297353CC}">
              <c16:uniqueId val="{00000004-6FD0-4C8C-A75A-F4C4E4774E4E}"/>
            </c:ext>
          </c:extLst>
        </c:ser>
        <c:dLbls>
          <c:showLegendKey val="0"/>
          <c:showVal val="0"/>
          <c:showCatName val="0"/>
          <c:showSerName val="0"/>
          <c:showPercent val="0"/>
          <c:showBubbleSize val="0"/>
        </c:dLbls>
        <c:gapWidth val="50"/>
        <c:axId val="113266688"/>
        <c:axId val="113268224"/>
      </c:barChart>
      <c:catAx>
        <c:axId val="113266688"/>
        <c:scaling>
          <c:orientation val="minMax"/>
        </c:scaling>
        <c:delete val="0"/>
        <c:axPos val="l"/>
        <c:numFmt formatCode="General" sourceLinked="1"/>
        <c:majorTickMark val="out"/>
        <c:minorTickMark val="none"/>
        <c:tickLblPos val="nextTo"/>
        <c:spPr>
          <a:ln>
            <a:solidFill>
              <a:schemeClr val="tx1"/>
            </a:solidFill>
          </a:ln>
        </c:spPr>
        <c:txPr>
          <a:bodyPr rot="0" vert="horz"/>
          <a:lstStyle/>
          <a:p>
            <a:pPr>
              <a:defRPr/>
            </a:pPr>
            <a:endParaRPr lang="en-US"/>
          </a:p>
        </c:txPr>
        <c:crossAx val="113268224"/>
        <c:crosses val="autoZero"/>
        <c:auto val="0"/>
        <c:lblAlgn val="ctr"/>
        <c:lblOffset val="100"/>
        <c:noMultiLvlLbl val="0"/>
      </c:catAx>
      <c:valAx>
        <c:axId val="113268224"/>
        <c:scaling>
          <c:orientation val="minMax"/>
          <c:min val="0"/>
        </c:scaling>
        <c:delete val="0"/>
        <c:axPos val="b"/>
        <c:numFmt formatCode="0%" sourceLinked="0"/>
        <c:majorTickMark val="out"/>
        <c:minorTickMark val="none"/>
        <c:tickLblPos val="nextTo"/>
        <c:spPr>
          <a:ln>
            <a:solidFill>
              <a:schemeClr val="tx1"/>
            </a:solidFill>
          </a:ln>
        </c:spPr>
        <c:txPr>
          <a:bodyPr rot="0" vert="horz"/>
          <a:lstStyle/>
          <a:p>
            <a:pPr>
              <a:defRPr/>
            </a:pPr>
            <a:endParaRPr lang="en-US"/>
          </a:p>
        </c:txPr>
        <c:crossAx val="113266688"/>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No benefit</c:v>
                </c:pt>
              </c:strCache>
            </c:strRef>
          </c:tx>
          <c:spPr>
            <a:solidFill>
              <a:srgbClr val="FF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01-23A0-4D85-96E8-08157B0F3C3B}"/>
              </c:ext>
            </c:extLst>
          </c:dPt>
          <c:dPt>
            <c:idx val="1"/>
            <c:invertIfNegative val="0"/>
            <c:bubble3D val="0"/>
            <c:extLst xmlns:c16r2="http://schemas.microsoft.com/office/drawing/2015/06/chart">
              <c:ext xmlns:c16="http://schemas.microsoft.com/office/drawing/2014/chart" uri="{C3380CC4-5D6E-409C-BE32-E72D297353CC}">
                <c16:uniqueId val="{00000003-23A0-4D85-96E8-08157B0F3C3B}"/>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Mini Police</c:v>
                </c:pt>
                <c:pt idx="1">
                  <c:v>Community Speed Watch</c:v>
                </c:pt>
                <c:pt idx="2">
                  <c:v>Brew with Stu</c:v>
                </c:pt>
                <c:pt idx="3">
                  <c:v>Stop Hate UK</c:v>
                </c:pt>
                <c:pt idx="4">
                  <c:v>Neighbourhood Watch schemes</c:v>
                </c:pt>
                <c:pt idx="5">
                  <c:v>Crimestoppers</c:v>
                </c:pt>
                <c:pt idx="6">
                  <c:v>Friends Against Scams</c:v>
                </c:pt>
                <c:pt idx="7">
                  <c:v>Lincs Alert</c:v>
                </c:pt>
                <c:pt idx="8">
                  <c:v>Victims Lincs</c:v>
                </c:pt>
              </c:strCache>
            </c:strRef>
          </c:cat>
          <c:val>
            <c:numRef>
              <c:f>Sheet1!$C$2:$C$10</c:f>
              <c:numCache>
                <c:formatCode>0%</c:formatCode>
                <c:ptCount val="9"/>
                <c:pt idx="0">
                  <c:v>0.24</c:v>
                </c:pt>
                <c:pt idx="1">
                  <c:v>0.16</c:v>
                </c:pt>
                <c:pt idx="2">
                  <c:v>0.17</c:v>
                </c:pt>
                <c:pt idx="3">
                  <c:v>0.12</c:v>
                </c:pt>
                <c:pt idx="4">
                  <c:v>0.1</c:v>
                </c:pt>
                <c:pt idx="5">
                  <c:v>7.0000000000000007E-2</c:v>
                </c:pt>
                <c:pt idx="6">
                  <c:v>0.03</c:v>
                </c:pt>
                <c:pt idx="7">
                  <c:v>0.03</c:v>
                </c:pt>
                <c:pt idx="8">
                  <c:v>0.06</c:v>
                </c:pt>
              </c:numCache>
            </c:numRef>
          </c:val>
          <c:extLst xmlns:c16r2="http://schemas.microsoft.com/office/drawing/2015/06/chart">
            <c:ext xmlns:c16="http://schemas.microsoft.com/office/drawing/2014/chart" uri="{C3380CC4-5D6E-409C-BE32-E72D297353CC}">
              <c16:uniqueId val="{00000004-23A0-4D85-96E8-08157B0F3C3B}"/>
            </c:ext>
          </c:extLst>
        </c:ser>
        <c:ser>
          <c:idx val="1"/>
          <c:order val="1"/>
          <c:tx>
            <c:strRef>
              <c:f>Sheet1!$D$1</c:f>
              <c:strCache>
                <c:ptCount val="1"/>
                <c:pt idx="0">
                  <c:v>Some benefit</c:v>
                </c:pt>
              </c:strCache>
            </c:strRef>
          </c:tx>
          <c:spPr>
            <a:solidFill>
              <a:srgbClr val="F2750F"/>
            </a:solidFill>
          </c:spPr>
          <c:invertIfNegative val="0"/>
          <c:dPt>
            <c:idx val="0"/>
            <c:invertIfNegative val="0"/>
            <c:bubble3D val="0"/>
            <c:extLst xmlns:c16r2="http://schemas.microsoft.com/office/drawing/2015/06/chart">
              <c:ext xmlns:c16="http://schemas.microsoft.com/office/drawing/2014/chart" uri="{C3380CC4-5D6E-409C-BE32-E72D297353CC}">
                <c16:uniqueId val="{00000006-23A0-4D85-96E8-08157B0F3C3B}"/>
              </c:ext>
            </c:extLst>
          </c:dPt>
          <c:dPt>
            <c:idx val="1"/>
            <c:invertIfNegative val="0"/>
            <c:bubble3D val="0"/>
            <c:extLst xmlns:c16r2="http://schemas.microsoft.com/office/drawing/2015/06/chart">
              <c:ext xmlns:c16="http://schemas.microsoft.com/office/drawing/2014/chart" uri="{C3380CC4-5D6E-409C-BE32-E72D297353CC}">
                <c16:uniqueId val="{00000008-23A0-4D85-96E8-08157B0F3C3B}"/>
              </c:ext>
            </c:extLst>
          </c:dPt>
          <c:dLbls>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Mini Police</c:v>
                </c:pt>
                <c:pt idx="1">
                  <c:v>Community Speed Watch</c:v>
                </c:pt>
                <c:pt idx="2">
                  <c:v>Brew with Stu</c:v>
                </c:pt>
                <c:pt idx="3">
                  <c:v>Stop Hate UK</c:v>
                </c:pt>
                <c:pt idx="4">
                  <c:v>Neighbourhood Watch schemes</c:v>
                </c:pt>
                <c:pt idx="5">
                  <c:v>Crimestoppers</c:v>
                </c:pt>
                <c:pt idx="6">
                  <c:v>Friends Against Scams</c:v>
                </c:pt>
                <c:pt idx="7">
                  <c:v>Lincs Alert</c:v>
                </c:pt>
                <c:pt idx="8">
                  <c:v>Victims Lincs</c:v>
                </c:pt>
              </c:strCache>
            </c:strRef>
          </c:cat>
          <c:val>
            <c:numRef>
              <c:f>Sheet1!$D$2:$D$10</c:f>
              <c:numCache>
                <c:formatCode>0%</c:formatCode>
                <c:ptCount val="9"/>
                <c:pt idx="0">
                  <c:v>0.53</c:v>
                </c:pt>
                <c:pt idx="1">
                  <c:v>0.59</c:v>
                </c:pt>
                <c:pt idx="2">
                  <c:v>0.57999999999999996</c:v>
                </c:pt>
                <c:pt idx="3">
                  <c:v>0.56000000000000005</c:v>
                </c:pt>
                <c:pt idx="4">
                  <c:v>0.53</c:v>
                </c:pt>
                <c:pt idx="5">
                  <c:v>0.51</c:v>
                </c:pt>
                <c:pt idx="6">
                  <c:v>0.55000000000000004</c:v>
                </c:pt>
                <c:pt idx="7">
                  <c:v>0.53</c:v>
                </c:pt>
                <c:pt idx="8">
                  <c:v>0.45</c:v>
                </c:pt>
              </c:numCache>
            </c:numRef>
          </c:val>
          <c:extLst xmlns:c16r2="http://schemas.microsoft.com/office/drawing/2015/06/chart">
            <c:ext xmlns:c16="http://schemas.microsoft.com/office/drawing/2014/chart" uri="{C3380CC4-5D6E-409C-BE32-E72D297353CC}">
              <c16:uniqueId val="{00000009-23A0-4D85-96E8-08157B0F3C3B}"/>
            </c:ext>
          </c:extLst>
        </c:ser>
        <c:ser>
          <c:idx val="2"/>
          <c:order val="2"/>
          <c:tx>
            <c:strRef>
              <c:f>Sheet1!$E$1</c:f>
              <c:strCache>
                <c:ptCount val="1"/>
                <c:pt idx="0">
                  <c:v>Great benefit</c:v>
                </c:pt>
              </c:strCache>
            </c:strRef>
          </c:tx>
          <c:spPr>
            <a:solidFill>
              <a:srgbClr val="00B050"/>
            </a:solidFill>
          </c:spPr>
          <c:invertIfNegative val="0"/>
          <c:dPt>
            <c:idx val="0"/>
            <c:invertIfNegative val="0"/>
            <c:bubble3D val="0"/>
            <c:extLst xmlns:c16r2="http://schemas.microsoft.com/office/drawing/2015/06/chart">
              <c:ext xmlns:c16="http://schemas.microsoft.com/office/drawing/2014/chart" uri="{C3380CC4-5D6E-409C-BE32-E72D297353CC}">
                <c16:uniqueId val="{0000000B-23A0-4D85-96E8-08157B0F3C3B}"/>
              </c:ext>
            </c:extLst>
          </c:dPt>
          <c:dPt>
            <c:idx val="1"/>
            <c:invertIfNegative val="0"/>
            <c:bubble3D val="0"/>
            <c:extLst xmlns:c16r2="http://schemas.microsoft.com/office/drawing/2015/06/chart">
              <c:ext xmlns:c16="http://schemas.microsoft.com/office/drawing/2014/chart" uri="{C3380CC4-5D6E-409C-BE32-E72D297353CC}">
                <c16:uniqueId val="{0000000D-23A0-4D85-96E8-08157B0F3C3B}"/>
              </c:ext>
            </c:extLst>
          </c:dPt>
          <c:dLbls>
            <c:dLbl>
              <c:idx val="8"/>
              <c:spPr>
                <a:noFill/>
                <a:ln w="31875">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dLbl>
            <c:spPr>
              <a:noFill/>
              <a:ln w="31875">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Mini Police</c:v>
                </c:pt>
                <c:pt idx="1">
                  <c:v>Community Speed Watch</c:v>
                </c:pt>
                <c:pt idx="2">
                  <c:v>Brew with Stu</c:v>
                </c:pt>
                <c:pt idx="3">
                  <c:v>Stop Hate UK</c:v>
                </c:pt>
                <c:pt idx="4">
                  <c:v>Neighbourhood Watch schemes</c:v>
                </c:pt>
                <c:pt idx="5">
                  <c:v>Crimestoppers</c:v>
                </c:pt>
                <c:pt idx="6">
                  <c:v>Friends Against Scams</c:v>
                </c:pt>
                <c:pt idx="7">
                  <c:v>Lincs Alert</c:v>
                </c:pt>
                <c:pt idx="8">
                  <c:v>Victims Lincs</c:v>
                </c:pt>
              </c:strCache>
            </c:strRef>
          </c:cat>
          <c:val>
            <c:numRef>
              <c:f>Sheet1!$E$2:$E$10</c:f>
              <c:numCache>
                <c:formatCode>0%</c:formatCode>
                <c:ptCount val="9"/>
                <c:pt idx="0">
                  <c:v>0.18</c:v>
                </c:pt>
                <c:pt idx="1">
                  <c:v>0.22</c:v>
                </c:pt>
                <c:pt idx="2">
                  <c:v>0.22</c:v>
                </c:pt>
                <c:pt idx="3">
                  <c:v>0.23</c:v>
                </c:pt>
                <c:pt idx="4">
                  <c:v>0.34</c:v>
                </c:pt>
                <c:pt idx="5">
                  <c:v>0.38</c:v>
                </c:pt>
                <c:pt idx="6">
                  <c:v>0.39</c:v>
                </c:pt>
                <c:pt idx="7">
                  <c:v>0.42</c:v>
                </c:pt>
                <c:pt idx="8">
                  <c:v>0.45</c:v>
                </c:pt>
              </c:numCache>
            </c:numRef>
          </c:val>
          <c:extLst xmlns:c16r2="http://schemas.microsoft.com/office/drawing/2015/06/chart">
            <c:ext xmlns:c16="http://schemas.microsoft.com/office/drawing/2014/chart" uri="{C3380CC4-5D6E-409C-BE32-E72D297353CC}">
              <c16:uniqueId val="{0000000E-23A0-4D85-96E8-08157B0F3C3B}"/>
            </c:ext>
          </c:extLst>
        </c:ser>
        <c:ser>
          <c:idx val="3"/>
          <c:order val="3"/>
          <c:tx>
            <c:strRef>
              <c:f>Sheet1!$F$1</c:f>
              <c:strCache>
                <c:ptCount val="1"/>
                <c:pt idx="0">
                  <c:v>N/A</c:v>
                </c:pt>
              </c:strCache>
            </c:strRef>
          </c:tx>
          <c:spPr>
            <a:solidFill>
              <a:srgbClr val="000000"/>
            </a:solidFill>
          </c:spPr>
          <c:invertIfNegative val="0"/>
          <c:dPt>
            <c:idx val="0"/>
            <c:invertIfNegative val="0"/>
            <c:bubble3D val="0"/>
            <c:extLst xmlns:c16r2="http://schemas.microsoft.com/office/drawing/2015/06/chart">
              <c:ext xmlns:c16="http://schemas.microsoft.com/office/drawing/2014/chart" uri="{C3380CC4-5D6E-409C-BE32-E72D297353CC}">
                <c16:uniqueId val="{00000010-23A0-4D85-96E8-08157B0F3C3B}"/>
              </c:ext>
            </c:extLst>
          </c:dPt>
          <c:dPt>
            <c:idx val="1"/>
            <c:invertIfNegative val="0"/>
            <c:bubble3D val="0"/>
            <c:extLst xmlns:c16r2="http://schemas.microsoft.com/office/drawing/2015/06/chart">
              <c:ext xmlns:c16="http://schemas.microsoft.com/office/drawing/2014/chart" uri="{C3380CC4-5D6E-409C-BE32-E72D297353CC}">
                <c16:uniqueId val="{00000012-23A0-4D85-96E8-08157B0F3C3B}"/>
              </c:ext>
            </c:extLst>
          </c:dPt>
          <c:dLbls>
            <c:spPr>
              <a:noFill/>
              <a:ln w="31875">
                <a:noFill/>
              </a:ln>
            </c:spPr>
            <c:txPr>
              <a:bodyPr wrap="square" lIns="38100" tIns="19050" rIns="38100" bIns="19050" anchor="ctr">
                <a:spAutoFit/>
              </a:bodyPr>
              <a:lstStyle/>
              <a:p>
                <a:pPr>
                  <a:defRPr smtId="4294967295">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Sheet1!$B$2:$B$10</c:f>
              <c:strCache>
                <c:ptCount val="9"/>
                <c:pt idx="0">
                  <c:v>Mini Police</c:v>
                </c:pt>
                <c:pt idx="1">
                  <c:v>Community Speed Watch</c:v>
                </c:pt>
                <c:pt idx="2">
                  <c:v>Brew with Stu</c:v>
                </c:pt>
                <c:pt idx="3">
                  <c:v>Stop Hate UK</c:v>
                </c:pt>
                <c:pt idx="4">
                  <c:v>Neighbourhood Watch schemes</c:v>
                </c:pt>
                <c:pt idx="5">
                  <c:v>Crimestoppers</c:v>
                </c:pt>
                <c:pt idx="6">
                  <c:v>Friends Against Scams</c:v>
                </c:pt>
                <c:pt idx="7">
                  <c:v>Lincs Alert</c:v>
                </c:pt>
                <c:pt idx="8">
                  <c:v>Victims Lincs</c:v>
                </c:pt>
              </c:strCache>
            </c:strRef>
          </c:cat>
          <c:val>
            <c:numRef>
              <c:f>Sheet1!$F$2:$F$10</c:f>
              <c:numCache>
                <c:formatCode>0%</c:formatCode>
                <c:ptCount val="9"/>
                <c:pt idx="0">
                  <c:v>0.05</c:v>
                </c:pt>
                <c:pt idx="1">
                  <c:v>0.03</c:v>
                </c:pt>
                <c:pt idx="2">
                  <c:v>0.03</c:v>
                </c:pt>
                <c:pt idx="3">
                  <c:v>0.08</c:v>
                </c:pt>
                <c:pt idx="4">
                  <c:v>0.03</c:v>
                </c:pt>
                <c:pt idx="5">
                  <c:v>0.04</c:v>
                </c:pt>
                <c:pt idx="6">
                  <c:v>0.04</c:v>
                </c:pt>
                <c:pt idx="7">
                  <c:v>0.03</c:v>
                </c:pt>
                <c:pt idx="8">
                  <c:v>0.05</c:v>
                </c:pt>
              </c:numCache>
            </c:numRef>
          </c:val>
          <c:extLst xmlns:c16r2="http://schemas.microsoft.com/office/drawing/2015/06/chart">
            <c:ext xmlns:c16="http://schemas.microsoft.com/office/drawing/2014/chart" uri="{C3380CC4-5D6E-409C-BE32-E72D297353CC}">
              <c16:uniqueId val="{00000013-23A0-4D85-96E8-08157B0F3C3B}"/>
            </c:ext>
          </c:extLst>
        </c:ser>
        <c:dLbls>
          <c:showLegendKey val="0"/>
          <c:showVal val="0"/>
          <c:showCatName val="0"/>
          <c:showSerName val="0"/>
          <c:showPercent val="0"/>
          <c:showBubbleSize val="0"/>
        </c:dLbls>
        <c:gapWidth val="50"/>
        <c:overlap val="100"/>
        <c:axId val="112261760"/>
        <c:axId val="112284032"/>
      </c:barChart>
      <c:catAx>
        <c:axId val="112261760"/>
        <c:scaling>
          <c:orientation val="minMax"/>
        </c:scaling>
        <c:delete val="0"/>
        <c:axPos val="l"/>
        <c:numFmt formatCode="General" sourceLinked="1"/>
        <c:majorTickMark val="out"/>
        <c:minorTickMark val="none"/>
        <c:tickLblPos val="nextTo"/>
        <c:spPr>
          <a:ln w="3984">
            <a:solidFill>
              <a:schemeClr val="tx1"/>
            </a:solidFill>
            <a:prstDash val="solid"/>
          </a:ln>
        </c:spPr>
        <c:txPr>
          <a:bodyPr rot="0" vert="horz"/>
          <a:lstStyle/>
          <a:p>
            <a:pPr>
              <a:defRPr/>
            </a:pPr>
            <a:endParaRPr lang="en-US"/>
          </a:p>
        </c:txPr>
        <c:crossAx val="112284032"/>
        <c:crosses val="autoZero"/>
        <c:auto val="0"/>
        <c:lblAlgn val="ctr"/>
        <c:lblOffset val="100"/>
        <c:noMultiLvlLbl val="0"/>
      </c:catAx>
      <c:valAx>
        <c:axId val="112284032"/>
        <c:scaling>
          <c:orientation val="minMax"/>
          <c:min val="0"/>
        </c:scaling>
        <c:delete val="0"/>
        <c:axPos val="b"/>
        <c:numFmt formatCode="0%" sourceLinked="0"/>
        <c:majorTickMark val="out"/>
        <c:minorTickMark val="none"/>
        <c:tickLblPos val="nextTo"/>
        <c:spPr>
          <a:ln w="3984">
            <a:solidFill>
              <a:schemeClr val="tx1"/>
            </a:solidFill>
            <a:prstDash val="solid"/>
          </a:ln>
        </c:spPr>
        <c:txPr>
          <a:bodyPr rot="0" vert="horz"/>
          <a:lstStyle/>
          <a:p>
            <a:pPr>
              <a:defRPr/>
            </a:pPr>
            <a:endParaRPr lang="en-US"/>
          </a:p>
        </c:txPr>
        <c:crossAx val="112261760"/>
        <c:crosses val="autoZero"/>
        <c:crossBetween val="between"/>
      </c:valAx>
      <c:spPr>
        <a:noFill/>
        <a:ln w="3984">
          <a:noFill/>
          <a:prstDash val="solid"/>
        </a:ln>
      </c:spPr>
    </c:plotArea>
    <c:legend>
      <c:legendPos val="t"/>
      <c:layout>
        <c:manualLayout>
          <c:xMode val="edge"/>
          <c:yMode val="edge"/>
          <c:x val="0.29306688931575736"/>
          <c:y val="7.4714255901125765E-2"/>
          <c:w val="0.58157056312622746"/>
          <c:h val="7.9984196371234176E-2"/>
        </c:manualLayout>
      </c:layout>
      <c:overlay val="0"/>
      <c:spPr>
        <a:ln>
          <a:noFill/>
          <a:round/>
        </a:ln>
      </c:spPr>
      <c:txPr>
        <a:bodyPr/>
        <a:lstStyle/>
        <a:p>
          <a:pPr>
            <a:defRPr sz="1200"/>
          </a:pPr>
          <a:endParaRPr lang="en-US"/>
        </a:p>
      </c:txPr>
    </c:legend>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4A1E-4A67-9E7B-A8EE792E8713}"/>
              </c:ext>
            </c:extLst>
          </c:dPt>
          <c:dPt>
            <c:idx val="1"/>
            <c:invertIfNegative val="0"/>
            <c:bubble3D val="0"/>
            <c:extLst xmlns:c16r2="http://schemas.microsoft.com/office/drawing/2015/06/chart">
              <c:ext xmlns:c16="http://schemas.microsoft.com/office/drawing/2014/chart" uri="{C3380CC4-5D6E-409C-BE32-E72D297353CC}">
                <c16:uniqueId val="{00000003-4A1E-4A67-9E7B-A8EE792E8713}"/>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'Sheet1'!$B$2:$B$6</c:f>
              <c:strCache>
                <c:ptCount val="5"/>
                <c:pt idx="0">
                  <c:v>1</c:v>
                </c:pt>
                <c:pt idx="1">
                  <c:v>2</c:v>
                </c:pt>
                <c:pt idx="2">
                  <c:v>3</c:v>
                </c:pt>
                <c:pt idx="3">
                  <c:v>4</c:v>
                </c:pt>
                <c:pt idx="4">
                  <c:v>5</c:v>
                </c:pt>
              </c:strCache>
            </c:strRef>
          </c:cat>
          <c:val>
            <c:numRef>
              <c:f>'Sheet1'!$C$2:$C$6</c:f>
              <c:numCache>
                <c:formatCode>0%</c:formatCode>
                <c:ptCount val="5"/>
                <c:pt idx="0">
                  <c:v>0.19</c:v>
                </c:pt>
                <c:pt idx="1">
                  <c:v>0.66</c:v>
                </c:pt>
                <c:pt idx="2">
                  <c:v>0.11</c:v>
                </c:pt>
                <c:pt idx="3">
                  <c:v>0.03</c:v>
                </c:pt>
                <c:pt idx="4">
                  <c:v>0.01</c:v>
                </c:pt>
              </c:numCache>
            </c:numRef>
          </c:val>
          <c:extLst xmlns:c16r2="http://schemas.microsoft.com/office/drawing/2015/06/chart">
            <c:ext xmlns:c16="http://schemas.microsoft.com/office/drawing/2014/chart" uri="{C3380CC4-5D6E-409C-BE32-E72D297353CC}">
              <c16:uniqueId val="{00000004-4A1E-4A67-9E7B-A8EE792E8713}"/>
            </c:ext>
          </c:extLst>
        </c:ser>
        <c:dLbls>
          <c:showLegendKey val="0"/>
          <c:showVal val="0"/>
          <c:showCatName val="0"/>
          <c:showSerName val="0"/>
          <c:showPercent val="0"/>
          <c:showBubbleSize val="0"/>
        </c:dLbls>
        <c:gapWidth val="100"/>
        <c:axId val="117438720"/>
        <c:axId val="117444608"/>
      </c:barChart>
      <c:catAx>
        <c:axId val="117438720"/>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7444608"/>
        <c:crosses val="autoZero"/>
        <c:auto val="0"/>
        <c:lblAlgn val="ctr"/>
        <c:lblOffset val="100"/>
        <c:noMultiLvlLbl val="0"/>
      </c:catAx>
      <c:valAx>
        <c:axId val="117444608"/>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7438720"/>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Column %</c:v>
                </c:pt>
              </c:strCache>
            </c:strRef>
          </c:tx>
          <c:spPr>
            <a:solidFill>
              <a:srgbClr val="002060"/>
            </a:solidFill>
            <a:effectLst>
              <a:outerShdw blurRad="50800" dist="38100" dir="2700000" algn="tl" rotWithShape="0">
                <a:srgbClr val="000000">
                  <a:alpha val="40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1-CE2E-4DF9-BCD6-763318DE99F5}"/>
              </c:ext>
            </c:extLst>
          </c:dPt>
          <c:dPt>
            <c:idx val="1"/>
            <c:invertIfNegative val="0"/>
            <c:bubble3D val="0"/>
            <c:extLst xmlns:c16r2="http://schemas.microsoft.com/office/drawing/2015/06/chart">
              <c:ext xmlns:c16="http://schemas.microsoft.com/office/drawing/2014/chart" uri="{C3380CC4-5D6E-409C-BE32-E72D297353CC}">
                <c16:uniqueId val="{00000003-CE2E-4DF9-BCD6-763318DE99F5}"/>
              </c:ext>
            </c:extLst>
          </c:dPt>
          <c:dLbls>
            <c:spPr>
              <a:noFill/>
              <a:ln w="31909">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'Sheet1'!$B$2:$B$7</c:f>
              <c:strCache>
                <c:ptCount val="6"/>
                <c:pt idx="0">
                  <c:v>None</c:v>
                </c:pt>
                <c:pt idx="1">
                  <c:v>1</c:v>
                </c:pt>
                <c:pt idx="2">
                  <c:v>2</c:v>
                </c:pt>
                <c:pt idx="3">
                  <c:v>3</c:v>
                </c:pt>
                <c:pt idx="4">
                  <c:v>4</c:v>
                </c:pt>
                <c:pt idx="5">
                  <c:v>5+</c:v>
                </c:pt>
              </c:strCache>
            </c:strRef>
          </c:cat>
          <c:val>
            <c:numRef>
              <c:f>'Sheet1'!$C$2:$C$7</c:f>
              <c:numCache>
                <c:formatCode>0%</c:formatCode>
                <c:ptCount val="6"/>
                <c:pt idx="0">
                  <c:v>0.77</c:v>
                </c:pt>
                <c:pt idx="1">
                  <c:v>0.1</c:v>
                </c:pt>
                <c:pt idx="2">
                  <c:v>0.09</c:v>
                </c:pt>
                <c:pt idx="3">
                  <c:v>0.03</c:v>
                </c:pt>
                <c:pt idx="4">
                  <c:v>0.01</c:v>
                </c:pt>
                <c:pt idx="5">
                  <c:v>0</c:v>
                </c:pt>
              </c:numCache>
            </c:numRef>
          </c:val>
          <c:extLst xmlns:c16r2="http://schemas.microsoft.com/office/drawing/2015/06/chart">
            <c:ext xmlns:c16="http://schemas.microsoft.com/office/drawing/2014/chart" uri="{C3380CC4-5D6E-409C-BE32-E72D297353CC}">
              <c16:uniqueId val="{00000004-CE2E-4DF9-BCD6-763318DE99F5}"/>
            </c:ext>
          </c:extLst>
        </c:ser>
        <c:dLbls>
          <c:showLegendKey val="0"/>
          <c:showVal val="0"/>
          <c:showCatName val="0"/>
          <c:showSerName val="0"/>
          <c:showPercent val="0"/>
          <c:showBubbleSize val="0"/>
        </c:dLbls>
        <c:gapWidth val="100"/>
        <c:axId val="117476352"/>
        <c:axId val="117510912"/>
      </c:barChart>
      <c:catAx>
        <c:axId val="117476352"/>
        <c:scaling>
          <c:orientation val="minMax"/>
        </c:scaling>
        <c:delete val="0"/>
        <c:axPos val="b"/>
        <c:numFmt formatCode="General" sourceLinked="1"/>
        <c:majorTickMark val="out"/>
        <c:minorTickMark val="none"/>
        <c:tickLblPos val="nextTo"/>
        <c:spPr>
          <a:ln>
            <a:solidFill>
              <a:schemeClr val="tx1"/>
            </a:solidFill>
          </a:ln>
        </c:spPr>
        <c:txPr>
          <a:bodyPr rot="0" vert="horz"/>
          <a:lstStyle/>
          <a:p>
            <a:pPr>
              <a:defRPr/>
            </a:pPr>
            <a:endParaRPr lang="en-US"/>
          </a:p>
        </c:txPr>
        <c:crossAx val="117510912"/>
        <c:crosses val="autoZero"/>
        <c:auto val="0"/>
        <c:lblAlgn val="ctr"/>
        <c:lblOffset val="100"/>
        <c:noMultiLvlLbl val="0"/>
      </c:catAx>
      <c:valAx>
        <c:axId val="117510912"/>
        <c:scaling>
          <c:orientation val="minMax"/>
          <c:min val="0"/>
        </c:scaling>
        <c:delete val="0"/>
        <c:axPos val="l"/>
        <c:numFmt formatCode="0%" sourceLinked="0"/>
        <c:majorTickMark val="out"/>
        <c:minorTickMark val="none"/>
        <c:tickLblPos val="nextTo"/>
        <c:spPr>
          <a:ln>
            <a:solidFill>
              <a:schemeClr val="tx1"/>
            </a:solidFill>
          </a:ln>
        </c:spPr>
        <c:txPr>
          <a:bodyPr rot="0" vert="horz"/>
          <a:lstStyle/>
          <a:p>
            <a:pPr>
              <a:defRPr/>
            </a:pPr>
            <a:endParaRPr lang="en-US"/>
          </a:p>
        </c:txPr>
        <c:crossAx val="117476352"/>
        <c:crosses val="autoZero"/>
        <c:crossBetween val="between"/>
      </c:valAx>
      <c:spPr>
        <a:noFill/>
        <a:ln w="3989">
          <a:noFill/>
          <a:prstDash val="solid"/>
        </a:ln>
      </c:spPr>
    </c:plotArea>
    <c:plotVisOnly val="1"/>
    <c:dispBlanksAs val="gap"/>
    <c:showDLblsOverMax val="1"/>
  </c:chart>
  <c:spPr>
    <a:noFill/>
    <a:ln>
      <a:noFill/>
      <a:round/>
    </a:ln>
  </c:spPr>
  <c:txPr>
    <a:bodyPr/>
    <a:lstStyle/>
    <a:p>
      <a:pPr>
        <a:defRPr sz="1000" b="0" i="0" u="none" strike="noStrike" baseline="0" smtId="4294967295">
          <a:solidFill>
            <a:schemeClr val="tx1"/>
          </a:solidFill>
          <a:latin typeface="Tahoma" pitchFamily="34" charset="0"/>
          <a:ea typeface="Tahoma" pitchFamily="34" charset="0"/>
          <a:cs typeface="Tahoma"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0.00476</cdr:x>
      <cdr:y>0.12615</cdr:y>
    </cdr:from>
    <cdr:to>
      <cdr:x>0.96001</cdr:x>
      <cdr:y>0.22523</cdr:y>
    </cdr:to>
    <cdr:sp macro="" textlink="">
      <cdr:nvSpPr>
        <cdr:cNvPr id="3" name="Rectangle 2">
          <a:extLst xmlns:a="http://schemas.openxmlformats.org/drawingml/2006/main">
            <a:ext uri="{FF2B5EF4-FFF2-40B4-BE49-F238E27FC236}">
              <a16:creationId xmlns:a16="http://schemas.microsoft.com/office/drawing/2014/main" xmlns="" id="{3432FFA1-151A-4FD4-9CDB-C20381839BED}"/>
            </a:ext>
          </a:extLst>
        </cdr:cNvPr>
        <cdr:cNvSpPr/>
      </cdr:nvSpPr>
      <cdr:spPr>
        <a:xfrm xmlns:a="http://schemas.openxmlformats.org/drawingml/2006/main">
          <a:off x="35495" y="447498"/>
          <a:ext cx="7118837" cy="351450"/>
        </a:xfrm>
        <a:prstGeom xmlns:a="http://schemas.openxmlformats.org/drawingml/2006/main" prst="rect">
          <a:avLst/>
        </a:prstGeom>
        <a:noFill xmlns:a="http://schemas.openxmlformats.org/drawingml/2006/main"/>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0.00476</cdr:x>
      <cdr:y>0.24031</cdr:y>
    </cdr:from>
    <cdr:to>
      <cdr:x>0.96001</cdr:x>
      <cdr:y>0.33939</cdr:y>
    </cdr:to>
    <cdr:sp macro="" textlink="">
      <cdr:nvSpPr>
        <cdr:cNvPr id="2" name="Rectangle 1">
          <a:extLst xmlns:a="http://schemas.openxmlformats.org/drawingml/2006/main">
            <a:ext uri="{FF2B5EF4-FFF2-40B4-BE49-F238E27FC236}">
              <a16:creationId xmlns:a16="http://schemas.microsoft.com/office/drawing/2014/main" xmlns="" id="{DD02A065-57AB-4BB6-9E8C-34393C74B73E}"/>
            </a:ext>
          </a:extLst>
        </cdr:cNvPr>
        <cdr:cNvSpPr/>
      </cdr:nvSpPr>
      <cdr:spPr>
        <a:xfrm xmlns:a="http://schemas.openxmlformats.org/drawingml/2006/main">
          <a:off x="35496" y="852433"/>
          <a:ext cx="7118837" cy="351450"/>
        </a:xfrm>
        <a:prstGeom xmlns:a="http://schemas.openxmlformats.org/drawingml/2006/main" prst="rect">
          <a:avLst/>
        </a:prstGeom>
        <a:noFill xmlns:a="http://schemas.openxmlformats.org/drawingml/2006/main"/>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0.10561</cdr:x>
      <cdr:y>0.08577</cdr:y>
    </cdr:from>
    <cdr:to>
      <cdr:x>0.41187</cdr:x>
      <cdr:y>0.22871</cdr:y>
    </cdr:to>
    <cdr:sp macro="" textlink="">
      <cdr:nvSpPr>
        <cdr:cNvPr id="2" name="TextBox 1">
          <a:extLst xmlns:a="http://schemas.openxmlformats.org/drawingml/2006/main">
            <a:ext uri="{FF2B5EF4-FFF2-40B4-BE49-F238E27FC236}">
              <a16:creationId xmlns:a16="http://schemas.microsoft.com/office/drawing/2014/main" xmlns="" id="{88AB97D6-A3EC-4FBA-B308-322F2131F9BD}"/>
            </a:ext>
          </a:extLst>
        </cdr:cNvPr>
        <cdr:cNvSpPr txBox="1"/>
      </cdr:nvSpPr>
      <cdr:spPr>
        <a:xfrm xmlns:a="http://schemas.openxmlformats.org/drawingml/2006/main">
          <a:off x="720080" y="216024"/>
          <a:ext cx="208823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dirty="0">
              <a:highlight>
                <a:srgbClr val="00FF00"/>
              </a:highlight>
            </a:rPr>
            <a:t>Weighted (For Age)</a:t>
          </a:r>
        </a:p>
      </cdr:txBody>
    </cdr:sp>
  </cdr:relSizeAnchor>
</c:userShapes>
</file>

<file path=ppt/drawings/drawing3.xml><?xml version="1.0" encoding="utf-8"?>
<c:userShapes xmlns:c="http://schemas.openxmlformats.org/drawingml/2006/chart">
  <cdr:relSizeAnchor xmlns:cdr="http://schemas.openxmlformats.org/drawingml/2006/chartDrawing">
    <cdr:from>
      <cdr:x>0.38462</cdr:x>
      <cdr:y>0.38188</cdr:y>
    </cdr:from>
    <cdr:to>
      <cdr:x>0.44231</cdr:x>
      <cdr:y>0.61472</cdr:y>
    </cdr:to>
    <cdr:sp macro="" textlink="">
      <cdr:nvSpPr>
        <cdr:cNvPr id="2" name="Rectangle 1">
          <a:extLst xmlns:a="http://schemas.openxmlformats.org/drawingml/2006/main">
            <a:ext uri="{FF2B5EF4-FFF2-40B4-BE49-F238E27FC236}">
              <a16:creationId xmlns:a16="http://schemas.microsoft.com/office/drawing/2014/main" xmlns="" id="{E4D92CA3-FB17-46DD-8C21-381BB1170C71}"/>
            </a:ext>
          </a:extLst>
        </cdr:cNvPr>
        <cdr:cNvSpPr/>
      </cdr:nvSpPr>
      <cdr:spPr>
        <a:xfrm xmlns:a="http://schemas.openxmlformats.org/drawingml/2006/main">
          <a:off x="2880320" y="1047573"/>
          <a:ext cx="432048" cy="638732"/>
        </a:xfrm>
        <a:prstGeom xmlns:a="http://schemas.openxmlformats.org/drawingml/2006/main" prst="rect">
          <a:avLst/>
        </a:prstGeom>
        <a:noFill xmlns:a="http://schemas.openxmlformats.org/drawingml/2006/main"/>
        <a:ln xmlns:a="http://schemas.openxmlformats.org/drawingml/2006/main" w="19050">
          <a:solidFill>
            <a:srgbClr val="ED097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0.08654</cdr:x>
      <cdr:y>0.37848</cdr:y>
    </cdr:from>
    <cdr:to>
      <cdr:x>0.14423</cdr:x>
      <cdr:y>0.61472</cdr:y>
    </cdr:to>
    <cdr:sp macro="" textlink="">
      <cdr:nvSpPr>
        <cdr:cNvPr id="3" name="Rectangle 2">
          <a:extLst xmlns:a="http://schemas.openxmlformats.org/drawingml/2006/main">
            <a:ext uri="{FF2B5EF4-FFF2-40B4-BE49-F238E27FC236}">
              <a16:creationId xmlns:a16="http://schemas.microsoft.com/office/drawing/2014/main" xmlns="" id="{558601B8-5C2C-479E-9080-CF91FA6AE994}"/>
            </a:ext>
          </a:extLst>
        </cdr:cNvPr>
        <cdr:cNvSpPr/>
      </cdr:nvSpPr>
      <cdr:spPr>
        <a:xfrm xmlns:a="http://schemas.openxmlformats.org/drawingml/2006/main">
          <a:off x="648072" y="1038233"/>
          <a:ext cx="432048" cy="648072"/>
        </a:xfrm>
        <a:prstGeom xmlns:a="http://schemas.openxmlformats.org/drawingml/2006/main" prst="rect">
          <a:avLst/>
        </a:prstGeom>
        <a:noFill xmlns:a="http://schemas.openxmlformats.org/drawingml/2006/main"/>
        <a:ln xmlns:a="http://schemas.openxmlformats.org/drawingml/2006/main" w="19050">
          <a:solidFill>
            <a:srgbClr val="ED097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rgbClr val="ED0973"/>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0.09302</cdr:x>
      <cdr:y>0</cdr:y>
    </cdr:from>
    <cdr:to>
      <cdr:x>0.88009</cdr:x>
      <cdr:y>0.07972</cdr:y>
    </cdr:to>
    <cdr:sp macro="" textlink="">
      <cdr:nvSpPr>
        <cdr:cNvPr id="2" name="Text Box 12" descr="MarketSight_Chart_Title">
          <a:extLst xmlns:a="http://schemas.openxmlformats.org/drawingml/2006/main">
            <a:ext uri="{FF2B5EF4-FFF2-40B4-BE49-F238E27FC236}">
              <a16:creationId xmlns:a16="http://schemas.microsoft.com/office/drawing/2014/main" xmlns="" id="{B01B5441-BFD6-42C7-A38B-9A3CDA47F0DC}"/>
            </a:ext>
          </a:extLst>
        </cdr:cNvPr>
        <cdr:cNvSpPr>
          <a:spLocks xmlns:a="http://schemas.openxmlformats.org/drawingml/2006/main" noChangeArrowheads="1"/>
        </cdr:cNvSpPr>
      </cdr:nvSpPr>
      <cdr:spPr>
        <a:xfrm xmlns:a="http://schemas.openxmlformats.org/drawingml/2006/main">
          <a:off x="648072" y="-1553548"/>
          <a:ext cx="5483544" cy="251711"/>
        </a:xfrm>
        <a:prstGeom xmlns:a="http://schemas.openxmlformats.org/drawingml/2006/main" prst="rect">
          <a:avLst/>
        </a:prstGeom>
        <a:noFill xmlns:a="http://schemas.openxmlformats.org/drawingml/2006/main"/>
        <a:ln xmlns:a="http://schemas.openxmlformats.org/drawingml/2006/main" w="9525">
          <a:noFill/>
          <a:miter lim="800000"/>
        </a:ln>
      </cdr:spPr>
      <cdr:txBody>
        <a:bodyPr xmlns:a="http://schemas.openxmlformats.org/drawingml/2006/main">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50" b="1" dirty="0">
              <a:latin typeface="Tahoma"/>
              <a:ea typeface="Tahoma" pitchFamily="34" charset="0"/>
              <a:cs typeface="Tahoma" pitchFamily="34" charset="0"/>
            </a:rPr>
            <a:t>Summary level of increase selected by Council Tax Band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50299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502999"/>
          </a:xfrm>
          <a:prstGeom prst="rect">
            <a:avLst/>
          </a:prstGeom>
        </p:spPr>
        <p:txBody>
          <a:bodyPr vert="horz" lIns="91440" tIns="45720" rIns="91440" bIns="45720" rtlCol="0"/>
          <a:lstStyle>
            <a:lvl1pPr algn="r">
              <a:defRPr sz="1200"/>
            </a:lvl1pPr>
          </a:lstStyle>
          <a:p>
            <a:fld id="{2CA318C1-CD53-448D-B9A8-AFBC416433AB}" type="datetimeFigureOut">
              <a:rPr lang="en-GB" smtClean="0"/>
              <a:t>19/08/2019</a:t>
            </a:fld>
            <a:endParaRPr lang="en-GB"/>
          </a:p>
        </p:txBody>
      </p:sp>
      <p:sp>
        <p:nvSpPr>
          <p:cNvPr id="4" name="Slide Image Placeholder 3"/>
          <p:cNvSpPr>
            <a:spLocks noGrp="1" noRot="1" noChangeAspect="1"/>
          </p:cNvSpPr>
          <p:nvPr>
            <p:ph type="sldImg" idx="2"/>
          </p:nvPr>
        </p:nvSpPr>
        <p:spPr>
          <a:xfrm>
            <a:off x="76200" y="754063"/>
            <a:ext cx="6705600" cy="3773487"/>
          </a:xfrm>
          <a:prstGeom prst="rect">
            <a:avLst/>
          </a:prstGeom>
          <a:noFill/>
          <a:ln w="12700">
            <a:solidFill>
              <a:prstClr val="black"/>
            </a:solidFill>
          </a:ln>
        </p:spPr>
      </p:sp>
      <p:sp>
        <p:nvSpPr>
          <p:cNvPr id="5" name="Notes Placeholder 4"/>
          <p:cNvSpPr>
            <a:spLocks noGrp="1"/>
          </p:cNvSpPr>
          <p:nvPr>
            <p:ph type="body" sz="quarter" idx="3"/>
          </p:nvPr>
        </p:nvSpPr>
        <p:spPr>
          <a:xfrm>
            <a:off x="685800" y="4778494"/>
            <a:ext cx="5486400" cy="45269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5243"/>
            <a:ext cx="2971800" cy="50299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555243"/>
            <a:ext cx="2971800" cy="502999"/>
          </a:xfrm>
          <a:prstGeom prst="rect">
            <a:avLst/>
          </a:prstGeom>
        </p:spPr>
        <p:txBody>
          <a:bodyPr vert="horz" lIns="91440" tIns="45720" rIns="91440" bIns="45720" rtlCol="0" anchor="b"/>
          <a:lstStyle>
            <a:lvl1pPr algn="r">
              <a:defRPr sz="1200"/>
            </a:lvl1pPr>
          </a:lstStyle>
          <a:p>
            <a:fld id="{DBE48E29-36C4-408A-9454-D44E1098763C}" type="slidenum">
              <a:rPr lang="en-GB" smtClean="0"/>
              <a:t>‹#›</a:t>
            </a:fld>
            <a:endParaRPr lang="en-GB"/>
          </a:p>
        </p:txBody>
      </p:sp>
    </p:spTree>
    <p:extLst>
      <p:ext uri="{BB962C8B-B14F-4D97-AF65-F5344CB8AC3E}">
        <p14:creationId xmlns:p14="http://schemas.microsoft.com/office/powerpoint/2010/main" val="216968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5164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74199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14360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D4D9B-30E5-4D13-9C37-CEC8E632B947}" type="slidenum">
              <a:rPr kumimoji="0" lang="en-US" sz="1200" b="0" i="0" u="none" strike="noStrike" kern="1200" cap="none" spc="0" normalizeH="0" baseline="0" noProof="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03896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665025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402186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62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4736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63411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924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48E29-36C4-408A-9454-D44E1098763C}" type="slidenum">
              <a:rPr kumimoji="0" lang="en-GB" sz="1200" b="0" i="0" u="none" strike="noStrike" kern="1200" cap="none" spc="0" normalizeH="0" baseline="0" noProof="0" smtClean="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cs typeface="Arial"/>
            </a:endParaRPr>
          </a:p>
        </p:txBody>
      </p:sp>
    </p:spTree>
    <p:extLst>
      <p:ext uri="{BB962C8B-B14F-4D97-AF65-F5344CB8AC3E}">
        <p14:creationId xmlns:p14="http://schemas.microsoft.com/office/powerpoint/2010/main" val="260535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503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860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31342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29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5680798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398376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39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D4D9B-30E5-4D13-9C37-CEC8E632B947}" type="slidenum">
              <a:rPr kumimoji="0" lang="en-US" sz="1200" b="0" i="0" u="none" strike="noStrike" kern="1200" cap="none" spc="0" normalizeH="0" baseline="0" noProof="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608659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32530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49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080569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872031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663707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5171298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59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44715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63</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727017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64</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65</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66</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604053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67</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25945758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9796923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69</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70</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692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78</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val="2738941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D4D9B-30E5-4D13-9C37-CEC8E632B947}" type="slidenum">
              <a:rPr kumimoji="0" lang="en-US" sz="1200" b="0" i="0" u="none" strike="noStrike" kern="1200" cap="none" spc="0" normalizeH="0" baseline="0" noProof="0">
                <a:ln>
                  <a:noFill/>
                </a:ln>
                <a:solidFill>
                  <a:prstClr val="black"/>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cs typeface="Arial"/>
            </a:endParaRPr>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28253660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91</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37723421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E48E29-36C4-408A-9454-D44E1098763C}" type="slidenum">
              <a:rPr lang="en-GB" smtClean="0"/>
              <a:pPr/>
              <a:t>104</a:t>
            </a:fld>
            <a:endParaRPr lang="en-GB"/>
          </a:p>
        </p:txBody>
      </p:sp>
    </p:spTree>
    <p:extLst>
      <p:ext uri="{BB962C8B-B14F-4D97-AF65-F5344CB8AC3E}">
        <p14:creationId xmlns:p14="http://schemas.microsoft.com/office/powerpoint/2010/main" val="209397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7AD4D9B-30E5-4D13-9C37-CEC8E632B947}" type="slidenum">
              <a:rPr lang="en-US"/>
              <a:t>12</a:t>
            </a:fld>
            <a:endParaRPr lang="en-US"/>
          </a:p>
        </p:txBody>
      </p:sp>
      <p:sp>
        <p:nvSpPr>
          <p:cNvPr id="28674" name="Rectangle 2"/>
          <p:cNvSpPr>
            <a:spLocks noGrp="1" noRot="1" noChangeAspect="1" noChangeArrowheads="1" noTextEdit="1"/>
          </p:cNvSpPr>
          <p:nvPr>
            <p:ph type="sldImg"/>
          </p:nvPr>
        </p:nvSpPr>
        <p:spPr>
          <a:xfrm>
            <a:off x="381000" y="685800"/>
            <a:ext cx="6096000" cy="3429000"/>
          </a:xfrm>
        </p:spPr>
      </p:sp>
      <p:sp>
        <p:nvSpPr>
          <p:cNvPr id="2867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val="137784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endParaRPr lang="en-GB" dirty="0"/>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4068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50704727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313596272"/>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374451832"/>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72000" y="4697641"/>
            <a:ext cx="2895600" cy="357188"/>
          </a:xfrm>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endParaRPr lang="en-US" dirty="0"/>
          </a:p>
        </p:txBody>
      </p:sp>
      <p:sp>
        <p:nvSpPr>
          <p:cNvPr id="5" name="Slide Number Placeholder 4"/>
          <p:cNvSpPr>
            <a:spLocks noGrp="1"/>
          </p:cNvSpPr>
          <p:nvPr>
            <p:ph type="sldNum" sz="quarter" idx="12"/>
          </p:nvPr>
        </p:nvSpPr>
        <p:spPr>
          <a:xfrm>
            <a:off x="6804248" y="771550"/>
            <a:ext cx="2133600" cy="357188"/>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340107863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52970599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529705997"/>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814565"/>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1560914275"/>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5" name="Footer Placeholder 4"/>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353651996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165269984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4F706-2893-4481-BDBB-4D61FAD9758F}"/>
              </a:ext>
            </a:extLst>
          </p:cNvPr>
          <p:cNvSpPr>
            <a:spLocks noGrp="1"/>
          </p:cNvSpPr>
          <p:nvPr>
            <p:ph type="title"/>
          </p:nvPr>
        </p:nvSpPr>
        <p:spPr>
          <a:xfrm>
            <a:off x="251520" y="339502"/>
            <a:ext cx="7200800" cy="720080"/>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xmlns="" id="{DE264FB8-6723-40E6-BE43-8B8B1F45FD6F}"/>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xmlns="" id="{2E05A7A1-5D9B-4E53-99BD-942C6231A57D}"/>
              </a:ext>
            </a:extLst>
          </p:cNvPr>
          <p:cNvSpPr>
            <a:spLocks noGrp="1"/>
          </p:cNvSpPr>
          <p:nvPr>
            <p:ph type="ftr" sz="quarter" idx="11"/>
          </p:nvPr>
        </p:nvSpPr>
        <p:spPr/>
        <p:txBody>
          <a:bodyPr/>
          <a:lstStyle>
            <a:lvl1pPr>
              <a:defRPr/>
            </a:lvl1pPr>
          </a:lstStyle>
          <a:p>
            <a:pPr algn="l"/>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5" name="Slide Number Placeholder 4">
            <a:extLst>
              <a:ext uri="{FF2B5EF4-FFF2-40B4-BE49-F238E27FC236}">
                <a16:creationId xmlns:a16="http://schemas.microsoft.com/office/drawing/2014/main" xmlns="" id="{D420F407-8611-4058-BE0E-027A4B57D1A5}"/>
              </a:ext>
            </a:extLst>
          </p:cNvPr>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66233998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8" name="Footer Placehold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9" name="Slide Number Placeholder 8"/>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2761343608"/>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4" name="Footer Placeholder 3"/>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187366833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239385359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3901287404"/>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Footer Placeholder 5"/>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1818284685"/>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Footer Placeholder 5"/>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7" name="Slide Number Placeholder 6"/>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21660902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5" name="Footer Placeholder 4"/>
          <p:cNvSpPr>
            <a:spLocks noGrp="1"/>
          </p:cNvSpPr>
          <p:nvPr>
            <p:ph type="ftr" sz="quarter" idx="11"/>
          </p:nvPr>
        </p:nvSpPr>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3479104186"/>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4" name="Footer Placeholder 3"/>
          <p:cNvSpPr>
            <a:spLocks noGrp="1"/>
          </p:cNvSpPr>
          <p:nvPr>
            <p:ph type="ftr" sz="quarter" idx="11"/>
          </p:nvPr>
        </p:nvSpPr>
        <p:spPr>
          <a:xfrm>
            <a:off x="4571283" y="4683919"/>
            <a:ext cx="2895600" cy="357188"/>
          </a:xfrm>
        </p:spPr>
        <p:txBody>
          <a:bodyPr/>
          <a:lstStyle>
            <a:lvl1pPr algn="l">
              <a:defRPr/>
            </a:lvl1p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5" name="Slide Number Placeholder 4"/>
          <p:cNvSpPr>
            <a:spLocks noGrp="1"/>
          </p:cNvSpPr>
          <p:nvPr>
            <p:ph type="sldNum" sz="quarter" idx="12"/>
          </p:nvPr>
        </p:nvSpPr>
        <p:spPr>
          <a:xfrm>
            <a:off x="6732240" y="771550"/>
            <a:ext cx="2133600" cy="357188"/>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DE9A6E-8F21-484F-844E-94FEC60E2113}" type="slidenum">
              <a:rPr kumimoji="0" lang="en-US" sz="1000" b="0" i="0" u="none" strike="noStrike" kern="1200" cap="none" spc="0" normalizeH="0" baseline="0" noProof="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229977980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2681190609"/>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Tree>
    <p:extLst>
      <p:ext uri="{BB962C8B-B14F-4D97-AF65-F5344CB8AC3E}">
        <p14:creationId xmlns:p14="http://schemas.microsoft.com/office/powerpoint/2010/main" val="15040977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a:defRPr/>
            </a:lvl1pPr>
          </a:lstStyle>
          <a:p>
            <a:pPr algn="l"/>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660491319"/>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200" y="0"/>
            <a:ext cx="7654340" cy="5184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1504821023"/>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44788544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3442067530"/>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68669558"/>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a:defRPr/>
            </a:lvl1pPr>
          </a:lstStyle>
          <a:p>
            <a:pPr algn="l"/>
            <a:r>
              <a:rPr lang="en-GB" dirty="0"/>
              <a:t>Source: Lincolnshire Crime and Policing Survey 2018-19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059360822"/>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1131590"/>
            <a:ext cx="7200800" cy="3528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55958" y="4711380"/>
            <a:ext cx="2895600" cy="357188"/>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a:xfrm>
            <a:off x="7874024" y="774402"/>
            <a:ext cx="1018456" cy="357188"/>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128922881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2" name="Picture 11" descr="BLANK.jpg"/>
          <p:cNvPicPr>
            <a:picLocks/>
          </p:cNvPicPr>
          <p:nvPr userDrawn="1"/>
        </p:nvPicPr>
        <p:blipFill>
          <a:blip r:embed="rId2" cstate="email">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6200" y="0"/>
            <a:ext cx="7654340" cy="5184000"/>
          </a:xfrm>
          <a:prstGeom prst="rect">
            <a:avLst/>
          </a:prstGeom>
          <a:solidFill>
            <a:srgbClr val="3399FF"/>
          </a:solidFill>
        </p:spPr>
      </p:pic>
      <p:pic>
        <p:nvPicPr>
          <p:cNvPr id="13" name="Picture 12" descr="hand-icon.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60147729"/>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338979535"/>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05787520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Rectangle 1"/>
          <p:cNvSpPr/>
          <p:nvPr userDrawn="1"/>
        </p:nvSpPr>
        <p:spPr>
          <a:xfrm>
            <a:off x="-180528" y="-92546"/>
            <a:ext cx="7704856" cy="532859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lvl1pPr>
              <a:defRPr>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pic>
        <p:nvPicPr>
          <p:cNvPr id="13" name="Picture 12" descr="hand-ico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69378418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a:defRPr/>
            </a:lvl1pPr>
          </a:lstStyle>
          <a:p>
            <a:pPr algn="l"/>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61881709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983241240"/>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631139"/>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02611639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Source: Lincolnshire Crime and Policing Survey Dec 2017. Conducted by Habit5 Limited.</a:t>
            </a: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544561640"/>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287935773"/>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902543088"/>
      </p:ext>
    </p:extLst>
  </p:cSld>
  <p:clrMapOvr>
    <a:masterClrMapping/>
  </p:clrMapOvr>
  <p:transition spd="slow">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373734758"/>
      </p:ext>
    </p:extLst>
  </p:cSld>
  <p:clrMapOvr>
    <a:masterClrMapping/>
  </p:clrMapOvr>
  <p:transition spd="slow">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871341533"/>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567705856"/>
      </p:ext>
    </p:extLst>
  </p:cSld>
  <p:clrMapOvr>
    <a:masterClrMapping/>
  </p:clrMapOvr>
  <p:transition spd="slow">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04130045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203178957"/>
      </p:ext>
    </p:extLst>
  </p:cSld>
  <p:clrMapOvr>
    <a:masterClrMapping/>
  </p:clrMapOvr>
  <p:transition spd="slow">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66909854"/>
      </p:ext>
    </p:extLst>
  </p:cSld>
  <p:clrMapOvr>
    <a:masterClrMapping/>
  </p:clrMapOvr>
  <p:transition spd="slow">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652964808"/>
      </p:ext>
    </p:extLst>
  </p:cSld>
  <p:clrMapOvr>
    <a:masterClrMapping/>
  </p:clrMapOvr>
  <p:transition spd="slow">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51520" y="1131590"/>
            <a:ext cx="7200800" cy="35283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4" name="Footer Placeholder 3"/>
          <p:cNvSpPr>
            <a:spLocks noGrp="1"/>
          </p:cNvSpPr>
          <p:nvPr>
            <p:ph type="ftr" sz="quarter" idx="11"/>
          </p:nvPr>
        </p:nvSpPr>
        <p:spPr>
          <a:xfrm>
            <a:off x="4555958" y="4711380"/>
            <a:ext cx="2895600" cy="357188"/>
          </a:xfr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5" name="Slide Number Placeholder 4"/>
          <p:cNvSpPr>
            <a:spLocks noGrp="1"/>
          </p:cNvSpPr>
          <p:nvPr>
            <p:ph type="sldNum" sz="quarter" idx="12"/>
          </p:nvPr>
        </p:nvSpPr>
        <p:spPr>
          <a:xfrm>
            <a:off x="7874024" y="774402"/>
            <a:ext cx="1018456" cy="357188"/>
          </a:xfrm>
        </p:spPr>
        <p:txBody>
          <a:bodyPr/>
          <a:lstStyle>
            <a:lvl1pPr>
              <a:defRPr/>
            </a:lvl1pPr>
          </a:lstStyle>
          <a:p>
            <a:fld id="{50DE9A6E-8F21-484F-844E-94FEC60E2113}" type="slidenum">
              <a:rPr lang="en-US"/>
              <a:t>‹#›</a:t>
            </a:fld>
            <a:endParaRPr lang="en-US"/>
          </a:p>
        </p:txBody>
      </p:sp>
    </p:spTree>
    <p:extLst>
      <p:ext uri="{BB962C8B-B14F-4D97-AF65-F5344CB8AC3E}">
        <p14:creationId xmlns:p14="http://schemas.microsoft.com/office/powerpoint/2010/main" val="166103550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593033"/>
            <a:ext cx="6984776" cy="978718"/>
          </a:xfrm>
        </p:spPr>
        <p:txBody>
          <a:bodyPr>
            <a:normAutofit/>
          </a:bodyPr>
          <a:lstStyle>
            <a:lvl1pPr>
              <a:defRPr sz="3200">
                <a:solidFill>
                  <a:schemeClr val="tx2">
                    <a:lumMod val="75000"/>
                  </a:schemeClr>
                </a:solidFill>
                <a:latin typeface="Tahoma" pitchFamily="34" charset="0"/>
                <a:ea typeface="Tahoma" pitchFamily="34" charset="0"/>
                <a:cs typeface="Tahom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395536" y="2931790"/>
            <a:ext cx="5976664" cy="1368152"/>
          </a:xfrm>
        </p:spPr>
        <p:txBody>
          <a:bodyPr/>
          <a:lstStyle>
            <a:lvl1pPr marL="0" indent="0" algn="l">
              <a:buNone/>
              <a:defRPr>
                <a:solidFill>
                  <a:srgbClr val="FF0066"/>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cxnSp>
        <p:nvCxnSpPr>
          <p:cNvPr id="8" name="Straight Connector 7"/>
          <p:cNvCxnSpPr/>
          <p:nvPr userDrawn="1"/>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30657"/>
      </p:ext>
    </p:extLst>
  </p:cSld>
  <p:clrMapOvr>
    <a:masterClrMapping/>
  </p:clrMapOvr>
  <p:transition spd="slow">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0352" y="2571750"/>
            <a:ext cx="1152128" cy="792088"/>
          </a:xfrm>
        </p:spPr>
        <p:txBody>
          <a:bodyPr>
            <a:noAutofit/>
          </a:bodyPr>
          <a:lstStyle>
            <a:lvl1pPr algn="l">
              <a:defRPr sz="2800">
                <a:solidFill>
                  <a:schemeClr val="tx2">
                    <a:lumMod val="75000"/>
                  </a:schemeClr>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lvl1pPr marL="342900" indent="-342900">
              <a:buClr>
                <a:srgbClr val="FF0066"/>
              </a:buClr>
              <a:buFont typeface="Arial" pitchFamily="34" charset="0"/>
              <a:buChar char="•"/>
              <a:defRPr>
                <a:solidFill>
                  <a:schemeClr val="tx2">
                    <a:lumMod val="75000"/>
                  </a:schemeClr>
                </a:solidFill>
              </a:defRPr>
            </a:lvl1pPr>
            <a:lvl2pPr marL="742950" indent="-285750">
              <a:buClr>
                <a:srgbClr val="FF0066"/>
              </a:buClr>
              <a:buFont typeface="Arial" pitchFamily="34" charset="0"/>
              <a:buChar char="•"/>
              <a:defRPr>
                <a:solidFill>
                  <a:schemeClr val="tx2">
                    <a:lumMod val="75000"/>
                  </a:schemeClr>
                </a:solidFill>
              </a:defRPr>
            </a:lvl2pPr>
            <a:lvl3pPr marL="1143000" indent="-228600">
              <a:buClr>
                <a:srgbClr val="FF0066"/>
              </a:buClr>
              <a:buFont typeface="Arial" pitchFamily="34" charset="0"/>
              <a:buChar char="•"/>
              <a:defRPr>
                <a:solidFill>
                  <a:schemeClr val="tx2">
                    <a:lumMod val="75000"/>
                  </a:schemeClr>
                </a:solidFill>
              </a:defRPr>
            </a:lvl3pPr>
            <a:lvl4pPr marL="1600200" indent="-228600">
              <a:buClr>
                <a:srgbClr val="FF0066"/>
              </a:buClr>
              <a:buFont typeface="Arial" pitchFamily="34" charset="0"/>
              <a:buChar char="•"/>
              <a:defRPr>
                <a:solidFill>
                  <a:schemeClr val="tx2">
                    <a:lumMod val="75000"/>
                  </a:schemeClr>
                </a:solidFill>
              </a:defRPr>
            </a:lvl4pPr>
            <a:lvl5pPr marL="2057400" indent="-228600">
              <a:buClr>
                <a:srgbClr val="FF0066"/>
              </a:buClr>
              <a:buFont typeface="Arial" pitchFamily="34" charset="0"/>
              <a:buChar char="•"/>
              <a:defRPr>
                <a:solidFill>
                  <a:schemeClr val="tx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r>
              <a:rPr lang="en-GB" sz="80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6" name="Slide Number Placeholder 5"/>
          <p:cNvSpPr>
            <a:spLocks noGrp="1"/>
          </p:cNvSpPr>
          <p:nvPr>
            <p:ph type="sldNum" sz="quarter" idx="12"/>
          </p:nvPr>
        </p:nvSpPr>
        <p:spPr>
          <a:xfrm>
            <a:off x="7740352" y="843558"/>
            <a:ext cx="1152128" cy="288032"/>
          </a:xfrm>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156566820"/>
      </p:ext>
    </p:extLst>
  </p:cSld>
  <p:clrMapOvr>
    <a:masterClrMapping/>
  </p:clrMapOvr>
  <p:transition spd="slow">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6874023" cy="994766"/>
          </a:xfrm>
        </p:spPr>
        <p:txBody>
          <a:bodyPr anchor="t"/>
          <a:lstStyle>
            <a:lvl1pPr algn="l">
              <a:defRPr sz="4000" b="0" cap="all" baseline="0">
                <a:solidFill>
                  <a:schemeClr val="tx2"/>
                </a:solidFill>
              </a:defRPr>
            </a:lvl1pPr>
          </a:lstStyle>
          <a:p>
            <a:r>
              <a:rPr lang="en-US"/>
              <a:t>Click Here</a:t>
            </a:r>
            <a:endParaRPr lang="en-GB"/>
          </a:p>
        </p:txBody>
      </p:sp>
      <p:sp>
        <p:nvSpPr>
          <p:cNvPr id="3" name="Text Placeholder 2"/>
          <p:cNvSpPr>
            <a:spLocks noGrp="1"/>
          </p:cNvSpPr>
          <p:nvPr>
            <p:ph type="body" idx="1"/>
          </p:nvPr>
        </p:nvSpPr>
        <p:spPr>
          <a:xfrm>
            <a:off x="722313" y="2180035"/>
            <a:ext cx="6946031" cy="111179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6" name="Slide Number Placeholder 5"/>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3195859432"/>
      </p:ext>
    </p:extLst>
  </p:cSld>
  <p:clrMapOvr>
    <a:masterClrMapping/>
  </p:clrMapOvr>
  <p:transition spd="slow">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50330"/>
            <a:ext cx="4038600" cy="2545556"/>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7" name="Slide Number Placeholder 6"/>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3751971982"/>
      </p:ext>
    </p:extLst>
  </p:cSld>
  <p:clrMapOvr>
    <a:masterClrMapping/>
  </p:clrMapOvr>
  <p:transition spd="slow">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549695671"/>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69706420"/>
      </p:ext>
    </p:extLst>
  </p:cSld>
  <p:clrMapOvr>
    <a:masterClrMapping/>
  </p:clrMapOvr>
  <p:transition spd="slow">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87657870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solidFill>
                  <a:schemeClr val="tx2">
                    <a:lumMod val="75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norm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lvl1pPr>
              <a:defRPr/>
            </a:lvl1pPr>
          </a:lstStyle>
          <a:p>
            <a:pPr algn="l"/>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9" name="Slide Number Placeholder 8"/>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4041637516"/>
      </p:ext>
    </p:extLst>
  </p:cSld>
  <p:clrMapOvr>
    <a:masterClrMapping/>
  </p:clrMapOvr>
  <p:transition spd="slow">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88950999"/>
      </p:ext>
    </p:extLst>
  </p:cSld>
  <p:clrMapOvr>
    <a:masterClrMapping/>
  </p:clrMapOvr>
  <p:transition spd="slow">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1193060059"/>
      </p:ext>
    </p:extLst>
  </p:cSld>
  <p:clrMapOvr>
    <a:masterClrMapping/>
  </p:clrMapOvr>
  <p:transition spd="slow">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0"/>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lvl1pPr algn="l">
              <a:defRPr/>
            </a:lvl1pPr>
          </a:lstStyle>
          <a:p>
            <a:r>
              <a:rPr lang="en-GB" sz="80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a:solidFill>
                <a:prstClr val="black">
                  <a:tint val="75000"/>
                </a:prstClr>
              </a:solidFill>
              <a:latin typeface="Tahoma"/>
            </a:endParaRPr>
          </a:p>
          <a:p>
            <a:r>
              <a:rPr lang="en-GB"/>
              <a:t>.</a:t>
            </a:r>
            <a:endParaRPr lang="en-GB" dirty="0"/>
          </a:p>
        </p:txBody>
      </p:sp>
      <p:sp>
        <p:nvSpPr>
          <p:cNvPr id="7" name="Slide Number Placeholder 6"/>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025471097"/>
      </p:ext>
    </p:extLst>
  </p:cSld>
  <p:clrMapOvr>
    <a:masterClrMapping/>
  </p:clrMapOvr>
  <p:transition spd="slow">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
        <p:nvSpPr>
          <p:cNvPr id="7" name="Footer Placeholder 5">
            <a:extLst>
              <a:ext uri="{FF2B5EF4-FFF2-40B4-BE49-F238E27FC236}">
                <a16:creationId xmlns:a16="http://schemas.microsoft.com/office/drawing/2014/main" xmlns="" id="{87345537-2F87-4B72-897A-8240E9322976}"/>
              </a:ext>
            </a:extLst>
          </p:cNvPr>
          <p:cNvSpPr>
            <a:spLocks noGrp="1"/>
          </p:cNvSpPr>
          <p:nvPr>
            <p:ph type="ftr" sz="quarter" idx="11"/>
          </p:nvPr>
        </p:nvSpPr>
        <p:spPr>
          <a:xfrm>
            <a:off x="4484712" y="4721587"/>
            <a:ext cx="2895600" cy="273844"/>
          </a:xfrm>
        </p:spPr>
        <p:txBody>
          <a:bodyPr/>
          <a:lstStyle>
            <a:lvl1pPr algn="l">
              <a:defRPr/>
            </a:lvl1pPr>
          </a:lstStyle>
          <a:p>
            <a:r>
              <a:rPr lang="en-GB" sz="80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a:solidFill>
                <a:prstClr val="black">
                  <a:tint val="75000"/>
                </a:prstClr>
              </a:solidFill>
              <a:latin typeface="Tahoma"/>
            </a:endParaRPr>
          </a:p>
          <a:p>
            <a:r>
              <a:rPr lang="en-GB"/>
              <a:t>.</a:t>
            </a:r>
            <a:endParaRPr lang="en-GB" dirty="0"/>
          </a:p>
        </p:txBody>
      </p:sp>
    </p:spTree>
    <p:extLst>
      <p:ext uri="{BB962C8B-B14F-4D97-AF65-F5344CB8AC3E}">
        <p14:creationId xmlns:p14="http://schemas.microsoft.com/office/powerpoint/2010/main" val="600260261"/>
      </p:ext>
    </p:extLst>
  </p:cSld>
  <p:clrMapOvr>
    <a:masterClrMapping/>
  </p:clrMapOvr>
  <p:transition spd="slow">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endParaRPr lang="en-US"/>
          </a:p>
        </p:txBody>
      </p:sp>
      <p:sp>
        <p:nvSpPr>
          <p:cNvPr id="5" name="Slide Number Placeholder 4"/>
          <p:cNvSpPr>
            <a:spLocks noGrp="1"/>
          </p:cNvSpPr>
          <p:nvPr>
            <p:ph type="sldNum" sz="quarter" idx="12"/>
          </p:nvPr>
        </p:nvSpPr>
        <p:spPr>
          <a:xfrm>
            <a:off x="6876256" y="915566"/>
            <a:ext cx="2133600" cy="357188"/>
          </a:xfrm>
        </p:spPr>
        <p:txBody>
          <a:bodyPr/>
          <a:lstStyle>
            <a:lvl1pPr>
              <a:defRPr/>
            </a:lvl1pPr>
          </a:lstStyle>
          <a:p>
            <a:fld id="{50DE9A6E-8F21-484F-844E-94FEC60E2113}" type="slidenum">
              <a:rPr lang="en-US"/>
              <a:t>‹#›</a:t>
            </a:fld>
            <a:endParaRPr lang="en-US"/>
          </a:p>
        </p:txBody>
      </p:sp>
      <p:sp>
        <p:nvSpPr>
          <p:cNvPr id="6" name="Footer Placeholder 5">
            <a:extLst>
              <a:ext uri="{FF2B5EF4-FFF2-40B4-BE49-F238E27FC236}">
                <a16:creationId xmlns:a16="http://schemas.microsoft.com/office/drawing/2014/main" xmlns="" id="{E2B18770-8EDF-4D0C-B100-E42BE8064697}"/>
              </a:ext>
            </a:extLst>
          </p:cNvPr>
          <p:cNvSpPr>
            <a:spLocks noGrp="1"/>
          </p:cNvSpPr>
          <p:nvPr>
            <p:ph type="ftr" sz="quarter" idx="11"/>
          </p:nvPr>
        </p:nvSpPr>
        <p:spPr>
          <a:xfrm>
            <a:off x="4484712" y="4721587"/>
            <a:ext cx="2895600" cy="273844"/>
          </a:xfrm>
        </p:spPr>
        <p:txBody>
          <a:bodyPr/>
          <a:lstStyle>
            <a:lvl1pPr algn="l">
              <a:defRPr/>
            </a:lvl1pPr>
          </a:lstStyle>
          <a:p>
            <a:r>
              <a:rPr lang="en-GB" sz="80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a:solidFill>
                <a:prstClr val="black">
                  <a:tint val="75000"/>
                </a:prstClr>
              </a:solidFill>
              <a:latin typeface="Tahoma"/>
            </a:endParaRPr>
          </a:p>
          <a:p>
            <a:r>
              <a:rPr lang="en-GB"/>
              <a:t>.</a:t>
            </a:r>
            <a:endParaRPr lang="en-GB" dirty="0"/>
          </a:p>
        </p:txBody>
      </p:sp>
    </p:spTree>
    <p:extLst>
      <p:ext uri="{BB962C8B-B14F-4D97-AF65-F5344CB8AC3E}">
        <p14:creationId xmlns:p14="http://schemas.microsoft.com/office/powerpoint/2010/main" val="13912000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lvl1pPr algn="l">
              <a:defRPr/>
            </a:lvl1pPr>
          </a:lstStyle>
          <a:p>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p>
        </p:txBody>
      </p:sp>
      <p:sp>
        <p:nvSpPr>
          <p:cNvPr id="5" name="Slide Number Placeholder 4"/>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spTree>
    <p:extLst>
      <p:ext uri="{BB962C8B-B14F-4D97-AF65-F5344CB8AC3E}">
        <p14:creationId xmlns:p14="http://schemas.microsoft.com/office/powerpoint/2010/main" val="218532417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sp>
        <p:nvSpPr>
          <p:cNvPr id="4" name="Date Placeholder 3"/>
          <p:cNvSpPr>
            <a:spLocks noGrp="1"/>
          </p:cNvSpPr>
          <p:nvPr>
            <p:ph type="dt" sz="half" idx="10"/>
          </p:nvPr>
        </p:nvSpPr>
        <p:spPr/>
        <p:txBody>
          <a:bodyPr/>
          <a:lstStyle/>
          <a:p>
            <a:endParaRPr lang="en-GB"/>
          </a:p>
        </p:txBody>
      </p:sp>
      <p:sp>
        <p:nvSpPr>
          <p:cNvPr id="6" name="Slide Number Placeholder 5"/>
          <p:cNvSpPr>
            <a:spLocks noGrp="1"/>
          </p:cNvSpPr>
          <p:nvPr>
            <p:ph type="sldNum" sz="quarter" idx="12"/>
          </p:nvPr>
        </p:nvSpPr>
        <p:spPr/>
        <p:txBody>
          <a:bodyPr/>
          <a:lstStyle/>
          <a:p>
            <a:fld id="{857A2A22-3899-4136-BDB9-36AC9C8678DA}" type="slidenum">
              <a:rPr lang="en-GB" smtClean="0"/>
              <a:t>‹#›</a:t>
            </a:fld>
            <a:endParaRPr lang="en-GB"/>
          </a:p>
        </p:txBody>
      </p:sp>
    </p:spTree>
    <p:extLst>
      <p:ext uri="{BB962C8B-B14F-4D97-AF65-F5344CB8AC3E}">
        <p14:creationId xmlns:p14="http://schemas.microsoft.com/office/powerpoint/2010/main" val="2529705997"/>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rgbClr val="FF0066"/>
                </a:solidFill>
              </a:defRPr>
            </a:lvl1pPr>
          </a:lstStyle>
          <a:p>
            <a:fld id="{857A2A22-3899-4136-BDB9-36AC9C8678DA}" type="slidenum">
              <a:rPr lang="en-GB" smtClean="0"/>
              <a:t>‹#›</a:t>
            </a:fld>
            <a:endParaRPr lang="en-GB"/>
          </a:p>
        </p:txBody>
      </p:sp>
      <p:pic>
        <p:nvPicPr>
          <p:cNvPr id="12" name="Picture 11" descr="BLANK.jpg"/>
          <p:cNvPicPr/>
          <p:nvPr userDrawn="1"/>
        </p:nvPicPr>
        <p:blipFill>
          <a:blip r:embed="rId2">
            <a:extLst>
              <a:ext uri="{28A0092B-C50C-407E-A947-70E740481C1C}">
                <a14:useLocalDpi xmlns:a14="http://schemas.microsoft.com/office/drawing/2010/main" val="0"/>
              </a:ext>
            </a:extLst>
          </a:blip>
          <a:stretch>
            <a:fillRect/>
          </a:stretch>
        </p:blipFill>
        <p:spPr>
          <a:xfrm>
            <a:off x="-76200" y="0"/>
            <a:ext cx="7654340" cy="5184000"/>
          </a:xfrm>
          <a:prstGeom prst="rect">
            <a:avLst/>
          </a:prstGeom>
        </p:spPr>
      </p:pic>
      <p:pic>
        <p:nvPicPr>
          <p:cNvPr id="13" name="Picture 12" descr="hand-icon.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2400" y="1123950"/>
            <a:ext cx="3782202" cy="4171950"/>
          </a:xfrm>
          <a:prstGeom prst="rect">
            <a:avLst/>
          </a:prstGeom>
        </p:spPr>
      </p:pic>
    </p:spTree>
    <p:extLst>
      <p:ext uri="{BB962C8B-B14F-4D97-AF65-F5344CB8AC3E}">
        <p14:creationId xmlns:p14="http://schemas.microsoft.com/office/powerpoint/2010/main" val="214523828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2.xml"/><Relationship Id="rId7"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8.xml"/><Relationship Id="rId7" Type="http://schemas.openxmlformats.org/officeDocument/2006/relationships/image" Target="../media/image5.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00797" cy="84990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1" y="1275606"/>
            <a:ext cx="7128791" cy="33123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772744" y="4818186"/>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sz="800" dirty="0">
                <a:solidFill>
                  <a:prstClr val="black">
                    <a:tint val="75000"/>
                  </a:prstClr>
                </a:solidFill>
                <a:ea typeface="Tahoma" panose="020B0604030504040204" pitchFamily="34" charset="0"/>
                <a:cs typeface="Tahoma" panose="020B0604030504040204" pitchFamily="34" charset="0"/>
              </a:rPr>
              <a:t>Source: Lincolnshire Crime and Policing Survey 2018-19. Conducted by Habit5 Limited.</a:t>
            </a:r>
            <a:endParaRPr lang="en-GB" dirty="0"/>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fld id="{857A2A22-3899-4136-BDB9-36AC9C8678DA}" type="slidenum">
              <a:rPr lang="en-GB" smtClean="0"/>
              <a:t>‹#›</a:t>
            </a:fld>
            <a:endParaRPr lang="en-GB"/>
          </a:p>
        </p:txBody>
      </p:sp>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197157"/>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650" r:id="rId3"/>
    <p:sldLayoutId id="2147483651" r:id="rId4"/>
    <p:sldLayoutId id="2147483652" r:id="rId5"/>
    <p:sldLayoutId id="2147483653" r:id="rId6"/>
    <p:sldLayoutId id="2147483654" r:id="rId7"/>
    <p:sldLayoutId id="2147483658" r:id="rId8"/>
    <p:sldLayoutId id="2147483655" r:id="rId9"/>
    <p:sldLayoutId id="2147483656" r:id="rId10"/>
    <p:sldLayoutId id="2147483657" r:id="rId11"/>
    <p:sldLayoutId id="2147483659" r:id="rId12"/>
    <p:sldLayoutId id="2147483660" r:id="rId13"/>
    <p:sldLayoutId id="2147483667" r:id="rId14"/>
    <p:sldLayoutId id="2147483680" r:id="rId15"/>
  </p:sldLayoutIdLst>
  <p:transition spd="slow">
    <p:wipe/>
  </p:transition>
  <p:hf hdr="0" dt="0"/>
  <p:txStyles>
    <p:titleStyle>
      <a:lvl1pPr algn="l" defTabSz="914400" rtl="0" eaLnBrk="1" latinLnBrk="0" hangingPunct="1">
        <a:spcBef>
          <a:spcPct val="0"/>
        </a:spcBef>
        <a:buNone/>
        <a:defRPr sz="24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1" y="219488"/>
            <a:ext cx="7128792" cy="84009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1" y="1131590"/>
            <a:ext cx="7128792"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cs typeface="Arial"/>
            </a:endParaRPr>
          </a:p>
        </p:txBody>
      </p:sp>
      <p:sp>
        <p:nvSpPr>
          <p:cNvPr id="5" name="Footer Placeholder 4"/>
          <p:cNvSpPr>
            <a:spLocks noGrp="1"/>
          </p:cNvSpPr>
          <p:nvPr>
            <p:ph type="ftr" sz="quarter" idx="3"/>
          </p:nvPr>
        </p:nvSpPr>
        <p:spPr>
          <a:xfrm>
            <a:off x="4772744" y="4818186"/>
            <a:ext cx="2895600" cy="273844"/>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pPr>
              <a:defRPr/>
            </a:pPr>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FF0066"/>
              </a:solidFill>
              <a:effectLst/>
              <a:uLnTx/>
              <a:uFillTx/>
              <a:latin typeface="Calibri"/>
              <a:cs typeface="Arial"/>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9272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transition spd="slow">
    <p:wipe/>
  </p:transition>
  <p:hf hdr="0" dt="0"/>
  <p:txStyles>
    <p:titleStyle>
      <a:lvl1pPr algn="l" defTabSz="914400" rtl="0" eaLnBrk="1" latinLnBrk="0" hangingPunct="1">
        <a:spcBef>
          <a:spcPct val="0"/>
        </a:spcBef>
        <a:buNone/>
        <a:defRPr sz="24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13687"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131590"/>
            <a:ext cx="7213685"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569614" y="4746178"/>
            <a:ext cx="2895600" cy="273844"/>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FF0066"/>
              </a:solidFill>
              <a:effectLst/>
              <a:uLnTx/>
              <a:uFillTx/>
              <a:latin typeface="Calibri"/>
              <a:ea typeface="+mn-ea"/>
              <a:cs typeface="+mn-cs"/>
            </a:endParaRPr>
          </a:p>
        </p:txBody>
      </p:sp>
      <p:pic>
        <p:nvPicPr>
          <p:cNvPr id="8" name="Picture 7"/>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userDrawn="1"/>
        </p:nvCxnSpPr>
        <p:spPr>
          <a:xfrm>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87552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ransition spd="slow">
    <p:wipe/>
  </p:transition>
  <p:hf hdr="0" dt="0"/>
  <p:txStyles>
    <p:titleStyle>
      <a:lvl1pPr algn="l" defTabSz="914400" rtl="0" eaLnBrk="1" latinLnBrk="0" hangingPunct="1">
        <a:spcBef>
          <a:spcPct val="0"/>
        </a:spcBef>
        <a:buNone/>
        <a:defRPr sz="24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13687"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131590"/>
            <a:ext cx="7213685"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569614" y="4746178"/>
            <a:ext cx="2895600" cy="273844"/>
          </a:xfrm>
          <a:prstGeom prst="rect">
            <a:avLst/>
          </a:prstGeom>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lvl1pPr algn="r">
              <a:defRPr sz="1000">
                <a:solidFill>
                  <a:srgbClr val="FF0066"/>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srgbClr val="FF0066"/>
              </a:solidFill>
              <a:effectLst/>
              <a:uLnTx/>
              <a:uFillTx/>
              <a:latin typeface="Calibri"/>
              <a:ea typeface="+mn-ea"/>
              <a:cs typeface="+mn-cs"/>
            </a:endParaRPr>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userDrawn="1"/>
        </p:nvCxnSpPr>
        <p:spPr>
          <a:xfrm>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89789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29" r:id="rId5"/>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95486"/>
            <a:ext cx="720078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0" y="1131590"/>
            <a:ext cx="7200779"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defPPr>
              <a:defRPr lang="en-US" smtId="4294967295"/>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endParaRPr lang="en-GB"/>
          </a:p>
        </p:txBody>
      </p:sp>
      <p:sp>
        <p:nvSpPr>
          <p:cNvPr id="5" name="Footer Placeholder 4"/>
          <p:cNvSpPr>
            <a:spLocks noGrp="1"/>
          </p:cNvSpPr>
          <p:nvPr>
            <p:ph type="ftr" sz="quarter" idx="3"/>
          </p:nvPr>
        </p:nvSpPr>
        <p:spPr>
          <a:xfrm>
            <a:off x="4556720" y="4746178"/>
            <a:ext cx="2895600" cy="273844"/>
          </a:xfrm>
          <a:prstGeom prst="rect">
            <a:avLst/>
          </a:prstGeom>
        </p:spPr>
        <p:txBody>
          <a:bodyPr vert="horz" lIns="91440" tIns="45720" rIns="91440" bIns="45720" rtlCol="0" anchor="ctr"/>
          <a:lstStyle>
            <a:defPPr>
              <a:defRPr lang="en-US" smtId="4294967295"/>
            </a:defPPr>
            <a:lvl1pPr marL="0" marR="0" indent="0" algn="ctr" defTabSz="914400" rtl="0" eaLnBrk="1" fontAlgn="auto" latinLnBrk="0" hangingPunct="1">
              <a:lnSpc>
                <a:spcPct val="100000"/>
              </a:lnSpc>
              <a:spcBef>
                <a:spcPts val="0"/>
              </a:spcBef>
              <a:spcAft>
                <a:spcPts val="0"/>
              </a:spcAft>
              <a:buClrTx/>
              <a:buSzTx/>
              <a:buFontTx/>
              <a:buNone/>
              <a:tabLst/>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l"/>
            <a:r>
              <a:rPr lang="en-GB" dirty="0">
                <a:solidFill>
                  <a:prstClr val="black">
                    <a:tint val="75000"/>
                  </a:prstClr>
                </a:solidFill>
                <a:latin typeface="Tahoma"/>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defPPr>
              <a:defRPr lang="en-US" smtId="4294967295"/>
            </a:defPPr>
            <a:lvl1pPr marL="0" algn="r" defTabSz="914400" rtl="0" eaLnBrk="1" latinLnBrk="0" hangingPunct="1">
              <a:defRPr sz="1000" kern="1200">
                <a:solidFill>
                  <a:srgbClr val="FF0066"/>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857A2A22-3899-4136-BDB9-36AC9C8678DA}" type="slidenum">
              <a:rPr lang="en-GB" smtClean="0"/>
              <a:t>‹#›</a:t>
            </a:fld>
            <a:endParaRPr lang="en-GB"/>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4004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995" y="195486"/>
            <a:ext cx="6940317" cy="864096"/>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1" y="1347614"/>
            <a:ext cx="6923111" cy="3240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defPPr>
              <a:defRPr lang="en-US" smtId="4294967295"/>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endParaRPr lang="en-GB"/>
          </a:p>
        </p:txBody>
      </p:sp>
      <p:sp>
        <p:nvSpPr>
          <p:cNvPr id="5" name="Footer Placeholder 4"/>
          <p:cNvSpPr>
            <a:spLocks noGrp="1"/>
          </p:cNvSpPr>
          <p:nvPr>
            <p:ph type="ftr" sz="quarter" idx="3"/>
          </p:nvPr>
        </p:nvSpPr>
        <p:spPr>
          <a:xfrm>
            <a:off x="4484712" y="4721587"/>
            <a:ext cx="2895600" cy="273844"/>
          </a:xfrm>
          <a:prstGeom prst="rect">
            <a:avLst/>
          </a:prstGeom>
        </p:spPr>
        <p:txBody>
          <a:bodyPr vert="horz" lIns="91440" tIns="45720" rIns="91440" bIns="45720" rtlCol="0" anchor="ctr"/>
          <a:lstStyle>
            <a:defPPr>
              <a:defRPr lang="en-US" smtId="4294967295"/>
            </a:defPPr>
            <a:lvl1pPr marL="0" marR="0" indent="0" algn="ctr" defTabSz="914400" rtl="0" eaLnBrk="1" fontAlgn="auto" latinLnBrk="0" hangingPunct="1">
              <a:lnSpc>
                <a:spcPct val="100000"/>
              </a:lnSpc>
              <a:spcBef>
                <a:spcPts val="0"/>
              </a:spcBef>
              <a:spcAft>
                <a:spcPts val="0"/>
              </a:spcAft>
              <a:buClrTx/>
              <a:buSzTx/>
              <a:buFontTx/>
              <a:buNone/>
              <a:tabLst/>
              <a:defRPr sz="1200" kern="1200">
                <a:solidFill>
                  <a:schemeClr val="tx1">
                    <a:tint val="75000"/>
                  </a:schemeClr>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l"/>
            <a:r>
              <a:rPr lang="en-GB" sz="800" dirty="0">
                <a:solidFill>
                  <a:prstClr val="black">
                    <a:tint val="75000"/>
                  </a:prstClr>
                </a:solidFill>
                <a:latin typeface="Tahoma"/>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6" name="Slide Number Placeholder 5"/>
          <p:cNvSpPr>
            <a:spLocks noGrp="1"/>
          </p:cNvSpPr>
          <p:nvPr>
            <p:ph type="sldNum" sz="quarter" idx="4"/>
          </p:nvPr>
        </p:nvSpPr>
        <p:spPr>
          <a:xfrm>
            <a:off x="7839000" y="843558"/>
            <a:ext cx="1053480" cy="288032"/>
          </a:xfrm>
          <a:prstGeom prst="rect">
            <a:avLst/>
          </a:prstGeom>
        </p:spPr>
        <p:txBody>
          <a:bodyPr vert="horz" lIns="91440" tIns="45720" rIns="91440" bIns="45720" rtlCol="0" anchor="ctr"/>
          <a:lstStyle>
            <a:defPPr>
              <a:defRPr lang="en-US" smtId="4294967295"/>
            </a:defPPr>
            <a:lvl1pPr marL="0" algn="r" defTabSz="914400" rtl="0" eaLnBrk="1" latinLnBrk="0" hangingPunct="1">
              <a:defRPr sz="1000" kern="1200">
                <a:solidFill>
                  <a:srgbClr val="FF0066"/>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fld id="{857A2A22-3899-4136-BDB9-36AC9C8678DA}" type="slidenum">
              <a:rPr lang="en-GB" smtClean="0"/>
              <a:t>‹#›</a:t>
            </a:fld>
            <a:endParaRPr lang="en-GB"/>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0352" y="219488"/>
            <a:ext cx="1152128" cy="336038"/>
          </a:xfrm>
          <a:prstGeom prst="rect">
            <a:avLst/>
          </a:prstGeom>
        </p:spPr>
      </p:pic>
      <p:pic>
        <p:nvPicPr>
          <p:cNvPr id="9" name="Picture 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668344" y="4807839"/>
            <a:ext cx="1224136" cy="212183"/>
          </a:xfrm>
          <a:prstGeom prst="rect">
            <a:avLst/>
          </a:prstGeom>
        </p:spPr>
      </p:pic>
      <p:cxnSp>
        <p:nvCxnSpPr>
          <p:cNvPr id="11" name="Straight Connector 10"/>
          <p:cNvCxnSpPr/>
          <p:nvPr/>
        </p:nvCxnSpPr>
        <p:spPr>
          <a:xfrm flipH="1">
            <a:off x="7524328" y="195486"/>
            <a:ext cx="0" cy="482453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542269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slow">
    <p:wipe/>
  </p:transition>
  <p:hf hdr="0" dt="0"/>
  <p:txStyles>
    <p:titleStyle>
      <a:lvl1pPr algn="l" defTabSz="914400" rtl="0" eaLnBrk="1" latinLnBrk="0" hangingPunct="1">
        <a:spcBef>
          <a:spcPct val="0"/>
        </a:spcBef>
        <a:buNone/>
        <a:defRPr sz="2800" b="0" kern="1200">
          <a:solidFill>
            <a:schemeClr val="tx2">
              <a:lumMod val="75000"/>
            </a:schemeClr>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9.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chart" Target="../charts/chart35.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xmlns="" id="{6DFEA6A0-924A-4FE3-9047-724E3AA5AE4B}"/>
              </a:ext>
            </a:extLst>
          </p:cNvPr>
          <p:cNvSpPr>
            <a:spLocks noGrp="1"/>
          </p:cNvSpPr>
          <p:nvPr>
            <p:ph type="sldNum" sz="quarter" idx="12"/>
          </p:nvPr>
        </p:nvSpPr>
        <p:spPr/>
        <p:txBody>
          <a:bodyPr/>
          <a:lstStyle/>
          <a:p>
            <a:fld id="{857A2A22-3899-4136-BDB9-36AC9C8678DA}" type="slidenum">
              <a:rPr lang="en-GB" smtClean="0"/>
              <a:t>1</a:t>
            </a:fld>
            <a:endParaRPr lang="en-GB"/>
          </a:p>
        </p:txBody>
      </p:sp>
      <p:sp>
        <p:nvSpPr>
          <p:cNvPr id="3" name="Subtitle 2"/>
          <p:cNvSpPr>
            <a:spLocks noGrp="1"/>
          </p:cNvSpPr>
          <p:nvPr>
            <p:ph type="subTitle" idx="4294967295"/>
          </p:nvPr>
        </p:nvSpPr>
        <p:spPr>
          <a:xfrm>
            <a:off x="0" y="4443413"/>
            <a:ext cx="5905500" cy="577850"/>
          </a:xfrm>
        </p:spPr>
        <p:txBody>
          <a:bodyPr/>
          <a:lstStyle/>
          <a:p>
            <a:pPr>
              <a:buNone/>
            </a:pPr>
            <a:endParaRPr lang="en-GB" sz="1400" dirty="0">
              <a:solidFill>
                <a:schemeClr val="bg1"/>
              </a:solidFill>
            </a:endParaRPr>
          </a:p>
          <a:p>
            <a:pPr>
              <a:buNone/>
            </a:pPr>
            <a:r>
              <a:rPr lang="en-GB" sz="1400" dirty="0">
                <a:solidFill>
                  <a:schemeClr val="bg1"/>
                </a:solidFill>
              </a:rPr>
              <a:t>© Habit5 2019</a:t>
            </a:r>
          </a:p>
        </p:txBody>
      </p:sp>
      <p:sp>
        <p:nvSpPr>
          <p:cNvPr id="2" name="Title 1"/>
          <p:cNvSpPr>
            <a:spLocks noGrp="1"/>
          </p:cNvSpPr>
          <p:nvPr>
            <p:ph type="ctrTitle" idx="4294967295"/>
          </p:nvPr>
        </p:nvSpPr>
        <p:spPr>
          <a:xfrm>
            <a:off x="251520" y="771550"/>
            <a:ext cx="7272808" cy="2087538"/>
          </a:xfrm>
        </p:spPr>
        <p:txBody>
          <a:bodyPr>
            <a:noAutofit/>
          </a:bodyPr>
          <a:lstStyle/>
          <a:p>
            <a:r>
              <a:rPr lang="en-GB" sz="2400" b="1" dirty="0">
                <a:solidFill>
                  <a:schemeClr val="bg1"/>
                </a:solidFill>
              </a:rPr>
              <a:t>Lincolnshire Crime &amp; Policing Survey 2018/19</a:t>
            </a:r>
            <a:r>
              <a:rPr lang="en-GB" b="1" dirty="0">
                <a:solidFill>
                  <a:schemeClr val="bg1"/>
                </a:solidFill>
              </a:rPr>
              <a:t/>
            </a:r>
            <a:br>
              <a:rPr lang="en-GB" b="1" dirty="0">
                <a:solidFill>
                  <a:schemeClr val="bg1"/>
                </a:solidFill>
              </a:rPr>
            </a:br>
            <a:r>
              <a:rPr lang="en-GB" dirty="0">
                <a:solidFill>
                  <a:schemeClr val="bg1"/>
                </a:solidFill>
              </a:rPr>
              <a:t>Research</a:t>
            </a:r>
            <a:r>
              <a:rPr lang="en-GB" b="1" dirty="0">
                <a:solidFill>
                  <a:schemeClr val="bg1"/>
                </a:solidFill>
              </a:rPr>
              <a:t> </a:t>
            </a:r>
            <a:r>
              <a:rPr lang="en-GB" dirty="0">
                <a:solidFill>
                  <a:schemeClr val="bg1"/>
                </a:solidFill>
              </a:rPr>
              <a:t>Debrief Presentation</a:t>
            </a:r>
            <a:endParaRPr lang="en-GB" sz="1400" dirty="0">
              <a:solidFill>
                <a:schemeClr val="bg1"/>
              </a:solidFill>
            </a:endParaRPr>
          </a:p>
        </p:txBody>
      </p:sp>
      <p:pic>
        <p:nvPicPr>
          <p:cNvPr id="9" name="Picture 8" descr="hand-graphic-pink.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1866900"/>
            <a:ext cx="3308350" cy="3308350"/>
          </a:xfrm>
          <a:prstGeom prst="rect">
            <a:avLst/>
          </a:prstGeom>
        </p:spPr>
      </p:pic>
      <p:sp>
        <p:nvSpPr>
          <p:cNvPr id="4" name="Rectangle 3"/>
          <p:cNvSpPr/>
          <p:nvPr/>
        </p:nvSpPr>
        <p:spPr>
          <a:xfrm>
            <a:off x="253016" y="2427734"/>
            <a:ext cx="5374125" cy="715581"/>
          </a:xfrm>
          <a:prstGeom prst="rect">
            <a:avLst/>
          </a:prstGeom>
        </p:spPr>
        <p:txBody>
          <a:bodyPr wrap="square">
            <a:spAutoFit/>
          </a:bodyPr>
          <a:lstStyle/>
          <a:p>
            <a:pPr defTabSz="914378"/>
            <a:r>
              <a:rPr lang="en-GB" sz="1350" dirty="0">
                <a:solidFill>
                  <a:srgbClr val="ED0973"/>
                </a:solidFill>
                <a:latin typeface="Calibri"/>
                <a:cs typeface="Arial"/>
              </a:rPr>
              <a:t>Prepared for: Marc Jones, Police &amp; Crime Commissioner for Lincolnshire</a:t>
            </a:r>
            <a:br>
              <a:rPr lang="en-GB" sz="1350" dirty="0">
                <a:solidFill>
                  <a:srgbClr val="ED0973"/>
                </a:solidFill>
                <a:latin typeface="Calibri"/>
                <a:cs typeface="Arial"/>
              </a:rPr>
            </a:br>
            <a:r>
              <a:rPr lang="en-GB" sz="1350" dirty="0">
                <a:solidFill>
                  <a:srgbClr val="ED0973"/>
                </a:solidFill>
                <a:latin typeface="Calibri"/>
                <a:cs typeface="Arial"/>
              </a:rPr>
              <a:t>04/02/19</a:t>
            </a:r>
            <a:br>
              <a:rPr lang="en-GB" sz="1350" dirty="0">
                <a:solidFill>
                  <a:srgbClr val="ED0973"/>
                </a:solidFill>
                <a:latin typeface="Calibri"/>
                <a:cs typeface="Arial"/>
              </a:rPr>
            </a:br>
            <a:r>
              <a:rPr lang="en-GB" sz="1350" dirty="0">
                <a:solidFill>
                  <a:srgbClr val="ED0973"/>
                </a:solidFill>
                <a:highlight>
                  <a:srgbClr val="00FFFF"/>
                </a:highlight>
                <a:latin typeface="Calibri"/>
                <a:cs typeface="Arial"/>
              </a:rPr>
              <a:t>v3.0</a:t>
            </a:r>
            <a:endParaRPr lang="en-GB" sz="1350" dirty="0">
              <a:solidFill>
                <a:prstClr val="black"/>
              </a:solidFill>
              <a:highlight>
                <a:srgbClr val="00FFFF"/>
              </a:highlight>
              <a:latin typeface="Calibri"/>
              <a:cs typeface="Arial"/>
            </a:endParaRPr>
          </a:p>
        </p:txBody>
      </p:sp>
      <p:pic>
        <p:nvPicPr>
          <p:cNvPr id="6" name="Picture 5">
            <a:extLst>
              <a:ext uri="{FF2B5EF4-FFF2-40B4-BE49-F238E27FC236}">
                <a16:creationId xmlns:a16="http://schemas.microsoft.com/office/drawing/2014/main" xmlns="" id="{3318CEBC-B8EF-458A-9684-347EE812CB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0508" y="2063523"/>
            <a:ext cx="1396634" cy="195687"/>
          </a:xfrm>
          <a:prstGeom prst="rect">
            <a:avLst/>
          </a:prstGeom>
        </p:spPr>
      </p:pic>
    </p:spTree>
    <p:extLst>
      <p:ext uri="{BB962C8B-B14F-4D97-AF65-F5344CB8AC3E}">
        <p14:creationId xmlns:p14="http://schemas.microsoft.com/office/powerpoint/2010/main" val="13009813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AB5B34A-D192-4FFD-BE48-C1B5FC7726BF}"/>
              </a:ext>
            </a:extLst>
          </p:cNvPr>
          <p:cNvSpPr>
            <a:spLocks noGrp="1"/>
          </p:cNvSpPr>
          <p:nvPr>
            <p:ph/>
          </p:nvPr>
        </p:nvSpPr>
        <p:spPr>
          <a:xfrm>
            <a:off x="251520" y="946513"/>
            <a:ext cx="7200800" cy="3528392"/>
          </a:xfrm>
        </p:spPr>
        <p:txBody>
          <a:bodyPr>
            <a:noAutofit/>
          </a:bodyPr>
          <a:lstStyle/>
          <a:p>
            <a:pPr marL="0" indent="0">
              <a:buNone/>
            </a:pPr>
            <a:r>
              <a:rPr lang="en-GB" sz="1300" dirty="0"/>
              <a:t>As detailed within the Background section, we set minimum target sample volumes by:</a:t>
            </a:r>
          </a:p>
          <a:p>
            <a:r>
              <a:rPr lang="en-GB" sz="1300" dirty="0"/>
              <a:t>Gender</a:t>
            </a:r>
          </a:p>
          <a:p>
            <a:r>
              <a:rPr lang="en-GB" sz="1300" dirty="0"/>
              <a:t>Age Band</a:t>
            </a:r>
          </a:p>
          <a:p>
            <a:r>
              <a:rPr lang="en-GB" sz="1300" dirty="0"/>
              <a:t>Local Authority</a:t>
            </a:r>
          </a:p>
          <a:p>
            <a:r>
              <a:rPr lang="en-GB" sz="1300" dirty="0"/>
              <a:t>Socio Economic Group (e.g. ABC1, C2DE)</a:t>
            </a:r>
          </a:p>
          <a:p>
            <a:pPr marL="0" indent="0">
              <a:buNone/>
            </a:pPr>
            <a:r>
              <a:rPr lang="en-GB" sz="1300" dirty="0"/>
              <a:t>but we did not cap sample at these minimum volumes, as we wished to engage and enfranchise as many people as possible. In 2018-19 we were utilising more channels that could not simply be “switched off” (e.g. Lincs Alert, LCHS, PR, etc). We therefore have higher overweight positions within demographic segments who exhibit a greater propensity to engage in completing the survey. </a:t>
            </a:r>
          </a:p>
          <a:p>
            <a:endParaRPr lang="en-GB" sz="1300" dirty="0"/>
          </a:p>
          <a:p>
            <a:pPr marL="0" indent="0">
              <a:buNone/>
            </a:pPr>
            <a:r>
              <a:rPr lang="en-GB" sz="1300" dirty="0"/>
              <a:t>Within analysis we have the option to:</a:t>
            </a:r>
          </a:p>
          <a:p>
            <a:pPr marL="0" indent="0">
              <a:buNone/>
            </a:pPr>
            <a:r>
              <a:rPr lang="en-GB" sz="1300" dirty="0"/>
              <a:t>A] Use the largest sample possible if isolating results amongst a particular demographic </a:t>
            </a:r>
            <a:br>
              <a:rPr lang="en-GB" sz="1300" dirty="0"/>
            </a:br>
            <a:r>
              <a:rPr lang="en-GB" sz="1300" dirty="0"/>
              <a:t>e.g. 35-49 year-olds</a:t>
            </a:r>
          </a:p>
          <a:p>
            <a:pPr marL="0" indent="0">
              <a:buNone/>
            </a:pPr>
            <a:r>
              <a:rPr lang="en-GB" sz="1300" dirty="0"/>
              <a:t>B] Use the total sample available</a:t>
            </a:r>
          </a:p>
          <a:p>
            <a:pPr marL="0" indent="0">
              <a:buNone/>
            </a:pPr>
            <a:r>
              <a:rPr lang="en-GB" sz="1300" dirty="0"/>
              <a:t>C] Use a weighted sample to reflect the distribution of the actual population of Lincolnshire on a given demographic, rather than their incidence in the total sample population e.g. examining results re-calibrating age band to adjust for our overweight amongst 50+ year-olds</a:t>
            </a:r>
          </a:p>
          <a:p>
            <a:endParaRPr lang="en-GB" sz="1300" dirty="0"/>
          </a:p>
        </p:txBody>
      </p:sp>
      <p:sp>
        <p:nvSpPr>
          <p:cNvPr id="4" name="Slide Number Placeholder 3">
            <a:extLst>
              <a:ext uri="{FF2B5EF4-FFF2-40B4-BE49-F238E27FC236}">
                <a16:creationId xmlns:a16="http://schemas.microsoft.com/office/drawing/2014/main" xmlns="" id="{383B8221-ED37-4B21-A10A-B3F670CC3DAC}"/>
              </a:ext>
            </a:extLst>
          </p:cNvPr>
          <p:cNvSpPr>
            <a:spLocks noGrp="1"/>
          </p:cNvSpPr>
          <p:nvPr>
            <p:ph type="sldNum" sz="quarter" idx="12"/>
          </p:nvPr>
        </p:nvSpPr>
        <p:spPr/>
        <p:txBody>
          <a:bodyPr/>
          <a:lstStyle/>
          <a:p>
            <a:fld id="{50DE9A6E-8F21-484F-844E-94FEC60E2113}" type="slidenum">
              <a:rPr lang="en-US" smtClean="0"/>
              <a:t>10</a:t>
            </a:fld>
            <a:endParaRPr lang="en-US"/>
          </a:p>
        </p:txBody>
      </p:sp>
      <p:sp>
        <p:nvSpPr>
          <p:cNvPr id="5" name="Title 6">
            <a:extLst>
              <a:ext uri="{FF2B5EF4-FFF2-40B4-BE49-F238E27FC236}">
                <a16:creationId xmlns:a16="http://schemas.microsoft.com/office/drawing/2014/main" xmlns="" id="{4B880D96-B4AC-4E23-9E81-9EAB15E6B881}"/>
              </a:ext>
            </a:extLst>
          </p:cNvPr>
          <p:cNvSpPr txBox="1">
            <a:spLocks/>
          </p:cNvSpPr>
          <p:nvPr/>
        </p:nvSpPr>
        <p:spPr>
          <a:xfrm>
            <a:off x="251521" y="195486"/>
            <a:ext cx="7128792" cy="864096"/>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Sample variation from the resident population of Lincolnshire</a:t>
            </a:r>
          </a:p>
        </p:txBody>
      </p:sp>
    </p:spTree>
    <p:extLst>
      <p:ext uri="{BB962C8B-B14F-4D97-AF65-F5344CB8AC3E}">
        <p14:creationId xmlns:p14="http://schemas.microsoft.com/office/powerpoint/2010/main" val="3954656498"/>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Methods of reporting crime</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27"/>
              <a:defRPr/>
            </a:pPr>
            <a:r>
              <a:rPr lang="en-GB" sz="1200" dirty="0">
                <a:solidFill>
                  <a:prstClr val="white"/>
                </a:solidFill>
              </a:rPr>
              <a:t>35-49 year-olds are the most likely segment to have reported a crime or incident within the last 12 months, with students the least likely to have done so.</a:t>
            </a:r>
          </a:p>
          <a:p>
            <a:pPr marL="228600" lvl="0" indent="-228600">
              <a:buClr>
                <a:prstClr val="white"/>
              </a:buClr>
              <a:buFont typeface="+mj-lt"/>
              <a:buAutoNum type="arabicPeriod" startAt="27"/>
              <a:defRPr/>
            </a:pPr>
            <a:r>
              <a:rPr lang="en-GB" sz="1200" dirty="0">
                <a:solidFill>
                  <a:prstClr val="white"/>
                </a:solidFill>
              </a:rPr>
              <a:t>Despite the marked disparities in the claimed experience of crime by Local Authority, the incidence of reporting of it is very uniform. With Boston Borough the lowest at 27% (The consequence of loss of faith in the outcome? Social inhibitors?).</a:t>
            </a:r>
          </a:p>
          <a:p>
            <a:pPr marL="228600" lvl="0" indent="-228600">
              <a:buClr>
                <a:prstClr val="white"/>
              </a:buClr>
              <a:buFont typeface="+mj-lt"/>
              <a:buAutoNum type="arabicPeriod" startAt="27"/>
              <a:defRPr/>
            </a:pPr>
            <a:r>
              <a:rPr lang="en-GB" sz="1200" dirty="0">
                <a:solidFill>
                  <a:prstClr val="white"/>
                </a:solidFill>
              </a:rPr>
              <a:t>Exactly two thirds of the participants who had reported a crime or incident to Lincolnshire Police within the last 12 months (28% of the total sample) did so by calling 101 (18.5% of the total sample)</a:t>
            </a:r>
          </a:p>
          <a:p>
            <a:pPr marL="228600" lvl="0" indent="-228600">
              <a:buClr>
                <a:prstClr val="white"/>
              </a:buClr>
              <a:buFont typeface="+mj-lt"/>
              <a:buAutoNum type="arabicPeriod" startAt="27"/>
              <a:defRPr/>
            </a:pPr>
            <a:r>
              <a:rPr lang="en-GB" sz="1200" dirty="0">
                <a:solidFill>
                  <a:prstClr val="white"/>
                </a:solidFill>
              </a:rPr>
              <a:t>Only 10% reported a crime or incident ‘At a police station in person’, this equates to just 2.8% of the total survey sample.</a:t>
            </a:r>
          </a:p>
          <a:p>
            <a:pPr marL="228600" lvl="0" indent="-228600">
              <a:buClr>
                <a:prstClr val="white"/>
              </a:buClr>
              <a:buFont typeface="+mj-lt"/>
              <a:buAutoNum type="arabicPeriod" startAt="27"/>
              <a:defRPr/>
            </a:pPr>
            <a:r>
              <a:rPr lang="en-GB" sz="1200" dirty="0">
                <a:solidFill>
                  <a:prstClr val="white"/>
                </a:solidFill>
              </a:rPr>
              <a:t>Reporting a crime or incident to a police officer in person, is most likely (30%) to result in the member of public feeling very satisfied. The driver of this satisfaction cannot simply be explained by the personal nature of this method, as reporting a crime or incident in person at a police station engenders less than half (13%) the proportion ‘very satisfied’ outcomes. </a:t>
            </a:r>
          </a:p>
          <a:p>
            <a:pPr marL="228600" lvl="0" indent="-228600">
              <a:buClr>
                <a:prstClr val="white"/>
              </a:buClr>
              <a:buFont typeface="+mj-lt"/>
              <a:buAutoNum type="arabicPeriod" startAt="27"/>
              <a:defRPr/>
            </a:pPr>
            <a:r>
              <a:rPr lang="en-GB" sz="1200" dirty="0">
                <a:solidFill>
                  <a:prstClr val="white"/>
                </a:solidFill>
              </a:rPr>
              <a:t>Over two thirds of people (68%) indicate that they would call 101 to report a non-urgent matter in the future. However, reporting this ‘At a police station in person’ is the third most likely method to be used, being selected by 7% of the total sample.</a:t>
            </a: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lvl="0" indent="-228600">
              <a:buClr>
                <a:prstClr val="white"/>
              </a:buClr>
              <a:buFont typeface="+mj-lt"/>
              <a:buAutoNum type="arabicPeriod" startAt="27"/>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2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2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9DBEA1EE-46E7-4F90-888E-98D38A17BF3A}"/>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3087605009"/>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Budget priorities and emergency response</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33"/>
              <a:defRPr/>
            </a:pPr>
            <a:r>
              <a:rPr lang="en-GB" sz="1200" dirty="0">
                <a:solidFill>
                  <a:prstClr val="white"/>
                </a:solidFill>
              </a:rPr>
              <a:t>‘Child abuse’ is allocated the highest share of budget by participants at 10.14%, followed by ‘Theft and burglary’ with 9.88% of the budget allocation, with ‘Hate crime’ receiving the lowest share at 3.14%.</a:t>
            </a:r>
          </a:p>
          <a:p>
            <a:pPr marL="228600" lvl="0" indent="-228600">
              <a:buClr>
                <a:prstClr val="white"/>
              </a:buClr>
              <a:buFont typeface="+mj-lt"/>
              <a:buAutoNum type="arabicPeriod" startAt="33"/>
              <a:defRPr/>
            </a:pPr>
            <a:r>
              <a:rPr lang="en-GB" sz="1200" dirty="0">
                <a:solidFill>
                  <a:prstClr val="white"/>
                </a:solidFill>
              </a:rPr>
              <a:t>Consider evaluating how residents allocate budget versus any hypothecation that may be applied in reality.</a:t>
            </a:r>
          </a:p>
          <a:p>
            <a:pPr marL="228600" lvl="0" indent="-228600">
              <a:buClr>
                <a:prstClr val="white"/>
              </a:buClr>
              <a:buFont typeface="+mj-lt"/>
              <a:buAutoNum type="arabicPeriod" startAt="33"/>
              <a:defRPr/>
            </a:pPr>
            <a:r>
              <a:rPr lang="en-GB" sz="1200" dirty="0">
                <a:solidFill>
                  <a:prstClr val="white"/>
                </a:solidFill>
              </a:rPr>
              <a:t>Perceived immediacy of ‘risk to life’ appears to explain which incidents participants’ choose to deploy officers to in response to a 999 emergency call. That said, the ‘severity’ of the road traffic accident’, which has an officer deployed to it by 9 out of 10 people, was not referenced within the wording of this answer option. </a:t>
            </a:r>
          </a:p>
          <a:p>
            <a:pPr marL="228600" lvl="0" indent="-228600">
              <a:buClr>
                <a:prstClr val="white"/>
              </a:buClr>
              <a:buFont typeface="+mj-lt"/>
              <a:buAutoNum type="arabicPeriod" startAt="33"/>
              <a:defRPr/>
            </a:pPr>
            <a:r>
              <a:rPr lang="en-GB" sz="1200" dirty="0">
                <a:solidFill>
                  <a:prstClr val="white"/>
                </a:solidFill>
              </a:rPr>
              <a:t>More females prioritise - vulnerable person, suicidal person, and domestic abuse; whereas more males prioritise – burglary, drug dealing and disturbance nearby. Female priorities for deployment seem to be more focused upon the acuteness of human vulnerability per se, whereas males are more likely to illustrate empathy with proximity and perceived external threat to the home/household of the caller. </a:t>
            </a: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lvl="0" indent="-228600">
              <a:buClr>
                <a:prstClr val="white"/>
              </a:buClr>
              <a:buFont typeface="+mj-lt"/>
              <a:buAutoNum type="arabicPeriod" startAt="33"/>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CC9E533F-F92B-4F0A-811A-349B5E913841}"/>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1716426889"/>
      </p:ext>
    </p:extLst>
  </p:cSld>
  <p:clrMapOvr>
    <a:masterClrMapping/>
  </p:clrMapOvr>
  <p:transition spd="slow">
    <p:wip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Funding and the Precept</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37"/>
              <a:defRPr/>
            </a:pPr>
            <a:r>
              <a:rPr lang="en-GB" sz="1200" dirty="0">
                <a:solidFill>
                  <a:prstClr val="white"/>
                </a:solidFill>
              </a:rPr>
              <a:t>83% of Lincolnshire residents believe that the funding level for the Lincolnshire Police should be ‘Increased’. This compares with 82% of participants in the 2017 Survey indicating that they saw the funding level for Lincolnshire Police as ‘Inadequate’ or ‘Restrictive’ on the closest equivalent question asked.</a:t>
            </a:r>
          </a:p>
          <a:p>
            <a:pPr marL="228600" lvl="0" indent="-228600">
              <a:buClr>
                <a:prstClr val="white"/>
              </a:buClr>
              <a:buFont typeface="+mj-lt"/>
              <a:buAutoNum type="arabicPeriod" startAt="37"/>
              <a:defRPr/>
            </a:pPr>
            <a:r>
              <a:rPr lang="en-GB" sz="1200" dirty="0">
                <a:solidFill>
                  <a:prstClr val="white"/>
                </a:solidFill>
              </a:rPr>
              <a:t>Across the entire sample the proportion of participants selecting the highest weekly incremental amount has risen by 4 percentage points year-on-year.</a:t>
            </a:r>
          </a:p>
          <a:p>
            <a:pPr marL="228600" lvl="0" indent="-228600">
              <a:buClr>
                <a:prstClr val="white"/>
              </a:buClr>
              <a:buFont typeface="+mj-lt"/>
              <a:buAutoNum type="arabicPeriod" startAt="37"/>
              <a:defRPr/>
            </a:pPr>
            <a:r>
              <a:rPr lang="en-GB" sz="1200" dirty="0">
                <a:solidFill>
                  <a:prstClr val="white"/>
                </a:solidFill>
              </a:rPr>
              <a:t>The proportion of participants who are ‘Not prepared to pay any more’ has fallen by 8 percentage points year-on-year.</a:t>
            </a:r>
          </a:p>
          <a:p>
            <a:pPr marL="228600" lvl="0" indent="-228600">
              <a:buClr>
                <a:prstClr val="white"/>
              </a:buClr>
              <a:buFont typeface="+mj-lt"/>
              <a:buAutoNum type="arabicPeriod" startAt="37"/>
              <a:defRPr/>
            </a:pPr>
            <a:r>
              <a:rPr lang="en-GB" sz="1200" dirty="0">
                <a:solidFill>
                  <a:prstClr val="white"/>
                </a:solidFill>
              </a:rPr>
              <a:t>Residents who are married, 65+ and/or retired are slightly more likely to be prepared to pay 20% more per week for the Police Precept.</a:t>
            </a:r>
          </a:p>
          <a:p>
            <a:pPr marL="228600" lvl="0" indent="-228600">
              <a:buClr>
                <a:prstClr val="white"/>
              </a:buClr>
              <a:buFont typeface="+mj-lt"/>
              <a:buAutoNum type="arabicPeriod" startAt="37"/>
              <a:defRPr/>
            </a:pPr>
            <a:r>
              <a:rPr lang="en-GB" sz="1200" dirty="0">
                <a:solidFill>
                  <a:prstClr val="white"/>
                </a:solidFill>
              </a:rPr>
              <a:t>Residents who: live in East Lindsey, fall within SEG C2 and/or have lived in the same local area for 20 years + are slightly more likely to ‘Not be prepared to pay any more’ in Police Precept.</a:t>
            </a:r>
          </a:p>
          <a:p>
            <a:pPr marL="228600" lvl="0" indent="-228600">
              <a:buClr>
                <a:prstClr val="white"/>
              </a:buClr>
              <a:buFont typeface="+mj-lt"/>
              <a:buAutoNum type="arabicPeriod" startAt="37"/>
              <a:defRPr/>
            </a:pPr>
            <a:r>
              <a:rPr lang="en-GB" sz="1200" dirty="0">
                <a:solidFill>
                  <a:prstClr val="white"/>
                </a:solidFill>
              </a:rPr>
              <a:t>Residents of West Lindsey (42%) and North Kesteven (41%) are the most likely to select the highest weekly increase +20%.</a:t>
            </a:r>
          </a:p>
          <a:p>
            <a:pPr marL="228600" lvl="0" indent="-228600">
              <a:buClr>
                <a:prstClr val="white"/>
              </a:buClr>
              <a:buFont typeface="+mj-lt"/>
              <a:buAutoNum type="arabicPeriod" startAt="37"/>
              <a:defRPr/>
            </a:pPr>
            <a:r>
              <a:rPr lang="en-GB" sz="1200" dirty="0">
                <a:solidFill>
                  <a:prstClr val="white"/>
                </a:solidFill>
              </a:rPr>
              <a:t>20% more per week in the Police Precept is the mode answer option selected by residents in all Council Tax Bands with the exception of Band G, where 15% more is the mode answer.</a:t>
            </a:r>
          </a:p>
          <a:p>
            <a:pPr marL="228600" lvl="0" indent="-228600">
              <a:buClr>
                <a:prstClr val="white"/>
              </a:buClr>
              <a:buFont typeface="+mj-lt"/>
              <a:buAutoNum type="arabicPeriod" startAt="37"/>
              <a:defRPr/>
            </a:pPr>
            <a:r>
              <a:rPr lang="en-GB" sz="1200" dirty="0">
                <a:solidFill>
                  <a:prstClr val="white"/>
                </a:solidFill>
              </a:rPr>
              <a:t>The average incremental amount per week that residents are prepared to pay has risen year-on-year across all Council Tax Bands bar one, with Band B the only exception. </a:t>
            </a:r>
          </a:p>
          <a:p>
            <a:pPr marL="228600" lvl="0" indent="-228600">
              <a:buClr>
                <a:prstClr val="white"/>
              </a:buClr>
              <a:buFont typeface="+mj-lt"/>
              <a:buAutoNum type="arabicPeriod" startAt="37"/>
              <a:defRPr/>
            </a:pPr>
            <a:r>
              <a:rPr lang="en-GB" sz="1200" dirty="0">
                <a:solidFill>
                  <a:prstClr val="white"/>
                </a:solidFill>
              </a:rPr>
              <a:t>The lowest overall average % increase selected is 12% in Bands A and D, when those unprepared to pay more are included in the calculation.</a:t>
            </a: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lvl="0" indent="-228600">
              <a:buClr>
                <a:prstClr val="white"/>
              </a:buClr>
              <a:buFont typeface="+mj-lt"/>
              <a:buAutoNum type="arabicPeriod" startAt="37"/>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3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3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E905A967-957D-4F6A-BA25-0121966E9B85}"/>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2302742714"/>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Awareness of </a:t>
            </a:r>
            <a:r>
              <a:rPr kumimoji="0" lang="en-GB" sz="2000" b="0"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initiatives</a:t>
            </a:r>
            <a:r>
              <a:rPr kumimoji="0" lang="en-GB" sz="2000" b="0" i="0" u="none" strike="noStrike" kern="1200" cap="none" spc="0" normalizeH="0" noProof="0" dirty="0" smtClean="0">
                <a:ln>
                  <a:noFill/>
                </a:ln>
                <a:solidFill>
                  <a:srgbClr val="002060"/>
                </a:solidFill>
                <a:effectLst/>
                <a:uLnTx/>
                <a:uFillTx/>
                <a:latin typeface="Tahoma" pitchFamily="34" charset="0"/>
                <a:ea typeface="Tahoma" pitchFamily="34" charset="0"/>
                <a:cs typeface="Tahoma" pitchFamily="34" charset="0"/>
              </a:rPr>
              <a:t> and</a:t>
            </a:r>
            <a:r>
              <a:rPr kumimoji="0" lang="en-GB" sz="2000" b="0" i="0" u="none" strike="noStrike" kern="1200" cap="none" spc="0" normalizeH="0" baseline="0" noProof="0" dirty="0" smtClean="0">
                <a:ln>
                  <a:noFill/>
                </a:ln>
                <a:solidFill>
                  <a:srgbClr val="002060"/>
                </a:solidFill>
                <a:effectLst/>
                <a:uLnTx/>
                <a:uFillTx/>
                <a:latin typeface="Tahoma" pitchFamily="34" charset="0"/>
                <a:ea typeface="Tahoma" pitchFamily="34" charset="0"/>
                <a:cs typeface="Tahoma" pitchFamily="34" charset="0"/>
              </a:rPr>
              <a:t> programmes</a:t>
            </a: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46"/>
              <a:defRPr/>
            </a:pPr>
            <a:r>
              <a:rPr lang="en-GB" sz="1200" dirty="0">
                <a:solidFill>
                  <a:prstClr val="white"/>
                </a:solidFill>
              </a:rPr>
              <a:t>With 84% prompted awareness, </a:t>
            </a:r>
            <a:r>
              <a:rPr lang="en-GB" sz="1200" dirty="0" err="1">
                <a:solidFill>
                  <a:prstClr val="white"/>
                </a:solidFill>
              </a:rPr>
              <a:t>Crimestoppers</a:t>
            </a:r>
            <a:r>
              <a:rPr lang="en-GB" sz="1200" dirty="0">
                <a:solidFill>
                  <a:prstClr val="white"/>
                </a:solidFill>
              </a:rPr>
              <a:t> is very nearly as widely known as Neighbourhood Watch (87%). </a:t>
            </a:r>
          </a:p>
          <a:p>
            <a:pPr marL="228600" lvl="0" indent="-228600">
              <a:buClr>
                <a:prstClr val="white"/>
              </a:buClr>
              <a:buFont typeface="+mj-lt"/>
              <a:buAutoNum type="arabicPeriod" startAt="46"/>
              <a:defRPr/>
            </a:pPr>
            <a:r>
              <a:rPr lang="en-GB" sz="1200" dirty="0">
                <a:solidFill>
                  <a:prstClr val="white"/>
                </a:solidFill>
              </a:rPr>
              <a:t>40% of participants are aware of the Community Speed Watch initiative on a prompted basis, with nearly a third claiming awareness of Mini Police.</a:t>
            </a:r>
          </a:p>
          <a:p>
            <a:pPr marL="228600" lvl="0" indent="-228600">
              <a:buClr>
                <a:prstClr val="white"/>
              </a:buClr>
              <a:buFont typeface="+mj-lt"/>
              <a:buAutoNum type="arabicPeriod" startAt="46"/>
              <a:defRPr/>
            </a:pPr>
            <a:r>
              <a:rPr lang="en-GB" sz="1200" dirty="0">
                <a:solidFill>
                  <a:prstClr val="white"/>
                </a:solidFill>
              </a:rPr>
              <a:t>Widespread prompted awareness does not translate into perceived significant benefit. For the 15% who are aware of Victims Lincs 45% of them see it as being of ‘great benefit’, more than for any other initiative.</a:t>
            </a:r>
          </a:p>
          <a:p>
            <a:pPr marL="228600" indent="-228600">
              <a:buClr>
                <a:prstClr val="white"/>
              </a:buClr>
              <a:buFont typeface="+mj-lt"/>
              <a:buAutoNum type="arabicPeriod" startAt="46"/>
              <a:defRPr/>
            </a:pPr>
            <a:r>
              <a:rPr lang="en-GB" sz="1200" dirty="0">
                <a:solidFill>
                  <a:schemeClr val="bg1"/>
                </a:solidFill>
              </a:rPr>
              <a:t>In the next annual survey we could potentially seek to evaluate Spontaneous (e.g. unprompted) awareness of initiatives, programmes, and the PCC, in a free text answer format.</a:t>
            </a:r>
          </a:p>
          <a:p>
            <a:pPr marL="0" indent="0">
              <a:buClr>
                <a:prstClr val="white"/>
              </a:buClr>
              <a:buNone/>
              <a:defRPr/>
            </a:pPr>
            <a:endParaRPr lang="en-GB" sz="1200" dirty="0">
              <a:solidFill>
                <a:schemeClr val="bg1"/>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lvl="0" indent="-228600">
              <a:buClr>
                <a:prstClr val="white"/>
              </a:buClr>
              <a:buFont typeface="+mj-lt"/>
              <a:buAutoNum type="arabicPeriod" startAt="46"/>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46"/>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46"/>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E23DEDD8-4156-4205-A3FA-74DF9DF0C9BA}"/>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4187665516"/>
      </p:ext>
    </p:extLst>
  </p:cSld>
  <p:clrMapOvr>
    <a:masterClrMapping/>
  </p:clrMapOvr>
  <p:transition spd="slow">
    <p:wip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51520" y="411510"/>
            <a:ext cx="7367736"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b="1" dirty="0">
                <a:solidFill>
                  <a:schemeClr val="bg1"/>
                </a:solidFill>
                <a:latin typeface="Tahoma" pitchFamily="34" charset="0"/>
                <a:ea typeface="Tahoma" pitchFamily="34" charset="0"/>
                <a:cs typeface="Tahoma" pitchFamily="34" charset="0"/>
              </a:rPr>
              <a:t>Thank you.</a:t>
            </a:r>
          </a:p>
        </p:txBody>
      </p:sp>
      <p:sp>
        <p:nvSpPr>
          <p:cNvPr id="5" name="Content Placeholder 2"/>
          <p:cNvSpPr txBox="1">
            <a:spLocks/>
          </p:cNvSpPr>
          <p:nvPr/>
        </p:nvSpPr>
        <p:spPr>
          <a:xfrm>
            <a:off x="-1476672" y="-92546"/>
            <a:ext cx="4464496" cy="41404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chemeClr val="bg1"/>
              </a:solidFill>
              <a:latin typeface="Tahoma" pitchFamily="34" charset="0"/>
              <a:ea typeface="Tahoma" pitchFamily="34" charset="0"/>
              <a:cs typeface="Tahoma" pitchFamily="34" charset="0"/>
            </a:endParaRPr>
          </a:p>
          <a:p>
            <a:pPr marL="0" indent="0">
              <a:buNone/>
            </a:pPr>
            <a:endParaRPr lang="en-GB" sz="1200" b="1" dirty="0">
              <a:solidFill>
                <a:schemeClr val="bg1"/>
              </a:solidFill>
              <a:latin typeface="Tahoma" pitchFamily="34" charset="0"/>
              <a:ea typeface="Tahoma" pitchFamily="34" charset="0"/>
              <a:cs typeface="Tahoma" pitchFamily="34" charset="0"/>
            </a:endParaRPr>
          </a:p>
        </p:txBody>
      </p:sp>
      <p:sp>
        <p:nvSpPr>
          <p:cNvPr id="3" name="TextBox 2"/>
          <p:cNvSpPr txBox="1"/>
          <p:nvPr/>
        </p:nvSpPr>
        <p:spPr>
          <a:xfrm>
            <a:off x="2820468" y="1131590"/>
            <a:ext cx="2376797" cy="523220"/>
          </a:xfrm>
          <a:prstGeom prst="rect">
            <a:avLst/>
          </a:prstGeom>
          <a:noFill/>
        </p:spPr>
        <p:txBody>
          <a:bodyPr wrap="square" rtlCol="0">
            <a:spAutoFit/>
          </a:bodyPr>
          <a:lstStyle/>
          <a:p>
            <a:endParaRPr lang="en-GB"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GB" sz="1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2" y="3168352"/>
            <a:ext cx="2762724" cy="1995686"/>
          </a:xfrm>
          <a:prstGeom prst="rect">
            <a:avLst/>
          </a:prstGeom>
        </p:spPr>
      </p:pic>
      <p:sp>
        <p:nvSpPr>
          <p:cNvPr id="10" name="Slide Number Placeholder 9">
            <a:extLst>
              <a:ext uri="{FF2B5EF4-FFF2-40B4-BE49-F238E27FC236}">
                <a16:creationId xmlns:a16="http://schemas.microsoft.com/office/drawing/2014/main" xmlns="" id="{9D58DDFC-9453-4165-A019-E19E57523E64}"/>
              </a:ext>
            </a:extLst>
          </p:cNvPr>
          <p:cNvSpPr>
            <a:spLocks noGrp="1"/>
          </p:cNvSpPr>
          <p:nvPr>
            <p:ph type="sldNum" sz="quarter" idx="12"/>
          </p:nvPr>
        </p:nvSpPr>
        <p:spPr/>
        <p:txBody>
          <a:bodyPr/>
          <a:lstStyle/>
          <a:p>
            <a:fld id="{857A2A22-3899-4136-BDB9-36AC9C8678DA}" type="slidenum">
              <a:rPr lang="en-GB" smtClean="0"/>
              <a:t>104</a:t>
            </a:fld>
            <a:endParaRPr lang="en-GB"/>
          </a:p>
        </p:txBody>
      </p:sp>
    </p:spTree>
    <p:extLst>
      <p:ext uri="{BB962C8B-B14F-4D97-AF65-F5344CB8AC3E}">
        <p14:creationId xmlns:p14="http://schemas.microsoft.com/office/powerpoint/2010/main" val="31513667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358be5d0-cf12-4703-9a5b-a9d900be98cc"/>
          <p:cNvSpPr>
            <a:spLocks noChangeArrowheads="1"/>
          </p:cNvSpPr>
          <p:nvPr/>
        </p:nvSpPr>
        <p:spPr>
          <a:xfrm>
            <a:off x="966132" y="1346493"/>
            <a:ext cx="5483544" cy="276999"/>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Gender</a:t>
            </a:r>
          </a:p>
        </p:txBody>
      </p:sp>
      <p:sp>
        <p:nvSpPr>
          <p:cNvPr id="5" name="Text Box 7" descr="MarketSight_Chart_SampleSize:358be5d0-cf12-4703-9a5b-a9d900be98cc"/>
          <p:cNvSpPr>
            <a:spLocks noChangeArrowheads="1"/>
          </p:cNvSpPr>
          <p:nvPr/>
        </p:nvSpPr>
        <p:spPr>
          <a:xfrm>
            <a:off x="179513" y="4731990"/>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effectLst/>
                <a:uLnTx/>
                <a:uFillTx/>
                <a:latin typeface="Tahoma" panose="020B0604030504040204" pitchFamily="34" charset="0"/>
                <a:ea typeface="Tahoma" panose="020B0604030504040204" pitchFamily="34" charset="0"/>
                <a:cs typeface="Tahoma" panose="020B0604030504040204" pitchFamily="34" charset="0"/>
              </a:rPr>
              <a:t>Unweighted Base: Female (n=2,819), Male (n=3,364), Non binary / third gender (n=20), Prefer not to say (n=136), Prefer to self-describe (please complete box below) (n=5)</a:t>
            </a:r>
          </a:p>
        </p:txBody>
      </p:sp>
      <p:graphicFrame>
        <p:nvGraphicFramePr>
          <p:cNvPr id="6" name="Chart 5">
            <a:extLst>
              <a:ext uri="{FF2B5EF4-FFF2-40B4-BE49-F238E27FC236}">
                <a16:creationId xmlns:a16="http://schemas.microsoft.com/office/drawing/2014/main" xmlns="" id="{7C3B1709-DB65-4E33-B036-221ADE18B94E}"/>
              </a:ext>
            </a:extLst>
          </p:cNvPr>
          <p:cNvGraphicFramePr>
            <a:graphicFrameLocks/>
          </p:cNvGraphicFramePr>
          <p:nvPr>
            <p:extLst>
              <p:ext uri="{D42A27DB-BD31-4B8C-83A1-F6EECF244321}">
                <p14:modId xmlns:p14="http://schemas.microsoft.com/office/powerpoint/2010/main" val="51060875"/>
              </p:ext>
            </p:extLst>
          </p:nvPr>
        </p:nvGraphicFramePr>
        <p:xfrm>
          <a:off x="107504" y="1623492"/>
          <a:ext cx="7200800" cy="310849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xmlns="" id="{37C79844-2A04-4092-A33C-902EE28757A7}"/>
              </a:ext>
            </a:extLst>
          </p:cNvPr>
          <p:cNvSpPr>
            <a:spLocks noGrp="1"/>
          </p:cNvSpPr>
          <p:nvPr>
            <p:ph type="sldNum" sz="quarter" idx="12"/>
          </p:nvPr>
        </p:nvSpPr>
        <p:spPr/>
        <p:txBody>
          <a:bodyPr/>
          <a:lstStyle/>
          <a:p>
            <a:fld id="{50DE9A6E-8F21-484F-844E-94FEC60E2113}" type="slidenum">
              <a:rPr lang="en-US" smtClean="0"/>
              <a:t>11</a:t>
            </a:fld>
            <a:endParaRPr lang="en-US"/>
          </a:p>
        </p:txBody>
      </p:sp>
      <p:sp>
        <p:nvSpPr>
          <p:cNvPr id="8" name="Footer Placeholder 7">
            <a:extLst>
              <a:ext uri="{FF2B5EF4-FFF2-40B4-BE49-F238E27FC236}">
                <a16:creationId xmlns:a16="http://schemas.microsoft.com/office/drawing/2014/main" xmlns="" id="{46022D3F-9092-4E82-8D43-08316F716892}"/>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p>
        </p:txBody>
      </p:sp>
      <p:sp>
        <p:nvSpPr>
          <p:cNvPr id="9" name="Title 6">
            <a:extLst>
              <a:ext uri="{FF2B5EF4-FFF2-40B4-BE49-F238E27FC236}">
                <a16:creationId xmlns:a16="http://schemas.microsoft.com/office/drawing/2014/main" xmlns="" id="{F0E6F78C-83D5-4A9D-B39D-77E8327D328F}"/>
              </a:ext>
            </a:extLst>
          </p:cNvPr>
          <p:cNvSpPr>
            <a:spLocks noGrp="1"/>
          </p:cNvSpPr>
          <p:nvPr>
            <p:ph type="title"/>
          </p:nvPr>
        </p:nvSpPr>
        <p:spPr>
          <a:xfrm>
            <a:off x="251521" y="195486"/>
            <a:ext cx="7128792" cy="864096"/>
          </a:xfrm>
        </p:spPr>
        <p:txBody>
          <a:bodyPr>
            <a:normAutofit/>
          </a:bodyPr>
          <a:lstStyle/>
          <a:p>
            <a:r>
              <a:rPr lang="en-GB" sz="2400" dirty="0"/>
              <a:t>The greater propensity of males to complete the survey was accentuated in 2018-19.</a:t>
            </a:r>
          </a:p>
        </p:txBody>
      </p:sp>
      <p:sp>
        <p:nvSpPr>
          <p:cNvPr id="10" name="TextBox 9">
            <a:extLst>
              <a:ext uri="{FF2B5EF4-FFF2-40B4-BE49-F238E27FC236}">
                <a16:creationId xmlns:a16="http://schemas.microsoft.com/office/drawing/2014/main" xmlns="" id="{6F11E1F2-287C-4B41-9774-88584D405F0D}"/>
              </a:ext>
            </a:extLst>
          </p:cNvPr>
          <p:cNvSpPr txBox="1"/>
          <p:nvPr/>
        </p:nvSpPr>
        <p:spPr>
          <a:xfrm>
            <a:off x="7524328" y="1142623"/>
            <a:ext cx="1619672" cy="2862322"/>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As last year use of participant recruitment channels that support targeting by gender (e.g. Facebook PPC, Research Now) played an important role in achieving a more appropriately balanced sample than natural participation rates would have delivered.</a:t>
            </a:r>
          </a:p>
        </p:txBody>
      </p:sp>
      <p:sp>
        <p:nvSpPr>
          <p:cNvPr id="11" name="TextBox 10">
            <a:extLst>
              <a:ext uri="{FF2B5EF4-FFF2-40B4-BE49-F238E27FC236}">
                <a16:creationId xmlns:a16="http://schemas.microsoft.com/office/drawing/2014/main" xmlns="" id="{7138EE8B-103F-4F96-9A0B-9337B07B1BD4}"/>
              </a:ext>
            </a:extLst>
          </p:cNvPr>
          <p:cNvSpPr txBox="1"/>
          <p:nvPr/>
        </p:nvSpPr>
        <p:spPr>
          <a:xfrm>
            <a:off x="5436096" y="1142623"/>
            <a:ext cx="1887873"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Community Panel membership and new media channels should be deployed in the next annual survey to engage a higher proportion of females. New question topics and suitable images for social media posts would also usefully support this aim.</a:t>
            </a:r>
          </a:p>
        </p:txBody>
      </p:sp>
      <p:sp>
        <p:nvSpPr>
          <p:cNvPr id="12" name="TextBox 11">
            <a:extLst>
              <a:ext uri="{FF2B5EF4-FFF2-40B4-BE49-F238E27FC236}">
                <a16:creationId xmlns:a16="http://schemas.microsoft.com/office/drawing/2014/main" xmlns="" id="{EE574CC4-B908-419E-9066-8E43D169359C}"/>
              </a:ext>
            </a:extLst>
          </p:cNvPr>
          <p:cNvSpPr txBox="1"/>
          <p:nvPr/>
        </p:nvSpPr>
        <p:spPr>
          <a:xfrm>
            <a:off x="467544" y="3915927"/>
            <a:ext cx="1800199" cy="830997"/>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In absolute terms more females (+105) completed the survey in 2018 v 2017.</a:t>
            </a:r>
          </a:p>
        </p:txBody>
      </p:sp>
    </p:spTree>
    <p:extLst>
      <p:ext uri="{BB962C8B-B14F-4D97-AF65-F5344CB8AC3E}">
        <p14:creationId xmlns:p14="http://schemas.microsoft.com/office/powerpoint/2010/main" val="14499729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D944B50-EBBC-4301-846E-DE34D8E1BA11}"/>
              </a:ext>
            </a:extLst>
          </p:cNvPr>
          <p:cNvSpPr>
            <a:spLocks noGrp="1"/>
          </p:cNvSpPr>
          <p:nvPr>
            <p:ph type="title"/>
          </p:nvPr>
        </p:nvSpPr>
        <p:spPr>
          <a:xfrm>
            <a:off x="283727" y="267494"/>
            <a:ext cx="7096586" cy="792088"/>
          </a:xfrm>
        </p:spPr>
        <p:txBody>
          <a:bodyPr>
            <a:noAutofit/>
          </a:bodyPr>
          <a:lstStyle/>
          <a:p>
            <a:r>
              <a:rPr lang="en-GB" sz="2400" dirty="0"/>
              <a:t>The 65+ population account for a higher proportion of survey participants in 2018, with the share amongst under 50s falling.</a:t>
            </a:r>
          </a:p>
        </p:txBody>
      </p:sp>
      <p:grpSp>
        <p:nvGrpSpPr>
          <p:cNvPr id="2" name="Group 1"/>
          <p:cNvGrpSpPr/>
          <p:nvPr/>
        </p:nvGrpSpPr>
        <p:grpSpPr>
          <a:xfrm>
            <a:off x="0" y="0"/>
            <a:ext cx="1270000" cy="1270000"/>
            <a:chOff x="0" y="0"/>
            <a:chExt cx="0" cy="0"/>
          </a:xfrm>
        </p:grpSpPr>
      </p:grpSp>
      <p:sp>
        <p:nvSpPr>
          <p:cNvPr id="5" name="Text Box 7" descr="MarketSight_Chart_SampleSize:c9568e14-67b7-467a-a71d-a9d900bed091"/>
          <p:cNvSpPr>
            <a:spLocks noChangeArrowheads="1"/>
          </p:cNvSpPr>
          <p:nvPr/>
        </p:nvSpPr>
        <p:spPr>
          <a:xfrm>
            <a:off x="251520" y="4768922"/>
            <a:ext cx="5483543" cy="184666"/>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16 to 34 (n=986), 35 to 49 (n=1,315), 50 to 64 (n=1,989), 65+ (n=2,061)</a:t>
            </a:r>
          </a:p>
        </p:txBody>
      </p:sp>
      <p:sp>
        <p:nvSpPr>
          <p:cNvPr id="6" name="Text Box 12" descr="MarketSight_Chart_Title">
            <a:extLst>
              <a:ext uri="{FF2B5EF4-FFF2-40B4-BE49-F238E27FC236}">
                <a16:creationId xmlns:a16="http://schemas.microsoft.com/office/drawing/2014/main" xmlns="" id="{5B0AF35D-F7E0-4203-BAD9-EC6EFEC610CD}"/>
              </a:ext>
            </a:extLst>
          </p:cNvPr>
          <p:cNvSpPr>
            <a:spLocks noChangeArrowheads="1"/>
          </p:cNvSpPr>
          <p:nvPr/>
        </p:nvSpPr>
        <p:spPr>
          <a:xfrm>
            <a:off x="899592" y="1338446"/>
            <a:ext cx="5483544" cy="276999"/>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What is your age? </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a:extLst>
              <a:ext uri="{FF2B5EF4-FFF2-40B4-BE49-F238E27FC236}">
                <a16:creationId xmlns:a16="http://schemas.microsoft.com/office/drawing/2014/main" xmlns="" id="{34A04CA9-6C69-468E-AF84-12F2CCB4E732}"/>
              </a:ext>
            </a:extLst>
          </p:cNvPr>
          <p:cNvGraphicFramePr>
            <a:graphicFrameLocks/>
          </p:cNvGraphicFramePr>
          <p:nvPr>
            <p:extLst>
              <p:ext uri="{D42A27DB-BD31-4B8C-83A1-F6EECF244321}">
                <p14:modId xmlns:p14="http://schemas.microsoft.com/office/powerpoint/2010/main" val="700830403"/>
              </p:ext>
            </p:extLst>
          </p:nvPr>
        </p:nvGraphicFramePr>
        <p:xfrm>
          <a:off x="283727" y="1779662"/>
          <a:ext cx="7096585" cy="324188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ACCA5EF7-A36A-4F66-8B24-7637D3EF2749}"/>
              </a:ext>
            </a:extLst>
          </p:cNvPr>
          <p:cNvSpPr>
            <a:spLocks noGrp="1"/>
          </p:cNvSpPr>
          <p:nvPr>
            <p:ph type="sldNum" sz="quarter" idx="12"/>
          </p:nvPr>
        </p:nvSpPr>
        <p:spPr/>
        <p:txBody>
          <a:bodyPr/>
          <a:lstStyle/>
          <a:p>
            <a:fld id="{50DE9A6E-8F21-484F-844E-94FEC60E2113}" type="slidenum">
              <a:rPr lang="en-US" smtClean="0"/>
              <a:t>12</a:t>
            </a:fld>
            <a:endParaRPr lang="en-US"/>
          </a:p>
        </p:txBody>
      </p:sp>
      <p:sp>
        <p:nvSpPr>
          <p:cNvPr id="8" name="Footer Placeholder 7">
            <a:extLst>
              <a:ext uri="{FF2B5EF4-FFF2-40B4-BE49-F238E27FC236}">
                <a16:creationId xmlns:a16="http://schemas.microsoft.com/office/drawing/2014/main" xmlns="" id="{4075D646-9F7E-4759-9B20-DE89C6DC707F}"/>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9" name="TextBox 8">
            <a:extLst>
              <a:ext uri="{FF2B5EF4-FFF2-40B4-BE49-F238E27FC236}">
                <a16:creationId xmlns:a16="http://schemas.microsoft.com/office/drawing/2014/main" xmlns="" id="{968276AB-1800-4BC1-AEDE-128957CCD8A7}"/>
              </a:ext>
            </a:extLst>
          </p:cNvPr>
          <p:cNvSpPr txBox="1"/>
          <p:nvPr/>
        </p:nvSpPr>
        <p:spPr>
          <a:xfrm>
            <a:off x="7524328" y="1635646"/>
            <a:ext cx="1619672" cy="2308324"/>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In absolute terms only -114 fewer under 50s completed the survey in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2018 v 2017.</a:t>
            </a:r>
          </a:p>
          <a:p>
            <a:pPr algn="ct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All of the paid for participants were targeted to be  under 50, except for residents of Boston Borough.</a:t>
            </a:r>
          </a:p>
        </p:txBody>
      </p:sp>
    </p:spTree>
    <p:extLst>
      <p:ext uri="{BB962C8B-B14F-4D97-AF65-F5344CB8AC3E}">
        <p14:creationId xmlns:p14="http://schemas.microsoft.com/office/powerpoint/2010/main" val="23600667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2b064c89-9cae-447c-b338-a9d900bfb3ae"/>
          <p:cNvGraphicFramePr/>
          <p:nvPr>
            <p:extLst>
              <p:ext uri="{D42A27DB-BD31-4B8C-83A1-F6EECF244321}">
                <p14:modId xmlns:p14="http://schemas.microsoft.com/office/powerpoint/2010/main" val="1817886981"/>
              </p:ext>
            </p:extLst>
          </p:nvPr>
        </p:nvGraphicFramePr>
        <p:xfrm>
          <a:off x="251520" y="1498992"/>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b064c89-9cae-447c-b338-a9d900bfb3ae"/>
          <p:cNvSpPr>
            <a:spLocks noChangeArrowheads="1"/>
          </p:cNvSpPr>
          <p:nvPr/>
        </p:nvSpPr>
        <p:spPr>
          <a:xfrm>
            <a:off x="179513" y="4737507"/>
            <a:ext cx="4593232"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Married (n=3,939), Widowed (n=272), Divorced (n=392), Separated (n=85), In a domestic partnership or civil union (n=297), Single, but cohabiting with a significant other (n=511), Single, never married (n=636), Prefer not to say (n=219)</a:t>
            </a:r>
          </a:p>
        </p:txBody>
      </p:sp>
      <p:sp>
        <p:nvSpPr>
          <p:cNvPr id="6" name="Rectangle 5">
            <a:extLst>
              <a:ext uri="{FF2B5EF4-FFF2-40B4-BE49-F238E27FC236}">
                <a16:creationId xmlns:a16="http://schemas.microsoft.com/office/drawing/2014/main" xmlns="" id="{7C5480A5-25EF-4207-A978-CC2C455E651B}"/>
              </a:ext>
            </a:extLst>
          </p:cNvPr>
          <p:cNvSpPr/>
          <p:nvPr/>
        </p:nvSpPr>
        <p:spPr>
          <a:xfrm>
            <a:off x="251520" y="1346653"/>
            <a:ext cx="7200800" cy="276999"/>
          </a:xfrm>
          <a:prstGeom prst="rect">
            <a:avLst/>
          </a:prstGeom>
        </p:spPr>
        <p:txBody>
          <a:bodyPr wrap="square">
            <a:spAutoFit/>
          </a:bodyPr>
          <a:lstStyle/>
          <a:p>
            <a:pPr algn="ctr"/>
            <a:r>
              <a:rPr lang="en-GB" sz="1200" b="1" dirty="0">
                <a:latin typeface="Tahoma" panose="020B0604030504040204" pitchFamily="34" charset="0"/>
              </a:rPr>
              <a:t>Which of the following best describes your current relationship status? </a:t>
            </a:r>
            <a:endParaRPr lang="en-GB" sz="1200" b="1" dirty="0"/>
          </a:p>
        </p:txBody>
      </p:sp>
      <p:sp>
        <p:nvSpPr>
          <p:cNvPr id="7" name="Title 6">
            <a:extLst>
              <a:ext uri="{FF2B5EF4-FFF2-40B4-BE49-F238E27FC236}">
                <a16:creationId xmlns:a16="http://schemas.microsoft.com/office/drawing/2014/main" xmlns="" id="{03A153C9-457C-4AF2-AFB9-FC312608B1B3}"/>
              </a:ext>
            </a:extLst>
          </p:cNvPr>
          <p:cNvSpPr>
            <a:spLocks noGrp="1"/>
          </p:cNvSpPr>
          <p:nvPr>
            <p:ph type="title"/>
          </p:nvPr>
        </p:nvSpPr>
        <p:spPr>
          <a:xfrm>
            <a:off x="251520" y="267494"/>
            <a:ext cx="7128793" cy="792088"/>
          </a:xfrm>
        </p:spPr>
        <p:txBody>
          <a:bodyPr>
            <a:normAutofit fontScale="90000"/>
          </a:bodyPr>
          <a:lstStyle/>
          <a:p>
            <a:r>
              <a:rPr lang="en-GB" dirty="0"/>
              <a:t>Relationship status profile at a macro level closely resembles that in 2017, with 74% of participants in a relationship with another person.</a:t>
            </a:r>
          </a:p>
        </p:txBody>
      </p:sp>
      <p:sp>
        <p:nvSpPr>
          <p:cNvPr id="3" name="Slide Number Placeholder 2">
            <a:extLst>
              <a:ext uri="{FF2B5EF4-FFF2-40B4-BE49-F238E27FC236}">
                <a16:creationId xmlns:a16="http://schemas.microsoft.com/office/drawing/2014/main" xmlns="" id="{DE03FD85-AC3C-4811-9ADC-DEC73B842452}"/>
              </a:ext>
            </a:extLst>
          </p:cNvPr>
          <p:cNvSpPr>
            <a:spLocks noGrp="1"/>
          </p:cNvSpPr>
          <p:nvPr>
            <p:ph type="sldNum" sz="quarter" idx="12"/>
          </p:nvPr>
        </p:nvSpPr>
        <p:spPr/>
        <p:txBody>
          <a:bodyPr/>
          <a:lstStyle/>
          <a:p>
            <a:fld id="{50DE9A6E-8F21-484F-844E-94FEC60E2113}" type="slidenum">
              <a:rPr lang="en-US" smtClean="0"/>
              <a:t>13</a:t>
            </a:fld>
            <a:endParaRPr lang="en-US"/>
          </a:p>
        </p:txBody>
      </p:sp>
      <p:sp>
        <p:nvSpPr>
          <p:cNvPr id="8" name="Footer Placeholder 7">
            <a:extLst>
              <a:ext uri="{FF2B5EF4-FFF2-40B4-BE49-F238E27FC236}">
                <a16:creationId xmlns:a16="http://schemas.microsoft.com/office/drawing/2014/main" xmlns="" id="{4C947681-4657-445D-8B0B-67A8870FE85B}"/>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sz="800" dirty="0"/>
          </a:p>
        </p:txBody>
      </p:sp>
    </p:spTree>
    <p:extLst>
      <p:ext uri="{BB962C8B-B14F-4D97-AF65-F5344CB8AC3E}">
        <p14:creationId xmlns:p14="http://schemas.microsoft.com/office/powerpoint/2010/main" val="137212466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282907ba-81e7-45c4-9676-a9d900bfdd2f"/>
          <p:cNvSpPr>
            <a:spLocks noChangeArrowheads="1"/>
          </p:cNvSpPr>
          <p:nvPr/>
        </p:nvSpPr>
        <p:spPr>
          <a:xfrm>
            <a:off x="179513" y="4731990"/>
            <a:ext cx="3672408"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White British (n=5,915), Mixed/multiple ethnic groups (e.g. White and Black African) (n=31), White European (n=142), Asian/Asian British (n=31), Black/African/Caribbean/Black British (n=15), Other ethnic group (E.g. Arab) (n=15), Prefer not to say (n=202)</a:t>
            </a:r>
          </a:p>
        </p:txBody>
      </p:sp>
      <p:sp>
        <p:nvSpPr>
          <p:cNvPr id="6" name="Rectangle 5">
            <a:extLst>
              <a:ext uri="{FF2B5EF4-FFF2-40B4-BE49-F238E27FC236}">
                <a16:creationId xmlns:a16="http://schemas.microsoft.com/office/drawing/2014/main" xmlns="" id="{A56283AE-9C9A-4171-92FD-A1ABC23B8C7C}"/>
              </a:ext>
            </a:extLst>
          </p:cNvPr>
          <p:cNvSpPr/>
          <p:nvPr/>
        </p:nvSpPr>
        <p:spPr>
          <a:xfrm>
            <a:off x="2643888" y="1419622"/>
            <a:ext cx="2311851" cy="276999"/>
          </a:xfrm>
          <a:prstGeom prst="rect">
            <a:avLst/>
          </a:prstGeom>
        </p:spPr>
        <p:txBody>
          <a:bodyPr wrap="none">
            <a:spAutoFit/>
          </a:bodyPr>
          <a:lstStyle/>
          <a:p>
            <a:r>
              <a:rPr lang="en-GB" sz="1200" b="1" dirty="0">
                <a:latin typeface="Tahoma" panose="020B0604030504040204" pitchFamily="34" charset="0"/>
              </a:rPr>
              <a:t>What is your ethnic group? </a:t>
            </a:r>
            <a:endParaRPr lang="en-GB" sz="1200" b="1" dirty="0"/>
          </a:p>
        </p:txBody>
      </p:sp>
      <p:graphicFrame>
        <p:nvGraphicFramePr>
          <p:cNvPr id="7" name="Chart 6">
            <a:extLst>
              <a:ext uri="{FF2B5EF4-FFF2-40B4-BE49-F238E27FC236}">
                <a16:creationId xmlns:a16="http://schemas.microsoft.com/office/drawing/2014/main" xmlns="" id="{EF3CC937-0DAC-469F-89FF-A081EB46448A}"/>
              </a:ext>
            </a:extLst>
          </p:cNvPr>
          <p:cNvGraphicFramePr>
            <a:graphicFrameLocks/>
          </p:cNvGraphicFramePr>
          <p:nvPr>
            <p:extLst>
              <p:ext uri="{D42A27DB-BD31-4B8C-83A1-F6EECF244321}">
                <p14:modId xmlns:p14="http://schemas.microsoft.com/office/powerpoint/2010/main" val="3159754861"/>
              </p:ext>
            </p:extLst>
          </p:nvPr>
        </p:nvGraphicFramePr>
        <p:xfrm>
          <a:off x="251521" y="1635646"/>
          <a:ext cx="7128792" cy="3166973"/>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3">
            <a:extLst>
              <a:ext uri="{FF2B5EF4-FFF2-40B4-BE49-F238E27FC236}">
                <a16:creationId xmlns:a16="http://schemas.microsoft.com/office/drawing/2014/main" xmlns="" id="{B543654E-E45F-4A95-A246-B1F58AF3A8A9}"/>
              </a:ext>
            </a:extLst>
          </p:cNvPr>
          <p:cNvSpPr txBox="1">
            <a:spLocks/>
          </p:cNvSpPr>
          <p:nvPr/>
        </p:nvSpPr>
        <p:spPr>
          <a:xfrm>
            <a:off x="251521" y="33230"/>
            <a:ext cx="7096586" cy="7920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93% of the survey sample self-categorises as White British, which mirrors the population of Lincolnshire</a:t>
            </a:r>
          </a:p>
        </p:txBody>
      </p:sp>
      <p:sp>
        <p:nvSpPr>
          <p:cNvPr id="9" name="Footer Placeholder 7">
            <a:extLst>
              <a:ext uri="{FF2B5EF4-FFF2-40B4-BE49-F238E27FC236}">
                <a16:creationId xmlns:a16="http://schemas.microsoft.com/office/drawing/2014/main" xmlns="" id="{B1B0E462-989D-4266-9FF8-35EE2B265C6A}"/>
              </a:ext>
            </a:extLst>
          </p:cNvPr>
          <p:cNvSpPr>
            <a:spLocks noGrp="1"/>
          </p:cNvSpPr>
          <p:nvPr>
            <p:ph type="ftr" sz="quarter" idx="11"/>
          </p:nvPr>
        </p:nvSpPr>
        <p:spPr>
          <a:xfrm>
            <a:off x="4772744" y="4818186"/>
            <a:ext cx="2895600" cy="273844"/>
          </a:xfrm>
        </p:spPr>
        <p:txBody>
          <a:body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4" name="Slide Number Placeholder 3">
            <a:extLst>
              <a:ext uri="{FF2B5EF4-FFF2-40B4-BE49-F238E27FC236}">
                <a16:creationId xmlns:a16="http://schemas.microsoft.com/office/drawing/2014/main" xmlns="" id="{0C57FC14-175E-42BE-9234-53EFF266D9C4}"/>
              </a:ext>
            </a:extLst>
          </p:cNvPr>
          <p:cNvSpPr>
            <a:spLocks noGrp="1"/>
          </p:cNvSpPr>
          <p:nvPr>
            <p:ph type="sldNum" sz="quarter" idx="12"/>
          </p:nvPr>
        </p:nvSpPr>
        <p:spPr/>
        <p:txBody>
          <a:bodyPr/>
          <a:lstStyle/>
          <a:p>
            <a:fld id="{50DE9A6E-8F21-484F-844E-94FEC60E2113}" type="slidenum">
              <a:rPr lang="en-US" smtClean="0"/>
              <a:t>14</a:t>
            </a:fld>
            <a:endParaRPr lang="en-US"/>
          </a:p>
        </p:txBody>
      </p:sp>
    </p:spTree>
    <p:extLst>
      <p:ext uri="{BB962C8B-B14F-4D97-AF65-F5344CB8AC3E}">
        <p14:creationId xmlns:p14="http://schemas.microsoft.com/office/powerpoint/2010/main" val="11439022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8111"/>
            <a:ext cx="1270000" cy="1270000"/>
            <a:chOff x="0" y="-8111"/>
            <a:chExt cx="1270000" cy="1270000"/>
          </a:xfrm>
        </p:grpSpPr>
      </p:grpSp>
      <p:graphicFrame>
        <p:nvGraphicFramePr>
          <p:cNvPr id="4" name="ChartObject" descr="2327216a-f27e-43ce-8c12-a9d900bf727e"/>
          <p:cNvGraphicFramePr/>
          <p:nvPr>
            <p:extLst>
              <p:ext uri="{D42A27DB-BD31-4B8C-83A1-F6EECF244321}">
                <p14:modId xmlns:p14="http://schemas.microsoft.com/office/powerpoint/2010/main" val="1585020110"/>
              </p:ext>
            </p:extLst>
          </p:nvPr>
        </p:nvGraphicFramePr>
        <p:xfrm>
          <a:off x="-900608" y="1203598"/>
          <a:ext cx="8352928" cy="35022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327216a-f27e-43ce-8c12-a9d900bf727e"/>
          <p:cNvSpPr>
            <a:spLocks noChangeArrowheads="1"/>
          </p:cNvSpPr>
          <p:nvPr/>
        </p:nvSpPr>
        <p:spPr>
          <a:xfrm>
            <a:off x="251521" y="4737506"/>
            <a:ext cx="452122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Unweighted Base: Retired (n=1,439), Working Full Time (n=1,232), Working Part Time (n=404), Home-maker (n=105), Volunteering (n=67), </a:t>
            </a:r>
            <a:r>
              <a:rPr kumimoji="0" lang="en-US" sz="600" b="0"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Carer</a:t>
            </a:r>
            <a:r>
              <a:rPr kumimoji="0" lang="en-US" sz="6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(n=54), Student (n=70), Unemployed (n=65), Intern, Trainee or Apprentice (n=9)</a:t>
            </a:r>
          </a:p>
        </p:txBody>
      </p:sp>
      <p:sp>
        <p:nvSpPr>
          <p:cNvPr id="6" name="Rectangle 5">
            <a:extLst>
              <a:ext uri="{FF2B5EF4-FFF2-40B4-BE49-F238E27FC236}">
                <a16:creationId xmlns:a16="http://schemas.microsoft.com/office/drawing/2014/main" xmlns="" id="{B42AD6AA-746A-4D50-8208-8C9F8788067A}"/>
              </a:ext>
            </a:extLst>
          </p:cNvPr>
          <p:cNvSpPr/>
          <p:nvPr/>
        </p:nvSpPr>
        <p:spPr>
          <a:xfrm>
            <a:off x="493449" y="1426631"/>
            <a:ext cx="7164288"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Which of the options below best describes your employment status? 2018</a:t>
            </a:r>
          </a:p>
        </p:txBody>
      </p:sp>
      <p:sp>
        <p:nvSpPr>
          <p:cNvPr id="7" name="Title 6">
            <a:extLst>
              <a:ext uri="{FF2B5EF4-FFF2-40B4-BE49-F238E27FC236}">
                <a16:creationId xmlns:a16="http://schemas.microsoft.com/office/drawing/2014/main" xmlns="" id="{A8D8D212-8852-47A0-8774-54BE30DD9F0C}"/>
              </a:ext>
            </a:extLst>
          </p:cNvPr>
          <p:cNvSpPr>
            <a:spLocks noGrp="1"/>
          </p:cNvSpPr>
          <p:nvPr>
            <p:ph type="title"/>
          </p:nvPr>
        </p:nvSpPr>
        <p:spPr>
          <a:xfrm>
            <a:off x="251520" y="267494"/>
            <a:ext cx="7128793" cy="792088"/>
          </a:xfrm>
        </p:spPr>
        <p:txBody>
          <a:bodyPr>
            <a:normAutofit fontScale="90000"/>
          </a:bodyPr>
          <a:lstStyle/>
          <a:p>
            <a:r>
              <a:rPr lang="en-GB" dirty="0"/>
              <a:t>42% of the 2018 Survey sample are retired, obviously this closely correlates with the older sample profile.</a:t>
            </a:r>
          </a:p>
        </p:txBody>
      </p:sp>
      <p:sp>
        <p:nvSpPr>
          <p:cNvPr id="3" name="Slide Number Placeholder 2">
            <a:extLst>
              <a:ext uri="{FF2B5EF4-FFF2-40B4-BE49-F238E27FC236}">
                <a16:creationId xmlns:a16="http://schemas.microsoft.com/office/drawing/2014/main" xmlns="" id="{FF88CF53-A89B-4D5D-ADF8-8B7BA0940D78}"/>
              </a:ext>
            </a:extLst>
          </p:cNvPr>
          <p:cNvSpPr>
            <a:spLocks noGrp="1"/>
          </p:cNvSpPr>
          <p:nvPr>
            <p:ph type="sldNum" sz="quarter" idx="12"/>
          </p:nvPr>
        </p:nvSpPr>
        <p:spPr/>
        <p:txBody>
          <a:bodyPr/>
          <a:lstStyle/>
          <a:p>
            <a:fld id="{50DE9A6E-8F21-484F-844E-94FEC60E2113}" type="slidenum">
              <a:rPr lang="en-US" smtClean="0"/>
              <a:t>15</a:t>
            </a:fld>
            <a:endParaRPr lang="en-US"/>
          </a:p>
        </p:txBody>
      </p:sp>
      <p:sp>
        <p:nvSpPr>
          <p:cNvPr id="8" name="Footer Placeholder 7">
            <a:extLst>
              <a:ext uri="{FF2B5EF4-FFF2-40B4-BE49-F238E27FC236}">
                <a16:creationId xmlns:a16="http://schemas.microsoft.com/office/drawing/2014/main" xmlns="" id="{8A1AFA6E-5144-4C61-B681-34991A737B52}"/>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Tree>
    <p:extLst>
      <p:ext uri="{BB962C8B-B14F-4D97-AF65-F5344CB8AC3E}">
        <p14:creationId xmlns:p14="http://schemas.microsoft.com/office/powerpoint/2010/main" val="22836719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0f6465bf-a027-4f0c-9e60-a9d900bf91e6"/>
          <p:cNvGraphicFramePr/>
          <p:nvPr>
            <p:extLst>
              <p:ext uri="{D42A27DB-BD31-4B8C-83A1-F6EECF244321}">
                <p14:modId xmlns:p14="http://schemas.microsoft.com/office/powerpoint/2010/main" val="3102833864"/>
              </p:ext>
            </p:extLst>
          </p:nvPr>
        </p:nvGraphicFramePr>
        <p:xfrm>
          <a:off x="251520" y="1565135"/>
          <a:ext cx="7164796"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0f6465bf-a027-4f0c-9e60-a9d900bf91e6"/>
          <p:cNvSpPr>
            <a:spLocks noChangeArrowheads="1"/>
          </p:cNvSpPr>
          <p:nvPr/>
        </p:nvSpPr>
        <p:spPr>
          <a:xfrm>
            <a:off x="251520" y="4644302"/>
            <a:ext cx="4464496"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CEO, board director, senior manager, professional, high level civil service or public sector manager (n=1,090), Middle manager, owner of a small business, mid-level civil service or public sector manager (n=2,177), Junior manager, supervisor, clerical worker or self employed (n=1,330), Skilled manual worker (n=987), Semi or unskilled manual worker (n=370), Unemployed (n=316), Full time or part time student in higher or further education (n=81)</a:t>
            </a:r>
          </a:p>
        </p:txBody>
      </p:sp>
      <p:sp>
        <p:nvSpPr>
          <p:cNvPr id="6" name="Rectangle 5">
            <a:extLst>
              <a:ext uri="{FF2B5EF4-FFF2-40B4-BE49-F238E27FC236}">
                <a16:creationId xmlns:a16="http://schemas.microsoft.com/office/drawing/2014/main" xmlns="" id="{E094970F-B993-4108-ADE2-F683573D6433}"/>
              </a:ext>
            </a:extLst>
          </p:cNvPr>
          <p:cNvSpPr/>
          <p:nvPr/>
        </p:nvSpPr>
        <p:spPr>
          <a:xfrm>
            <a:off x="323528" y="1193723"/>
            <a:ext cx="70567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select the description below which best matches the occupation of the chief income earner in your household, or their occupation prior to retirement: </a:t>
            </a:r>
          </a:p>
        </p:txBody>
      </p:sp>
      <p:sp>
        <p:nvSpPr>
          <p:cNvPr id="7" name="Title 6">
            <a:extLst>
              <a:ext uri="{FF2B5EF4-FFF2-40B4-BE49-F238E27FC236}">
                <a16:creationId xmlns:a16="http://schemas.microsoft.com/office/drawing/2014/main" xmlns="" id="{EF9D5A53-001C-4E8B-8628-A1393DDBA948}"/>
              </a:ext>
            </a:extLst>
          </p:cNvPr>
          <p:cNvSpPr>
            <a:spLocks noGrp="1"/>
          </p:cNvSpPr>
          <p:nvPr>
            <p:ph type="title"/>
          </p:nvPr>
        </p:nvSpPr>
        <p:spPr>
          <a:xfrm>
            <a:off x="251520" y="195486"/>
            <a:ext cx="7128793" cy="864096"/>
          </a:xfrm>
        </p:spPr>
        <p:txBody>
          <a:bodyPr>
            <a:normAutofit fontScale="90000"/>
          </a:bodyPr>
          <a:lstStyle/>
          <a:p>
            <a:r>
              <a:rPr lang="en-GB" dirty="0"/>
              <a:t>In 2018, a slightly higher proportion of survey participants have been drawn from Socio Economic Groups B and C1.</a:t>
            </a:r>
          </a:p>
        </p:txBody>
      </p:sp>
      <p:sp>
        <p:nvSpPr>
          <p:cNvPr id="3" name="Slide Number Placeholder 2">
            <a:extLst>
              <a:ext uri="{FF2B5EF4-FFF2-40B4-BE49-F238E27FC236}">
                <a16:creationId xmlns:a16="http://schemas.microsoft.com/office/drawing/2014/main" xmlns="" id="{EB8A6BBC-7D58-49E9-92DF-07680F35965E}"/>
              </a:ext>
            </a:extLst>
          </p:cNvPr>
          <p:cNvSpPr>
            <a:spLocks noGrp="1"/>
          </p:cNvSpPr>
          <p:nvPr>
            <p:ph type="sldNum" sz="quarter" idx="12"/>
          </p:nvPr>
        </p:nvSpPr>
        <p:spPr/>
        <p:txBody>
          <a:bodyPr/>
          <a:lstStyle/>
          <a:p>
            <a:fld id="{50DE9A6E-8F21-484F-844E-94FEC60E2113}" type="slidenum">
              <a:rPr lang="en-US" smtClean="0"/>
              <a:t>16</a:t>
            </a:fld>
            <a:endParaRPr lang="en-US"/>
          </a:p>
        </p:txBody>
      </p:sp>
      <p:sp>
        <p:nvSpPr>
          <p:cNvPr id="8" name="Footer Placeholder 7">
            <a:extLst>
              <a:ext uri="{FF2B5EF4-FFF2-40B4-BE49-F238E27FC236}">
                <a16:creationId xmlns:a16="http://schemas.microsoft.com/office/drawing/2014/main" xmlns="" id="{2BB6C92C-8BC3-488F-A9A8-AB15962680B0}"/>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Tree>
    <p:extLst>
      <p:ext uri="{BB962C8B-B14F-4D97-AF65-F5344CB8AC3E}">
        <p14:creationId xmlns:p14="http://schemas.microsoft.com/office/powerpoint/2010/main" val="272452040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6" name="Chart 5">
            <a:extLst>
              <a:ext uri="{FF2B5EF4-FFF2-40B4-BE49-F238E27FC236}">
                <a16:creationId xmlns:a16="http://schemas.microsoft.com/office/drawing/2014/main" xmlns="" id="{2E838CF2-E221-4205-8D05-A5A3F1DD42D7}"/>
              </a:ext>
            </a:extLst>
          </p:cNvPr>
          <p:cNvGraphicFramePr>
            <a:graphicFrameLocks/>
          </p:cNvGraphicFramePr>
          <p:nvPr>
            <p:extLst>
              <p:ext uri="{D42A27DB-BD31-4B8C-83A1-F6EECF244321}">
                <p14:modId xmlns:p14="http://schemas.microsoft.com/office/powerpoint/2010/main" val="2091886934"/>
              </p:ext>
            </p:extLst>
          </p:nvPr>
        </p:nvGraphicFramePr>
        <p:xfrm>
          <a:off x="251520" y="1635646"/>
          <a:ext cx="6984776" cy="346347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EF362551-5397-4341-BB72-B8BF141AF7D4}"/>
              </a:ext>
            </a:extLst>
          </p:cNvPr>
          <p:cNvSpPr/>
          <p:nvPr/>
        </p:nvSpPr>
        <p:spPr>
          <a:xfrm>
            <a:off x="386448" y="1173981"/>
            <a:ext cx="70567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select the description below which best matches the occupation of the chief income earner in your household, or their occupation prior to retirement: </a:t>
            </a:r>
          </a:p>
        </p:txBody>
      </p:sp>
      <p:sp>
        <p:nvSpPr>
          <p:cNvPr id="4" name="Title 3">
            <a:extLst>
              <a:ext uri="{FF2B5EF4-FFF2-40B4-BE49-F238E27FC236}">
                <a16:creationId xmlns:a16="http://schemas.microsoft.com/office/drawing/2014/main" xmlns="" id="{B98AAA32-F86A-479D-8B94-BFB838C8EB30}"/>
              </a:ext>
            </a:extLst>
          </p:cNvPr>
          <p:cNvSpPr>
            <a:spLocks noGrp="1"/>
          </p:cNvSpPr>
          <p:nvPr>
            <p:ph type="title"/>
          </p:nvPr>
        </p:nvSpPr>
        <p:spPr>
          <a:xfrm>
            <a:off x="251520" y="267494"/>
            <a:ext cx="7128793" cy="792088"/>
          </a:xfrm>
        </p:spPr>
        <p:txBody>
          <a:bodyPr>
            <a:normAutofit fontScale="90000"/>
          </a:bodyPr>
          <a:lstStyle/>
          <a:p>
            <a:r>
              <a:rPr lang="en-GB" dirty="0"/>
              <a:t>74% of survey participants in 2018 fall into the ABC1 Socio Economic Groups.</a:t>
            </a:r>
          </a:p>
        </p:txBody>
      </p:sp>
      <p:sp>
        <p:nvSpPr>
          <p:cNvPr id="3" name="Slide Number Placeholder 2">
            <a:extLst>
              <a:ext uri="{FF2B5EF4-FFF2-40B4-BE49-F238E27FC236}">
                <a16:creationId xmlns:a16="http://schemas.microsoft.com/office/drawing/2014/main" xmlns="" id="{FED695DF-D516-4617-81B5-BD079A29AA83}"/>
              </a:ext>
            </a:extLst>
          </p:cNvPr>
          <p:cNvSpPr>
            <a:spLocks noGrp="1"/>
          </p:cNvSpPr>
          <p:nvPr>
            <p:ph type="sldNum" sz="quarter" idx="12"/>
          </p:nvPr>
        </p:nvSpPr>
        <p:spPr/>
        <p:txBody>
          <a:bodyPr/>
          <a:lstStyle/>
          <a:p>
            <a:fld id="{50DE9A6E-8F21-484F-844E-94FEC60E2113}" type="slidenum">
              <a:rPr lang="en-US" smtClean="0"/>
              <a:t>17</a:t>
            </a:fld>
            <a:endParaRPr lang="en-US"/>
          </a:p>
        </p:txBody>
      </p:sp>
      <p:sp>
        <p:nvSpPr>
          <p:cNvPr id="7" name="Footer Placeholder 6">
            <a:extLst>
              <a:ext uri="{FF2B5EF4-FFF2-40B4-BE49-F238E27FC236}">
                <a16:creationId xmlns:a16="http://schemas.microsoft.com/office/drawing/2014/main" xmlns="" id="{411003B9-752D-493E-8A67-282AF8FB790C}"/>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8" name="TextBox 7">
            <a:extLst>
              <a:ext uri="{FF2B5EF4-FFF2-40B4-BE49-F238E27FC236}">
                <a16:creationId xmlns:a16="http://schemas.microsoft.com/office/drawing/2014/main" xmlns="" id="{CA9ACB00-2283-43C5-B5A0-2D89933DEB9C}"/>
              </a:ext>
            </a:extLst>
          </p:cNvPr>
          <p:cNvSpPr txBox="1"/>
          <p:nvPr/>
        </p:nvSpPr>
        <p:spPr>
          <a:xfrm>
            <a:off x="7503381" y="2571750"/>
            <a:ext cx="1619672" cy="1200329"/>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In absolute terms +64 more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C2DE Adults completed the survey in</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2018 v 2017.</a:t>
            </a:r>
          </a:p>
        </p:txBody>
      </p:sp>
    </p:spTree>
    <p:extLst>
      <p:ext uri="{BB962C8B-B14F-4D97-AF65-F5344CB8AC3E}">
        <p14:creationId xmlns:p14="http://schemas.microsoft.com/office/powerpoint/2010/main" val="329673005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3379549311"/>
              </p:ext>
            </p:extLst>
          </p:nvPr>
        </p:nvGraphicFramePr>
        <p:xfrm>
          <a:off x="323528" y="1456374"/>
          <a:ext cx="712879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07504" y="4803998"/>
            <a:ext cx="5483543" cy="213573"/>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1 (n=640), 2 (n=2,289), 3 (n=366), 4 (n=114), 5 (n=36)</a:t>
            </a:r>
          </a:p>
        </p:txBody>
      </p:sp>
      <p:sp>
        <p:nvSpPr>
          <p:cNvPr id="6" name="Rectangle 5">
            <a:extLst>
              <a:ext uri="{FF2B5EF4-FFF2-40B4-BE49-F238E27FC236}">
                <a16:creationId xmlns:a16="http://schemas.microsoft.com/office/drawing/2014/main" xmlns="" id="{F0D68C0E-FAC2-4E12-93EE-A3A017A2EC0C}"/>
              </a:ext>
            </a:extLst>
          </p:cNvPr>
          <p:cNvSpPr/>
          <p:nvPr/>
        </p:nvSpPr>
        <p:spPr>
          <a:xfrm>
            <a:off x="467544" y="1179375"/>
            <a:ext cx="6984776" cy="276999"/>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How many adults aged 18 or over, including yourself, live in your household? </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7" name="Title 6">
            <a:extLst>
              <a:ext uri="{FF2B5EF4-FFF2-40B4-BE49-F238E27FC236}">
                <a16:creationId xmlns:a16="http://schemas.microsoft.com/office/drawing/2014/main" xmlns="" id="{78F3A0DB-57FD-4E61-AC3F-B0ABD5948ED9}"/>
              </a:ext>
            </a:extLst>
          </p:cNvPr>
          <p:cNvSpPr>
            <a:spLocks noGrp="1"/>
          </p:cNvSpPr>
          <p:nvPr>
            <p:ph type="title"/>
          </p:nvPr>
        </p:nvSpPr>
        <p:spPr>
          <a:xfrm>
            <a:off x="323528" y="267494"/>
            <a:ext cx="7056785" cy="792088"/>
          </a:xfrm>
        </p:spPr>
        <p:txBody>
          <a:bodyPr>
            <a:normAutofit fontScale="90000"/>
          </a:bodyPr>
          <a:lstStyle/>
          <a:p>
            <a:r>
              <a:rPr lang="en-GB" dirty="0"/>
              <a:t>Two thirds of participants live in households comprising of two adults, whilst nearly a fifth (19%) are the sole adult in their household.</a:t>
            </a:r>
          </a:p>
        </p:txBody>
      </p:sp>
      <p:sp>
        <p:nvSpPr>
          <p:cNvPr id="3" name="Slide Number Placeholder 2">
            <a:extLst>
              <a:ext uri="{FF2B5EF4-FFF2-40B4-BE49-F238E27FC236}">
                <a16:creationId xmlns:a16="http://schemas.microsoft.com/office/drawing/2014/main" xmlns="" id="{2FECF86B-048E-49DF-BDE7-5C365DC3CF9E}"/>
              </a:ext>
            </a:extLst>
          </p:cNvPr>
          <p:cNvSpPr>
            <a:spLocks noGrp="1"/>
          </p:cNvSpPr>
          <p:nvPr>
            <p:ph type="sldNum" sz="quarter" idx="12"/>
          </p:nvPr>
        </p:nvSpPr>
        <p:spPr/>
        <p:txBody>
          <a:bodyPr/>
          <a:lstStyle/>
          <a:p>
            <a:fld id="{50DE9A6E-8F21-484F-844E-94FEC60E2113}" type="slidenum">
              <a:rPr lang="en-US" smtClean="0"/>
              <a:t>18</a:t>
            </a:fld>
            <a:endParaRPr lang="en-US"/>
          </a:p>
        </p:txBody>
      </p:sp>
      <p:sp>
        <p:nvSpPr>
          <p:cNvPr id="8" name="Footer Placeholder 7">
            <a:extLst>
              <a:ext uri="{FF2B5EF4-FFF2-40B4-BE49-F238E27FC236}">
                <a16:creationId xmlns:a16="http://schemas.microsoft.com/office/drawing/2014/main" xmlns="" id="{5153EFA7-C353-4867-B3AE-E5E0AB57952F}"/>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Tree>
    <p:extLst>
      <p:ext uri="{BB962C8B-B14F-4D97-AF65-F5344CB8AC3E}">
        <p14:creationId xmlns:p14="http://schemas.microsoft.com/office/powerpoint/2010/main" val="410287967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46ee3706-9c81-4b11-86c4-a9e50116de42"/>
          <p:cNvSpPr>
            <a:spLocks noChangeArrowheads="1"/>
          </p:cNvSpPr>
          <p:nvPr/>
        </p:nvSpPr>
        <p:spPr>
          <a:xfrm>
            <a:off x="919002" y="1131590"/>
            <a:ext cx="5483544" cy="415498"/>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GB" sz="1050" b="1" dirty="0">
                <a:latin typeface="Tahoma" panose="020B0604030504040204" pitchFamily="34" charset="0"/>
                <a:ea typeface="Tahoma" panose="020B0604030504040204" pitchFamily="34" charset="0"/>
                <a:cs typeface="Tahoma" panose="020B0604030504040204" pitchFamily="34" charset="0"/>
              </a:rPr>
              <a:t>How many children and young people, aged 17 and under, </a:t>
            </a:r>
            <a:br>
              <a:rPr lang="en-GB" sz="1050" b="1" dirty="0">
                <a:latin typeface="Tahoma" panose="020B0604030504040204" pitchFamily="34" charset="0"/>
                <a:ea typeface="Tahoma" panose="020B0604030504040204" pitchFamily="34" charset="0"/>
                <a:cs typeface="Tahoma" panose="020B0604030504040204" pitchFamily="34" charset="0"/>
              </a:rPr>
            </a:br>
            <a:r>
              <a:rPr lang="en-GB" sz="1050" b="1" dirty="0">
                <a:latin typeface="Tahoma" panose="020B0604030504040204" pitchFamily="34" charset="0"/>
                <a:ea typeface="Tahoma" panose="020B0604030504040204" pitchFamily="34" charset="0"/>
                <a:cs typeface="Tahoma" panose="020B0604030504040204" pitchFamily="34" charset="0"/>
              </a:rPr>
              <a:t>live in your household?</a:t>
            </a:r>
            <a:r>
              <a:rPr lang="en-GB" sz="1050" dirty="0">
                <a:latin typeface="Tahoma" panose="020B0604030504040204" pitchFamily="34" charset="0"/>
                <a:ea typeface="Tahoma" panose="020B0604030504040204" pitchFamily="34" charset="0"/>
                <a:cs typeface="Tahoma" panose="020B0604030504040204" pitchFamily="34" charset="0"/>
              </a:rPr>
              <a:t> </a:t>
            </a:r>
          </a:p>
        </p:txBody>
      </p:sp>
      <p:graphicFrame>
        <p:nvGraphicFramePr>
          <p:cNvPr id="4" name="ChartObject" descr="46ee3706-9c81-4b11-86c4-a9e50116de42"/>
          <p:cNvGraphicFramePr/>
          <p:nvPr>
            <p:extLst/>
          </p:nvPr>
        </p:nvGraphicFramePr>
        <p:xfrm>
          <a:off x="251520" y="1275606"/>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46ee3706-9c81-4b11-86c4-a9e50116de42"/>
          <p:cNvSpPr>
            <a:spLocks noChangeArrowheads="1"/>
          </p:cNvSpPr>
          <p:nvPr/>
        </p:nvSpPr>
        <p:spPr>
          <a:xfrm>
            <a:off x="249291" y="4730493"/>
            <a:ext cx="3674637"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None (n=2,666), 1 (n=361), 2 (n=297), 3 (n=91), 4 (n=22), 5+ (n=8)</a:t>
            </a:r>
          </a:p>
        </p:txBody>
      </p:sp>
      <p:sp>
        <p:nvSpPr>
          <p:cNvPr id="6" name="Footer Placeholder 7">
            <a:extLst>
              <a:ext uri="{FF2B5EF4-FFF2-40B4-BE49-F238E27FC236}">
                <a16:creationId xmlns:a16="http://schemas.microsoft.com/office/drawing/2014/main" xmlns="" id="{9A443921-D498-49C8-A283-6FA1ED1C89A0}"/>
              </a:ext>
            </a:extLst>
          </p:cNvPr>
          <p:cNvSpPr>
            <a:spLocks noGrp="1"/>
          </p:cNvSpPr>
          <p:nvPr>
            <p:ph type="ftr" sz="quarter" idx="11"/>
          </p:nvPr>
        </p:nvSpPr>
        <p:spPr>
          <a:xfrm>
            <a:off x="4772744" y="4818186"/>
            <a:ext cx="2895600" cy="273844"/>
          </a:xfrm>
        </p:spPr>
        <p:txBody>
          <a:bodyPr/>
          <a:lstStyle/>
          <a:p>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7" name="Title 6">
            <a:extLst>
              <a:ext uri="{FF2B5EF4-FFF2-40B4-BE49-F238E27FC236}">
                <a16:creationId xmlns:a16="http://schemas.microsoft.com/office/drawing/2014/main" xmlns="" id="{119221B1-D609-4F8D-9DED-083A80DFFC05}"/>
              </a:ext>
            </a:extLst>
          </p:cNvPr>
          <p:cNvSpPr txBox="1">
            <a:spLocks/>
          </p:cNvSpPr>
          <p:nvPr/>
        </p:nvSpPr>
        <p:spPr>
          <a:xfrm>
            <a:off x="249292" y="195486"/>
            <a:ext cx="7131022"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200" dirty="0"/>
              <a:t>Just under a quarter (23%) of participants live in a household with at least one occupant aged 17 years </a:t>
            </a:r>
            <a:br>
              <a:rPr lang="en-GB" sz="2200" dirty="0"/>
            </a:br>
            <a:r>
              <a:rPr lang="en-GB" sz="2200" dirty="0"/>
              <a:t>or under.</a:t>
            </a:r>
          </a:p>
        </p:txBody>
      </p:sp>
      <p:sp>
        <p:nvSpPr>
          <p:cNvPr id="8" name="Slide Number Placeholder 7">
            <a:extLst>
              <a:ext uri="{FF2B5EF4-FFF2-40B4-BE49-F238E27FC236}">
                <a16:creationId xmlns:a16="http://schemas.microsoft.com/office/drawing/2014/main" xmlns="" id="{E10C407E-B205-4B1A-8330-01E96BF37CA9}"/>
              </a:ext>
            </a:extLst>
          </p:cNvPr>
          <p:cNvSpPr>
            <a:spLocks noGrp="1"/>
          </p:cNvSpPr>
          <p:nvPr>
            <p:ph type="sldNum" sz="quarter" idx="12"/>
          </p:nvPr>
        </p:nvSpPr>
        <p:spPr/>
        <p:txBody>
          <a:bodyPr/>
          <a:lstStyle/>
          <a:p>
            <a:fld id="{50DE9A6E-8F21-484F-844E-94FEC60E2113}" type="slidenum">
              <a:rPr lang="en-US" smtClean="0"/>
              <a:t>19</a:t>
            </a:fld>
            <a:endParaRPr lang="en-US"/>
          </a:p>
        </p:txBody>
      </p:sp>
    </p:spTree>
    <p:extLst>
      <p:ext uri="{BB962C8B-B14F-4D97-AF65-F5344CB8AC3E}">
        <p14:creationId xmlns:p14="http://schemas.microsoft.com/office/powerpoint/2010/main" val="29678734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97101" y="186569"/>
            <a:ext cx="6916839" cy="7920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400" dirty="0">
                <a:solidFill>
                  <a:srgbClr val="ED0973"/>
                </a:solidFill>
                <a:latin typeface="Tahoma" pitchFamily="34" charset="0"/>
                <a:ea typeface="Tahoma" pitchFamily="34" charset="0"/>
                <a:cs typeface="Tahoma" pitchFamily="34" charset="0"/>
              </a:rPr>
              <a:t>Contents</a:t>
            </a:r>
            <a:br>
              <a:rPr lang="en-GB" sz="2400" dirty="0">
                <a:solidFill>
                  <a:srgbClr val="ED0973"/>
                </a:solidFill>
                <a:latin typeface="Tahoma" pitchFamily="34" charset="0"/>
                <a:ea typeface="Tahoma" pitchFamily="34" charset="0"/>
                <a:cs typeface="Tahoma" pitchFamily="34" charset="0"/>
              </a:rPr>
            </a:br>
            <a:endParaRPr lang="en-GB" sz="2400" dirty="0">
              <a:solidFill>
                <a:srgbClr val="ED0973"/>
              </a:solidFill>
              <a:latin typeface="Tahoma" pitchFamily="34" charset="0"/>
              <a:ea typeface="Tahoma" pitchFamily="34" charset="0"/>
              <a:cs typeface="Tahoma" pitchFamily="34" charset="0"/>
            </a:endParaRPr>
          </a:p>
        </p:txBody>
      </p:sp>
      <p:sp>
        <p:nvSpPr>
          <p:cNvPr id="8" name="Content Placeholder 2"/>
          <p:cNvSpPr txBox="1">
            <a:spLocks/>
          </p:cNvSpPr>
          <p:nvPr/>
        </p:nvSpPr>
        <p:spPr>
          <a:xfrm>
            <a:off x="297100" y="1131889"/>
            <a:ext cx="6984776" cy="3888134"/>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indent="-342892" defTabSz="914378"/>
            <a:r>
              <a:rPr lang="en-GB" sz="2000" dirty="0">
                <a:solidFill>
                  <a:srgbClr val="002060"/>
                </a:solidFill>
              </a:rPr>
              <a:t>Background &amp; methodology</a:t>
            </a:r>
          </a:p>
          <a:p>
            <a:pPr marL="342892" indent="-342892" defTabSz="914378"/>
            <a:r>
              <a:rPr lang="en-GB" sz="2000" dirty="0">
                <a:solidFill>
                  <a:srgbClr val="002060"/>
                </a:solidFill>
              </a:rPr>
              <a:t>Sample profile</a:t>
            </a:r>
          </a:p>
          <a:p>
            <a:pPr marL="342892" indent="-342892" defTabSz="914378"/>
            <a:r>
              <a:rPr lang="en-GB" sz="2000" dirty="0">
                <a:solidFill>
                  <a:srgbClr val="002060"/>
                </a:solidFill>
              </a:rPr>
              <a:t>Survey findings</a:t>
            </a:r>
          </a:p>
          <a:p>
            <a:pPr marL="342892" indent="-342892" defTabSz="914378"/>
            <a:r>
              <a:rPr lang="en-GB" sz="2000" dirty="0">
                <a:solidFill>
                  <a:srgbClr val="002060"/>
                </a:solidFill>
              </a:rPr>
              <a:t>Key Metrics Dashboard</a:t>
            </a:r>
          </a:p>
          <a:p>
            <a:pPr marL="342892" indent="-342892" defTabSz="914378"/>
            <a:r>
              <a:rPr lang="en-GB" sz="2000" dirty="0">
                <a:solidFill>
                  <a:srgbClr val="002060"/>
                </a:solidFill>
              </a:rPr>
              <a:t>Summary findings and recommendations</a:t>
            </a:r>
          </a:p>
          <a:p>
            <a:pPr marL="342892" indent="-342892" defTabSz="914378"/>
            <a:r>
              <a:rPr lang="en-GB" sz="2000" dirty="0">
                <a:solidFill>
                  <a:srgbClr val="002060"/>
                </a:solidFill>
              </a:rPr>
              <a:t>Next steps</a:t>
            </a:r>
          </a:p>
          <a:p>
            <a:pPr marL="342892" indent="-342892" defTabSz="914378"/>
            <a:endParaRPr lang="en-GB" sz="2000" dirty="0">
              <a:solidFill>
                <a:srgbClr val="002060"/>
              </a:solidFill>
            </a:endParaRPr>
          </a:p>
          <a:p>
            <a:pPr marL="0" indent="0" defTabSz="914378">
              <a:buNone/>
            </a:pPr>
            <a:endParaRPr lang="en-GB" sz="1200" dirty="0">
              <a:solidFill>
                <a:srgbClr val="002060"/>
              </a:solidFill>
            </a:endParaRPr>
          </a:p>
          <a:p>
            <a:pPr marL="0" indent="0" defTabSz="914378">
              <a:buNone/>
            </a:pPr>
            <a:endParaRPr lang="en-GB" sz="2000" dirty="0">
              <a:solidFill>
                <a:srgbClr val="002060"/>
              </a:solidFill>
            </a:endParaRPr>
          </a:p>
          <a:p>
            <a:pPr marL="342892" indent="-342892" defTabSz="914378"/>
            <a:endParaRPr lang="en-GB" sz="2000" dirty="0">
              <a:solidFill>
                <a:srgbClr val="002060"/>
              </a:solidFill>
            </a:endParaRPr>
          </a:p>
          <a:p>
            <a:pPr marL="342892" indent="-342892" defTabSz="914378"/>
            <a:endParaRPr lang="en-GB" sz="2000" dirty="0">
              <a:solidFill>
                <a:srgbClr val="002060"/>
              </a:solidFill>
            </a:endParaRPr>
          </a:p>
          <a:p>
            <a:pPr marL="342892" indent="-342892" defTabSz="914378"/>
            <a:endParaRPr lang="en-GB" sz="2000" dirty="0">
              <a:solidFill>
                <a:srgbClr val="002060"/>
              </a:solidFill>
            </a:endParaRPr>
          </a:p>
          <a:p>
            <a:pPr marL="342892" indent="-342892" defTabSz="914378"/>
            <a:endParaRPr lang="en-GB" sz="2000" dirty="0">
              <a:solidFill>
                <a:srgbClr val="002060"/>
              </a:solidFill>
            </a:endParaRPr>
          </a:p>
          <a:p>
            <a:pPr marL="0" indent="0" defTabSz="914378">
              <a:buNone/>
            </a:pPr>
            <a:endParaRPr lang="en-GB" sz="2000" dirty="0">
              <a:solidFill>
                <a:srgbClr val="002060"/>
              </a:solidFill>
            </a:endParaRPr>
          </a:p>
        </p:txBody>
      </p:sp>
      <p:sp>
        <p:nvSpPr>
          <p:cNvPr id="7" name="Slide Number Placeholder 6">
            <a:extLst>
              <a:ext uri="{FF2B5EF4-FFF2-40B4-BE49-F238E27FC236}">
                <a16:creationId xmlns:a16="http://schemas.microsoft.com/office/drawing/2014/main" xmlns="" id="{CBBB6B95-77D5-4F18-B4DB-05EEC5910D34}"/>
              </a:ext>
            </a:extLst>
          </p:cNvPr>
          <p:cNvSpPr>
            <a:spLocks noGrp="1"/>
          </p:cNvSpPr>
          <p:nvPr>
            <p:ph type="sldNum" sz="quarter" idx="12"/>
          </p:nvPr>
        </p:nvSpPr>
        <p:spPr/>
        <p:txBody>
          <a:bodyPr/>
          <a:lstStyle/>
          <a:p>
            <a:fld id="{857A2A22-3899-4136-BDB9-36AC9C8678DA}" type="slidenum">
              <a:rPr lang="en-GB" smtClean="0"/>
              <a:t>2</a:t>
            </a:fld>
            <a:endParaRPr lang="en-GB"/>
          </a:p>
        </p:txBody>
      </p:sp>
    </p:spTree>
    <p:extLst>
      <p:ext uri="{BB962C8B-B14F-4D97-AF65-F5344CB8AC3E}">
        <p14:creationId xmlns:p14="http://schemas.microsoft.com/office/powerpoint/2010/main" val="166219610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00440893-a82a-4b0a-a517-a9d900bf3790"/>
          <p:cNvGraphicFramePr/>
          <p:nvPr>
            <p:extLst>
              <p:ext uri="{D42A27DB-BD31-4B8C-83A1-F6EECF244321}">
                <p14:modId xmlns:p14="http://schemas.microsoft.com/office/powerpoint/2010/main" val="924421252"/>
              </p:ext>
            </p:extLst>
          </p:nvPr>
        </p:nvGraphicFramePr>
        <p:xfrm>
          <a:off x="251520" y="1421119"/>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00440893-a82a-4b0a-a517-a9d900bf3790"/>
          <p:cNvSpPr>
            <a:spLocks noChangeArrowheads="1"/>
          </p:cNvSpPr>
          <p:nvPr/>
        </p:nvSpPr>
        <p:spPr>
          <a:xfrm>
            <a:off x="179513" y="4681821"/>
            <a:ext cx="4593232"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&lt;12m (n=173), &gt;12m &lt;2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(n=231), &gt;2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&lt;3 </a:t>
            </a:r>
            <a:r>
              <a:rPr lang="en-US" sz="600" dirty="0" err="1">
                <a:latin typeface="Tahoma" panose="020B0604030504040204" pitchFamily="34" charset="0"/>
                <a:ea typeface="Tahoma" panose="020B0604030504040204" pitchFamily="34" charset="0"/>
                <a:cs typeface="Tahoma" panose="020B0604030504040204" pitchFamily="34" charset="0"/>
              </a:rPr>
              <a:t>yrs</a:t>
            </a:r>
            <a:r>
              <a:rPr lang="en-US" sz="600" dirty="0">
                <a:latin typeface="Tahoma" panose="020B0604030504040204" pitchFamily="34" charset="0"/>
                <a:ea typeface="Tahoma" panose="020B0604030504040204" pitchFamily="34" charset="0"/>
                <a:cs typeface="Tahoma" panose="020B0604030504040204" pitchFamily="34" charset="0"/>
              </a:rPr>
              <a:t> (n=257), &gt;3yrs &lt;5yrs (n=469), &gt;5yrs &lt;10yrs (n=857), &gt;10yrs &lt;20yrs (n=1,556), 20yrs + (n=2,807)</a:t>
            </a:r>
          </a:p>
        </p:txBody>
      </p:sp>
      <p:sp>
        <p:nvSpPr>
          <p:cNvPr id="6" name="Rectangle 5">
            <a:extLst>
              <a:ext uri="{FF2B5EF4-FFF2-40B4-BE49-F238E27FC236}">
                <a16:creationId xmlns:a16="http://schemas.microsoft.com/office/drawing/2014/main" xmlns="" id="{C38EA957-05EC-48DF-81C7-59907DE66923}"/>
              </a:ext>
            </a:extLst>
          </p:cNvPr>
          <p:cNvSpPr/>
          <p:nvPr/>
        </p:nvSpPr>
        <p:spPr>
          <a:xfrm>
            <a:off x="323528" y="1205095"/>
            <a:ext cx="70567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How long have you lived in the LOCAL AREA?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(By LOCAL AREA, we mean within about a 15 minute walk from your current address) </a:t>
            </a:r>
          </a:p>
        </p:txBody>
      </p:sp>
      <p:sp>
        <p:nvSpPr>
          <p:cNvPr id="7" name="Title 6">
            <a:extLst>
              <a:ext uri="{FF2B5EF4-FFF2-40B4-BE49-F238E27FC236}">
                <a16:creationId xmlns:a16="http://schemas.microsoft.com/office/drawing/2014/main" xmlns="" id="{1A17E09B-33AC-4D6A-8321-4A9A68A1B559}"/>
              </a:ext>
            </a:extLst>
          </p:cNvPr>
          <p:cNvSpPr>
            <a:spLocks noGrp="1"/>
          </p:cNvSpPr>
          <p:nvPr>
            <p:ph type="title"/>
          </p:nvPr>
        </p:nvSpPr>
        <p:spPr/>
        <p:txBody>
          <a:bodyPr>
            <a:normAutofit fontScale="90000"/>
          </a:bodyPr>
          <a:lstStyle/>
          <a:p>
            <a:r>
              <a:rPr lang="en-GB" dirty="0"/>
              <a:t>As in 2017, more than two thirds (69%) of the sample have been resident in the same local area for at least 10 years.</a:t>
            </a:r>
          </a:p>
        </p:txBody>
      </p:sp>
      <p:sp>
        <p:nvSpPr>
          <p:cNvPr id="3" name="Slide Number Placeholder 2">
            <a:extLst>
              <a:ext uri="{FF2B5EF4-FFF2-40B4-BE49-F238E27FC236}">
                <a16:creationId xmlns:a16="http://schemas.microsoft.com/office/drawing/2014/main" xmlns="" id="{8493DD7D-BD0A-4F98-ABFF-089222D7CA09}"/>
              </a:ext>
            </a:extLst>
          </p:cNvPr>
          <p:cNvSpPr>
            <a:spLocks noGrp="1"/>
          </p:cNvSpPr>
          <p:nvPr>
            <p:ph type="sldNum" sz="quarter" idx="12"/>
          </p:nvPr>
        </p:nvSpPr>
        <p:spPr/>
        <p:txBody>
          <a:bodyPr/>
          <a:lstStyle/>
          <a:p>
            <a:fld id="{50DE9A6E-8F21-484F-844E-94FEC60E2113}" type="slidenum">
              <a:rPr lang="en-US" smtClean="0"/>
              <a:t>20</a:t>
            </a:fld>
            <a:endParaRPr lang="en-US"/>
          </a:p>
        </p:txBody>
      </p:sp>
      <p:sp>
        <p:nvSpPr>
          <p:cNvPr id="8" name="Footer Placeholder 7">
            <a:extLst>
              <a:ext uri="{FF2B5EF4-FFF2-40B4-BE49-F238E27FC236}">
                <a16:creationId xmlns:a16="http://schemas.microsoft.com/office/drawing/2014/main" xmlns="" id="{DA8592DB-9F73-4620-B849-A2CC64548AEE}"/>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Tree>
    <p:extLst>
      <p:ext uri="{BB962C8B-B14F-4D97-AF65-F5344CB8AC3E}">
        <p14:creationId xmlns:p14="http://schemas.microsoft.com/office/powerpoint/2010/main" val="54556185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362f661d-8172-43ac-a456-a9d900bf1b24"/>
          <p:cNvSpPr>
            <a:spLocks noChangeArrowheads="1"/>
          </p:cNvSpPr>
          <p:nvPr/>
        </p:nvSpPr>
        <p:spPr>
          <a:xfrm>
            <a:off x="395535" y="4688682"/>
            <a:ext cx="4320481"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Boston Borough (n=614), East Lindsey (n=1,438), Lincoln City (n=838), North Kesteven (n=1,036), South Holland (n=651), South Kesteven (n=881), West Lindsey (n=893)</a:t>
            </a:r>
          </a:p>
        </p:txBody>
      </p:sp>
      <p:sp>
        <p:nvSpPr>
          <p:cNvPr id="6" name="Rectangle 5">
            <a:extLst>
              <a:ext uri="{FF2B5EF4-FFF2-40B4-BE49-F238E27FC236}">
                <a16:creationId xmlns:a16="http://schemas.microsoft.com/office/drawing/2014/main" xmlns="" id="{4D1BCBC1-FB82-4BA2-94FE-9CC552026B40}"/>
              </a:ext>
            </a:extLst>
          </p:cNvPr>
          <p:cNvSpPr/>
          <p:nvPr/>
        </p:nvSpPr>
        <p:spPr>
          <a:xfrm>
            <a:off x="930129" y="1131590"/>
            <a:ext cx="58435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Which local authority are you permanently resident in?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only) </a:t>
            </a:r>
          </a:p>
        </p:txBody>
      </p:sp>
      <p:sp>
        <p:nvSpPr>
          <p:cNvPr id="7" name="Title 6">
            <a:extLst>
              <a:ext uri="{FF2B5EF4-FFF2-40B4-BE49-F238E27FC236}">
                <a16:creationId xmlns:a16="http://schemas.microsoft.com/office/drawing/2014/main" xmlns="" id="{11B912CB-8A44-455F-8661-760C7D90D81D}"/>
              </a:ext>
            </a:extLst>
          </p:cNvPr>
          <p:cNvSpPr>
            <a:spLocks noGrp="1"/>
          </p:cNvSpPr>
          <p:nvPr>
            <p:ph type="title"/>
          </p:nvPr>
        </p:nvSpPr>
        <p:spPr>
          <a:xfrm>
            <a:off x="251520" y="267494"/>
            <a:ext cx="7200800" cy="792088"/>
          </a:xfrm>
        </p:spPr>
        <p:txBody>
          <a:bodyPr>
            <a:normAutofit fontScale="90000"/>
          </a:bodyPr>
          <a:lstStyle/>
          <a:p>
            <a:r>
              <a:rPr lang="en-GB" dirty="0"/>
              <a:t>The absolute sample size in each Local Authority has risen year on year with the exception of Lincoln City </a:t>
            </a:r>
          </a:p>
        </p:txBody>
      </p:sp>
      <p:sp>
        <p:nvSpPr>
          <p:cNvPr id="3" name="Slide Number Placeholder 2">
            <a:extLst>
              <a:ext uri="{FF2B5EF4-FFF2-40B4-BE49-F238E27FC236}">
                <a16:creationId xmlns:a16="http://schemas.microsoft.com/office/drawing/2014/main" xmlns="" id="{3F761335-9A22-41EF-A28F-D9024E4C620F}"/>
              </a:ext>
            </a:extLst>
          </p:cNvPr>
          <p:cNvSpPr>
            <a:spLocks noGrp="1"/>
          </p:cNvSpPr>
          <p:nvPr>
            <p:ph type="sldNum" sz="quarter" idx="12"/>
          </p:nvPr>
        </p:nvSpPr>
        <p:spPr/>
        <p:txBody>
          <a:bodyPr/>
          <a:lstStyle/>
          <a:p>
            <a:fld id="{50DE9A6E-8F21-484F-844E-94FEC60E2113}" type="slidenum">
              <a:rPr lang="en-US" smtClean="0"/>
              <a:t>21</a:t>
            </a:fld>
            <a:endParaRPr lang="en-US"/>
          </a:p>
        </p:txBody>
      </p:sp>
      <p:sp>
        <p:nvSpPr>
          <p:cNvPr id="8" name="Footer Placeholder 7">
            <a:extLst>
              <a:ext uri="{FF2B5EF4-FFF2-40B4-BE49-F238E27FC236}">
                <a16:creationId xmlns:a16="http://schemas.microsoft.com/office/drawing/2014/main" xmlns="" id="{84D2E275-406F-4A51-9799-40D732FCEE28}"/>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graphicFrame>
        <p:nvGraphicFramePr>
          <p:cNvPr id="9" name="Chart 8">
            <a:extLst>
              <a:ext uri="{FF2B5EF4-FFF2-40B4-BE49-F238E27FC236}">
                <a16:creationId xmlns:a16="http://schemas.microsoft.com/office/drawing/2014/main" xmlns="" id="{7FA638E3-119C-4790-900D-60412A29CCD6}"/>
              </a:ext>
            </a:extLst>
          </p:cNvPr>
          <p:cNvGraphicFramePr>
            <a:graphicFrameLocks/>
          </p:cNvGraphicFramePr>
          <p:nvPr>
            <p:extLst>
              <p:ext uri="{D42A27DB-BD31-4B8C-83A1-F6EECF244321}">
                <p14:modId xmlns:p14="http://schemas.microsoft.com/office/powerpoint/2010/main" val="679581688"/>
              </p:ext>
            </p:extLst>
          </p:nvPr>
        </p:nvGraphicFramePr>
        <p:xfrm>
          <a:off x="323528" y="1665262"/>
          <a:ext cx="6768752" cy="29227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xmlns="" id="{3245C2BB-533D-4180-9D41-3EB3E70A834B}"/>
              </a:ext>
            </a:extLst>
          </p:cNvPr>
          <p:cNvSpPr txBox="1"/>
          <p:nvPr/>
        </p:nvSpPr>
        <p:spPr>
          <a:xfrm>
            <a:off x="7503381" y="2571750"/>
            <a:ext cx="1619672" cy="1200329"/>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Is there any obvious explanation for the dramatic rise in participation levels from residents in East Lindsey?</a:t>
            </a:r>
          </a:p>
        </p:txBody>
      </p:sp>
    </p:spTree>
    <p:extLst>
      <p:ext uri="{BB962C8B-B14F-4D97-AF65-F5344CB8AC3E}">
        <p14:creationId xmlns:p14="http://schemas.microsoft.com/office/powerpoint/2010/main" val="612719451"/>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362f661d-8172-43ac-a456-a9d900bf1b24"/>
          <p:cNvSpPr>
            <a:spLocks noChangeArrowheads="1"/>
          </p:cNvSpPr>
          <p:nvPr/>
        </p:nvSpPr>
        <p:spPr>
          <a:xfrm>
            <a:off x="395535" y="4688682"/>
            <a:ext cx="4305201"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Boston Borough (n=614), East Lindsey (n=1,438), Lincoln City (n=838), North Kesteven (n=1,036), South Holland (n=651), South Kesteven (n=881), West Lindsey (n=893)</a:t>
            </a:r>
          </a:p>
        </p:txBody>
      </p:sp>
      <p:sp>
        <p:nvSpPr>
          <p:cNvPr id="6" name="Rectangle 5">
            <a:extLst>
              <a:ext uri="{FF2B5EF4-FFF2-40B4-BE49-F238E27FC236}">
                <a16:creationId xmlns:a16="http://schemas.microsoft.com/office/drawing/2014/main" xmlns="" id="{4D1BCBC1-FB82-4BA2-94FE-9CC552026B40}"/>
              </a:ext>
            </a:extLst>
          </p:cNvPr>
          <p:cNvSpPr/>
          <p:nvPr/>
        </p:nvSpPr>
        <p:spPr>
          <a:xfrm>
            <a:off x="930128" y="1203598"/>
            <a:ext cx="58435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Which local authority are you permanently resident in?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only) </a:t>
            </a:r>
          </a:p>
        </p:txBody>
      </p:sp>
      <p:graphicFrame>
        <p:nvGraphicFramePr>
          <p:cNvPr id="7" name="Chart 6">
            <a:extLst>
              <a:ext uri="{FF2B5EF4-FFF2-40B4-BE49-F238E27FC236}">
                <a16:creationId xmlns:a16="http://schemas.microsoft.com/office/drawing/2014/main" xmlns="" id="{E5E9E94B-E5EC-4782-9AA6-6F7C66EA5E28}"/>
              </a:ext>
            </a:extLst>
          </p:cNvPr>
          <p:cNvGraphicFramePr>
            <a:graphicFrameLocks/>
          </p:cNvGraphicFramePr>
          <p:nvPr>
            <p:extLst>
              <p:ext uri="{D42A27DB-BD31-4B8C-83A1-F6EECF244321}">
                <p14:modId xmlns:p14="http://schemas.microsoft.com/office/powerpoint/2010/main" val="3312819313"/>
              </p:ext>
            </p:extLst>
          </p:nvPr>
        </p:nvGraphicFramePr>
        <p:xfrm>
          <a:off x="107504" y="1419622"/>
          <a:ext cx="7344816" cy="3269061"/>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014D354E-0823-44C8-A199-952F4AA7B183}"/>
              </a:ext>
            </a:extLst>
          </p:cNvPr>
          <p:cNvSpPr>
            <a:spLocks noGrp="1"/>
          </p:cNvSpPr>
          <p:nvPr>
            <p:ph type="title"/>
          </p:nvPr>
        </p:nvSpPr>
        <p:spPr>
          <a:xfrm>
            <a:off x="249368" y="253035"/>
            <a:ext cx="7200800" cy="720080"/>
          </a:xfrm>
        </p:spPr>
        <p:txBody>
          <a:bodyPr>
            <a:noAutofit/>
          </a:bodyPr>
          <a:lstStyle/>
          <a:p>
            <a:r>
              <a:rPr lang="en-GB" sz="2000" dirty="0"/>
              <a:t>In 2018, residents of East Lindsey account for a quarter of </a:t>
            </a:r>
            <a:br>
              <a:rPr lang="en-GB" sz="2000" dirty="0"/>
            </a:br>
            <a:r>
              <a:rPr lang="en-GB" sz="2000" dirty="0"/>
              <a:t>the total sample, with South Kesteven the most </a:t>
            </a:r>
            <a:br>
              <a:rPr lang="en-GB" sz="2000" dirty="0"/>
            </a:br>
            <a:r>
              <a:rPr lang="en-GB" sz="2000" dirty="0"/>
              <a:t>under-represented Local Authority (-5% points) relative to </a:t>
            </a:r>
            <a:br>
              <a:rPr lang="en-GB" sz="2000" dirty="0"/>
            </a:br>
            <a:r>
              <a:rPr lang="en-GB" sz="2000" dirty="0"/>
              <a:t>the distribution of the actual population of the county.</a:t>
            </a:r>
          </a:p>
        </p:txBody>
      </p:sp>
      <p:sp>
        <p:nvSpPr>
          <p:cNvPr id="3" name="Slide Number Placeholder 2">
            <a:extLst>
              <a:ext uri="{FF2B5EF4-FFF2-40B4-BE49-F238E27FC236}">
                <a16:creationId xmlns:a16="http://schemas.microsoft.com/office/drawing/2014/main" xmlns="" id="{44E89EE0-1189-46A4-84D1-1905BB9388E5}"/>
              </a:ext>
            </a:extLst>
          </p:cNvPr>
          <p:cNvSpPr>
            <a:spLocks noGrp="1"/>
          </p:cNvSpPr>
          <p:nvPr>
            <p:ph type="sldNum" sz="quarter" idx="12"/>
          </p:nvPr>
        </p:nvSpPr>
        <p:spPr/>
        <p:txBody>
          <a:bodyPr/>
          <a:lstStyle/>
          <a:p>
            <a:fld id="{50DE9A6E-8F21-484F-844E-94FEC60E2113}" type="slidenum">
              <a:rPr lang="en-US" smtClean="0"/>
              <a:t>22</a:t>
            </a:fld>
            <a:endParaRPr lang="en-US"/>
          </a:p>
        </p:txBody>
      </p:sp>
      <p:sp>
        <p:nvSpPr>
          <p:cNvPr id="8" name="Footer Placeholder 7">
            <a:extLst>
              <a:ext uri="{FF2B5EF4-FFF2-40B4-BE49-F238E27FC236}">
                <a16:creationId xmlns:a16="http://schemas.microsoft.com/office/drawing/2014/main" xmlns="" id="{0E79DAEF-7454-4BC0-850A-D67600064C69}"/>
              </a:ext>
            </a:extLst>
          </p:cNvPr>
          <p:cNvSpPr>
            <a:spLocks noGrp="1"/>
          </p:cNvSpPr>
          <p:nvPr>
            <p:ph type="ftr" sz="quarter" idx="11"/>
          </p:nvPr>
        </p:nvSpPr>
        <p:spPr/>
        <p:txBody>
          <a:bodyPr/>
          <a:lstStyle/>
          <a:p>
            <a:pPr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p>
        </p:txBody>
      </p:sp>
      <p:sp>
        <p:nvSpPr>
          <p:cNvPr id="9" name="TextBox 8">
            <a:extLst>
              <a:ext uri="{FF2B5EF4-FFF2-40B4-BE49-F238E27FC236}">
                <a16:creationId xmlns:a16="http://schemas.microsoft.com/office/drawing/2014/main" xmlns="" id="{C8DD22C0-4CF8-44E9-AF57-F5877EA03A42}"/>
              </a:ext>
            </a:extLst>
          </p:cNvPr>
          <p:cNvSpPr txBox="1"/>
          <p:nvPr/>
        </p:nvSpPr>
        <p:spPr>
          <a:xfrm>
            <a:off x="7519019" y="1144236"/>
            <a:ext cx="162763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Lincoln City has experienced the largest year-on-year fall in proportional share of the sample (-4% points).</a:t>
            </a:r>
          </a:p>
        </p:txBody>
      </p:sp>
      <p:sp>
        <p:nvSpPr>
          <p:cNvPr id="10" name="TextBox 9">
            <a:extLst>
              <a:ext uri="{FF2B5EF4-FFF2-40B4-BE49-F238E27FC236}">
                <a16:creationId xmlns:a16="http://schemas.microsoft.com/office/drawing/2014/main" xmlns="" id="{07C142C6-7BCD-4A11-9431-0A2E5867DD4A}"/>
              </a:ext>
            </a:extLst>
          </p:cNvPr>
          <p:cNvSpPr txBox="1"/>
          <p:nvPr/>
        </p:nvSpPr>
        <p:spPr>
          <a:xfrm>
            <a:off x="7524328" y="2553417"/>
            <a:ext cx="1627632" cy="1754326"/>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Ahead of the next annual survey, new ways to engage higher numbers of residents in: South Kesteven, Lincoln City and South Holland should be identified.</a:t>
            </a:r>
          </a:p>
        </p:txBody>
      </p:sp>
    </p:spTree>
    <p:extLst>
      <p:ext uri="{BB962C8B-B14F-4D97-AF65-F5344CB8AC3E}">
        <p14:creationId xmlns:p14="http://schemas.microsoft.com/office/powerpoint/2010/main" val="8738402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6" name="Table 5">
            <a:extLst>
              <a:ext uri="{FF2B5EF4-FFF2-40B4-BE49-F238E27FC236}">
                <a16:creationId xmlns:a16="http://schemas.microsoft.com/office/drawing/2014/main" xmlns="" id="{4D7ACE7C-2BB3-4220-9956-3E25FCA8F9D8}"/>
              </a:ext>
            </a:extLst>
          </p:cNvPr>
          <p:cNvGraphicFramePr>
            <a:graphicFrameLocks noGrp="1"/>
          </p:cNvGraphicFramePr>
          <p:nvPr>
            <p:extLst>
              <p:ext uri="{D42A27DB-BD31-4B8C-83A1-F6EECF244321}">
                <p14:modId xmlns:p14="http://schemas.microsoft.com/office/powerpoint/2010/main" val="2883910089"/>
              </p:ext>
            </p:extLst>
          </p:nvPr>
        </p:nvGraphicFramePr>
        <p:xfrm>
          <a:off x="4067944" y="76200"/>
          <a:ext cx="792088" cy="4948003"/>
        </p:xfrm>
        <a:graphic>
          <a:graphicData uri="http://schemas.openxmlformats.org/drawingml/2006/table">
            <a:tbl>
              <a:tblPr>
                <a:tableStyleId>{5C22544A-7EE6-4342-B048-85BDC9FD1C3A}</a:tableStyleId>
              </a:tblPr>
              <a:tblGrid>
                <a:gridCol w="396044">
                  <a:extLst>
                    <a:ext uri="{9D8B030D-6E8A-4147-A177-3AD203B41FA5}">
                      <a16:colId xmlns:a16="http://schemas.microsoft.com/office/drawing/2014/main" xmlns="" val="3505043346"/>
                    </a:ext>
                  </a:extLst>
                </a:gridCol>
                <a:gridCol w="396044">
                  <a:extLst>
                    <a:ext uri="{9D8B030D-6E8A-4147-A177-3AD203B41FA5}">
                      <a16:colId xmlns:a16="http://schemas.microsoft.com/office/drawing/2014/main" xmlns="" val="941916977"/>
                    </a:ext>
                  </a:extLst>
                </a:gridCol>
              </a:tblGrid>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Postcode </a:t>
                      </a:r>
                      <a:endParaRPr lang="en-GB" sz="600" b="1"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Count</a:t>
                      </a:r>
                      <a:endParaRPr lang="en-GB" sz="600" b="1"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311386571"/>
                  </a:ext>
                </a:extLst>
              </a:tr>
              <a:tr h="120683">
                <a:tc>
                  <a:txBody>
                    <a:bodyPr/>
                    <a:lstStyle/>
                    <a:p>
                      <a:pPr algn="l"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PE21</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237</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008451332"/>
                  </a:ext>
                </a:extLst>
              </a:tr>
              <a:tr h="120683">
                <a:tc>
                  <a:txBody>
                    <a:bodyPr/>
                    <a:lstStyle/>
                    <a:p>
                      <a:pPr algn="l"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LN4</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236</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48959970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220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62020126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NG34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195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000818805"/>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185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162773894"/>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PE11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185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17458521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184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692892500"/>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DN21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177</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552180132"/>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LN11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169</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4002415821"/>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PE12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140</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089219962"/>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129</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115298051"/>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NG31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115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29735019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PE10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106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942171832"/>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LN8</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105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4153037146"/>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PE22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92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16076911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PE25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83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425968805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DN36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81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683024276"/>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PE20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72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80088979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69</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461182324"/>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LN9</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64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04474270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PE23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63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518104165"/>
                  </a:ext>
                </a:extLst>
              </a:tr>
              <a:tr h="120683">
                <a:tc>
                  <a:txBody>
                    <a:bodyPr/>
                    <a:lstStyle/>
                    <a:p>
                      <a:pPr algn="l"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PE9</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60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493086526"/>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PE24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57</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4082385871"/>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LN12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52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9016172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LN13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719877411"/>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LN10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203286415"/>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NG33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220376083"/>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36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510089303"/>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NG32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35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928465490"/>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LN7</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24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905656412"/>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NG23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11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91578456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DN32</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9</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189364484"/>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DN35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8</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856845464"/>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DN17</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01249834"/>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DN16</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2282184298"/>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DN20</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3948252175"/>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DN15</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612992005"/>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DN31</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941902289"/>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DN34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4</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4035059163"/>
                  </a:ext>
                </a:extLst>
              </a:tr>
              <a:tr h="120683">
                <a:tc>
                  <a:txBody>
                    <a:bodyPr/>
                    <a:lstStyle/>
                    <a:p>
                      <a:pPr algn="l" fontAlgn="b"/>
                      <a:r>
                        <a:rPr lang="en-GB" sz="600" u="none" strike="noStrike">
                          <a:effectLst/>
                          <a:latin typeface="Tahoma" panose="020B0604030504040204" pitchFamily="34" charset="0"/>
                          <a:ea typeface="Tahoma" panose="020B0604030504040204" pitchFamily="34" charset="0"/>
                          <a:cs typeface="Tahoma" panose="020B0604030504040204" pitchFamily="34" charset="0"/>
                        </a:rPr>
                        <a:t>PE13</a:t>
                      </a:r>
                      <a:endParaRPr lang="en-GB" sz="600" b="0" i="0" u="none" strike="noStrike">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tc>
                  <a:txBody>
                    <a:bodyPr/>
                    <a:lstStyle/>
                    <a:p>
                      <a:pPr algn="r" fontAlgn="b"/>
                      <a:r>
                        <a:rPr lang="en-GB" sz="600" u="none" strike="noStrike" dirty="0">
                          <a:effectLst/>
                          <a:latin typeface="Tahoma" panose="020B0604030504040204" pitchFamily="34" charset="0"/>
                          <a:ea typeface="Tahoma" panose="020B0604030504040204" pitchFamily="34" charset="0"/>
                          <a:cs typeface="Tahoma" panose="020B0604030504040204" pitchFamily="34" charset="0"/>
                        </a:rPr>
                        <a:t>4</a:t>
                      </a:r>
                      <a:endParaRPr lang="en-GB" sz="600" b="0" i="0" u="none" strike="noStrike" dirty="0">
                        <a:effectLst/>
                        <a:latin typeface="Tahoma" panose="020B0604030504040204" pitchFamily="34" charset="0"/>
                        <a:ea typeface="Tahoma" panose="020B0604030504040204" pitchFamily="34" charset="0"/>
                        <a:cs typeface="Tahoma" panose="020B0604030504040204" pitchFamily="34" charset="0"/>
                      </a:endParaRPr>
                    </a:p>
                  </a:txBody>
                  <a:tcPr marL="4649" marR="4649" marT="4649" marB="0" anchor="b"/>
                </a:tc>
                <a:extLst>
                  <a:ext uri="{0D108BD9-81ED-4DB2-BD59-A6C34878D82A}">
                    <a16:rowId xmlns:a16="http://schemas.microsoft.com/office/drawing/2014/main" xmlns="" val="1729145821"/>
                  </a:ext>
                </a:extLst>
              </a:tr>
            </a:tbl>
          </a:graphicData>
        </a:graphic>
      </p:graphicFrame>
      <p:pic>
        <p:nvPicPr>
          <p:cNvPr id="7" name="Picture 6">
            <a:extLst>
              <a:ext uri="{FF2B5EF4-FFF2-40B4-BE49-F238E27FC236}">
                <a16:creationId xmlns:a16="http://schemas.microsoft.com/office/drawing/2014/main" xmlns="" id="{702D3C74-91F6-4449-A1FA-06061784AE7C}"/>
              </a:ext>
            </a:extLst>
          </p:cNvPr>
          <p:cNvPicPr>
            <a:picLocks noChangeAspect="1"/>
          </p:cNvPicPr>
          <p:nvPr/>
        </p:nvPicPr>
        <p:blipFill>
          <a:blip r:embed="rId3"/>
          <a:stretch>
            <a:fillRect/>
          </a:stretch>
        </p:blipFill>
        <p:spPr>
          <a:xfrm>
            <a:off x="107504" y="70367"/>
            <a:ext cx="3888432" cy="5073133"/>
          </a:xfrm>
          <a:prstGeom prst="rect">
            <a:avLst/>
          </a:prstGeom>
        </p:spPr>
      </p:pic>
      <p:sp>
        <p:nvSpPr>
          <p:cNvPr id="4" name="Title 3">
            <a:extLst>
              <a:ext uri="{FF2B5EF4-FFF2-40B4-BE49-F238E27FC236}">
                <a16:creationId xmlns:a16="http://schemas.microsoft.com/office/drawing/2014/main" xmlns="" id="{CAE1C17C-8309-4150-9FD5-63E9694A13CF}"/>
              </a:ext>
            </a:extLst>
          </p:cNvPr>
          <p:cNvSpPr>
            <a:spLocks noGrp="1"/>
          </p:cNvSpPr>
          <p:nvPr>
            <p:ph type="title"/>
          </p:nvPr>
        </p:nvSpPr>
        <p:spPr>
          <a:xfrm>
            <a:off x="4932040" y="492966"/>
            <a:ext cx="2520280" cy="989215"/>
          </a:xfrm>
        </p:spPr>
        <p:txBody>
          <a:bodyPr>
            <a:normAutofit fontScale="90000"/>
          </a:bodyPr>
          <a:lstStyle/>
          <a:p>
            <a:pPr algn="ctr"/>
            <a:r>
              <a:rPr lang="en-GB" dirty="0"/>
              <a:t>14 postcode areas supplied in excess of one hundred survey participants each.</a:t>
            </a:r>
          </a:p>
        </p:txBody>
      </p:sp>
      <p:sp>
        <p:nvSpPr>
          <p:cNvPr id="3" name="Slide Number Placeholder 2">
            <a:extLst>
              <a:ext uri="{FF2B5EF4-FFF2-40B4-BE49-F238E27FC236}">
                <a16:creationId xmlns:a16="http://schemas.microsoft.com/office/drawing/2014/main" xmlns="" id="{4E2821B9-4705-497F-A0B1-D42B56C859DD}"/>
              </a:ext>
            </a:extLst>
          </p:cNvPr>
          <p:cNvSpPr>
            <a:spLocks noGrp="1"/>
          </p:cNvSpPr>
          <p:nvPr>
            <p:ph type="sldNum" sz="quarter" idx="12"/>
          </p:nvPr>
        </p:nvSpPr>
        <p:spPr/>
        <p:txBody>
          <a:bodyPr/>
          <a:lstStyle/>
          <a:p>
            <a:fld id="{50DE9A6E-8F21-484F-844E-94FEC60E2113}" type="slidenum">
              <a:rPr lang="en-US" smtClean="0"/>
              <a:t>23</a:t>
            </a:fld>
            <a:endParaRPr lang="en-US"/>
          </a:p>
        </p:txBody>
      </p:sp>
      <p:sp>
        <p:nvSpPr>
          <p:cNvPr id="8" name="Rectangle 7">
            <a:extLst>
              <a:ext uri="{FF2B5EF4-FFF2-40B4-BE49-F238E27FC236}">
                <a16:creationId xmlns:a16="http://schemas.microsoft.com/office/drawing/2014/main" xmlns="" id="{5FAF86E6-C0C5-43FB-BA42-1DAA09A30A93}"/>
              </a:ext>
            </a:extLst>
          </p:cNvPr>
          <p:cNvSpPr/>
          <p:nvPr/>
        </p:nvSpPr>
        <p:spPr>
          <a:xfrm>
            <a:off x="5004048" y="1862647"/>
            <a:ext cx="2376264"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Heat map and ranked list of survey participants by postcode area.</a:t>
            </a:r>
          </a:p>
        </p:txBody>
      </p:sp>
      <p:sp>
        <p:nvSpPr>
          <p:cNvPr id="9" name="Rectangle 8">
            <a:extLst>
              <a:ext uri="{FF2B5EF4-FFF2-40B4-BE49-F238E27FC236}">
                <a16:creationId xmlns:a16="http://schemas.microsoft.com/office/drawing/2014/main" xmlns="" id="{0C9DF9DC-3DE7-49FE-8F12-06CDC220D06F}"/>
              </a:ext>
            </a:extLst>
          </p:cNvPr>
          <p:cNvSpPr/>
          <p:nvPr/>
        </p:nvSpPr>
        <p:spPr>
          <a:xfrm>
            <a:off x="3995936" y="70367"/>
            <a:ext cx="936104" cy="1853311"/>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8793360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d0d4eb72-b35f-4b25-9c89-a9de00d05bb9"/>
          <p:cNvGraphicFramePr/>
          <p:nvPr>
            <p:extLst>
              <p:ext uri="{D42A27DB-BD31-4B8C-83A1-F6EECF244321}">
                <p14:modId xmlns:p14="http://schemas.microsoft.com/office/powerpoint/2010/main" val="2508651074"/>
              </p:ext>
            </p:extLst>
          </p:nvPr>
        </p:nvGraphicFramePr>
        <p:xfrm>
          <a:off x="179512" y="1419622"/>
          <a:ext cx="7200800" cy="328471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d0d4eb72-b35f-4b25-9c89-a9de00d05bb9"/>
          <p:cNvSpPr>
            <a:spLocks noChangeArrowheads="1"/>
          </p:cNvSpPr>
          <p:nvPr/>
        </p:nvSpPr>
        <p:spPr>
          <a:xfrm>
            <a:off x="1121768" y="1536513"/>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Distribution of the sample by Council Tax Band</a:t>
            </a:r>
          </a:p>
        </p:txBody>
      </p:sp>
      <p:sp>
        <p:nvSpPr>
          <p:cNvPr id="7" name="Slide Number Placeholder 6">
            <a:extLst>
              <a:ext uri="{FF2B5EF4-FFF2-40B4-BE49-F238E27FC236}">
                <a16:creationId xmlns:a16="http://schemas.microsoft.com/office/drawing/2014/main" xmlns="" id="{958FC417-8267-47D4-A336-082D16F0F943}"/>
              </a:ext>
            </a:extLst>
          </p:cNvPr>
          <p:cNvSpPr>
            <a:spLocks noGrp="1"/>
          </p:cNvSpPr>
          <p:nvPr>
            <p:ph type="sldNum" sz="quarter" idx="12"/>
          </p:nvPr>
        </p:nvSpPr>
        <p:spPr/>
        <p:txBody>
          <a:bodyPr/>
          <a:lstStyle/>
          <a:p>
            <a:fld id="{857A2A22-3899-4136-BDB9-36AC9C8678DA}" type="slidenum">
              <a:rPr lang="en-GB" smtClean="0"/>
              <a:t>24</a:t>
            </a:fld>
            <a:endParaRPr lang="en-GB"/>
          </a:p>
        </p:txBody>
      </p:sp>
      <p:sp>
        <p:nvSpPr>
          <p:cNvPr id="8" name="Title 1">
            <a:extLst>
              <a:ext uri="{FF2B5EF4-FFF2-40B4-BE49-F238E27FC236}">
                <a16:creationId xmlns:a16="http://schemas.microsoft.com/office/drawing/2014/main" xmlns="" id="{B8395C52-00DE-4E47-BFB7-844A4364A0CA}"/>
              </a:ext>
            </a:extLst>
          </p:cNvPr>
          <p:cNvSpPr txBox="1">
            <a:spLocks/>
          </p:cNvSpPr>
          <p:nvPr/>
        </p:nvSpPr>
        <p:spPr>
          <a:xfrm>
            <a:off x="229909" y="32570"/>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The participant sample aligns quite closely to property categorisations for Council Tax with the exceptions of Band A which is markedly </a:t>
            </a:r>
            <a:br>
              <a:rPr lang="en-GB" dirty="0">
                <a:solidFill>
                  <a:srgbClr val="0B3B6C"/>
                </a:solidFill>
              </a:rPr>
            </a:br>
            <a:r>
              <a:rPr lang="en-GB" dirty="0">
                <a:solidFill>
                  <a:srgbClr val="0B3B6C"/>
                </a:solidFill>
              </a:rPr>
              <a:t>under-represented in the overall sample and Band D which is markedly over-represented, as was the case in 2017 as well.</a:t>
            </a:r>
            <a:endParaRPr lang="en-GB" dirty="0">
              <a:solidFill>
                <a:srgbClr val="ED0973"/>
              </a:solidFill>
            </a:endParaRPr>
          </a:p>
        </p:txBody>
      </p:sp>
      <p:sp>
        <p:nvSpPr>
          <p:cNvPr id="9" name="Rectangle 8">
            <a:extLst>
              <a:ext uri="{FF2B5EF4-FFF2-40B4-BE49-F238E27FC236}">
                <a16:creationId xmlns:a16="http://schemas.microsoft.com/office/drawing/2014/main" xmlns="" id="{CF37031E-5812-4C00-A653-CA8A81435C8D}"/>
              </a:ext>
            </a:extLst>
          </p:cNvPr>
          <p:cNvSpPr/>
          <p:nvPr/>
        </p:nvSpPr>
        <p:spPr>
          <a:xfrm>
            <a:off x="263337" y="1131590"/>
            <a:ext cx="7200405"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from the options below which Council Tax Band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your place of residence falls into.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xmlns="" id="{397D6DCD-667E-4751-9FE8-75D964DF5654}"/>
              </a:ext>
            </a:extLst>
          </p:cNvPr>
          <p:cNvSpPr txBox="1"/>
          <p:nvPr/>
        </p:nvSpPr>
        <p:spPr>
          <a:xfrm>
            <a:off x="7364114" y="2129591"/>
            <a:ext cx="1774635" cy="1546577"/>
          </a:xfrm>
          <a:prstGeom prst="rect">
            <a:avLst/>
          </a:prstGeom>
          <a:solidFill>
            <a:schemeClr val="bg1">
              <a:lumMod val="50000"/>
            </a:schemeClr>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For the purpose of comparison we have excluded participants answering: ‘Exempt’ ‘Not required to pay’ and ‘Don’t know’.</a:t>
            </a:r>
          </a:p>
        </p:txBody>
      </p:sp>
      <p:sp>
        <p:nvSpPr>
          <p:cNvPr id="10" name="Footer Placeholder 9">
            <a:extLst>
              <a:ext uri="{FF2B5EF4-FFF2-40B4-BE49-F238E27FC236}">
                <a16:creationId xmlns:a16="http://schemas.microsoft.com/office/drawing/2014/main" xmlns="" id="{A391254D-2219-471B-A0DE-5F3B708EFDA0}"/>
              </a:ext>
            </a:extLst>
          </p:cNvPr>
          <p:cNvSpPr>
            <a:spLocks noGrp="1"/>
          </p:cNvSpPr>
          <p:nvPr>
            <p:ph type="ftr" sz="quarter" idx="11"/>
          </p:nvPr>
        </p:nvSpPr>
        <p:spPr/>
        <p:txBody>
          <a:bodyPr/>
          <a:lstStyle/>
          <a:p>
            <a:pPr lvl="0"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83331713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84E6AC1-6C6F-4B7B-9AA5-777D4F20DC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xmlns="" id="{365EB592-69C1-49CD-BC38-926F55C7E49F}"/>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Survey findings</a:t>
            </a:r>
          </a:p>
        </p:txBody>
      </p:sp>
    </p:spTree>
    <p:extLst>
      <p:ext uri="{BB962C8B-B14F-4D97-AF65-F5344CB8AC3E}">
        <p14:creationId xmlns:p14="http://schemas.microsoft.com/office/powerpoint/2010/main" val="1281685513"/>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0d77b828-5063-481e-9f5b-a9d900c4357f"/>
          <p:cNvGraphicFramePr/>
          <p:nvPr>
            <p:extLst>
              <p:ext uri="{D42A27DB-BD31-4B8C-83A1-F6EECF244321}">
                <p14:modId xmlns:p14="http://schemas.microsoft.com/office/powerpoint/2010/main" val="1110847969"/>
              </p:ext>
            </p:extLst>
          </p:nvPr>
        </p:nvGraphicFramePr>
        <p:xfrm>
          <a:off x="251520" y="1563638"/>
          <a:ext cx="7024189" cy="314578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0d77b828-5063-481e-9f5b-a9d900c4357f"/>
          <p:cNvSpPr>
            <a:spLocks noChangeArrowheads="1"/>
          </p:cNvSpPr>
          <p:nvPr/>
        </p:nvSpPr>
        <p:spPr>
          <a:xfrm>
            <a:off x="164951" y="4861194"/>
            <a:ext cx="5483543" cy="184666"/>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2017 (n=2,906), 2018 (n=3,444)</a:t>
            </a:r>
          </a:p>
        </p:txBody>
      </p:sp>
      <p:sp>
        <p:nvSpPr>
          <p:cNvPr id="6" name="Rectangle 5">
            <a:extLst>
              <a:ext uri="{FF2B5EF4-FFF2-40B4-BE49-F238E27FC236}">
                <a16:creationId xmlns:a16="http://schemas.microsoft.com/office/drawing/2014/main" xmlns="" id="{8931E706-9F6B-4050-9BD1-3D034BECAE1C}"/>
              </a:ext>
            </a:extLst>
          </p:cNvPr>
          <p:cNvSpPr/>
          <p:nvPr/>
        </p:nvSpPr>
        <p:spPr>
          <a:xfrm>
            <a:off x="1028660" y="1411868"/>
            <a:ext cx="5760640" cy="646331"/>
          </a:xfrm>
          <a:prstGeom prst="rect">
            <a:avLst/>
          </a:prstGeom>
        </p:spPr>
        <p:txBody>
          <a:bodyPr wrap="square">
            <a:spAutoFit/>
          </a:bodyPr>
          <a:lstStyle/>
          <a:p>
            <a:pPr algn="ctr"/>
            <a:r>
              <a:rPr lang="en-GB" sz="1200" b="1" dirty="0">
                <a:latin typeface="Tahoma" panose="020B0604030504040204" pitchFamily="34" charset="0"/>
              </a:rPr>
              <a:t>How much is YOUR OWN quality of life affected by FEAR OF CRIME on a scale from 1 to 10, where 1 is no effect and 10 is a total effect on your quality of life? </a:t>
            </a:r>
            <a:endParaRPr lang="en-GB" sz="1200" b="1" dirty="0"/>
          </a:p>
        </p:txBody>
      </p:sp>
      <p:sp>
        <p:nvSpPr>
          <p:cNvPr id="3" name="Slide Number Placeholder 2">
            <a:extLst>
              <a:ext uri="{FF2B5EF4-FFF2-40B4-BE49-F238E27FC236}">
                <a16:creationId xmlns:a16="http://schemas.microsoft.com/office/drawing/2014/main" xmlns="" id="{4AEA0EB9-91F5-481F-AD8E-600B77C6F0DA}"/>
              </a:ext>
            </a:extLst>
          </p:cNvPr>
          <p:cNvSpPr>
            <a:spLocks noGrp="1"/>
          </p:cNvSpPr>
          <p:nvPr>
            <p:ph type="sldNum" sz="quarter" idx="12"/>
          </p:nvPr>
        </p:nvSpPr>
        <p:spPr>
          <a:xfrm>
            <a:off x="6804248" y="843558"/>
            <a:ext cx="2133600" cy="357188"/>
          </a:xfrm>
        </p:spPr>
        <p:txBody>
          <a:bodyPr/>
          <a:lstStyle/>
          <a:p>
            <a:fld id="{50DE9A6E-8F21-484F-844E-94FEC60E2113}" type="slidenum">
              <a:rPr lang="en-US" smtClean="0"/>
              <a:t>26</a:t>
            </a:fld>
            <a:endParaRPr lang="en-US" dirty="0"/>
          </a:p>
        </p:txBody>
      </p:sp>
      <p:sp>
        <p:nvSpPr>
          <p:cNvPr id="9" name="Footer Placeholder 1">
            <a:extLst>
              <a:ext uri="{FF2B5EF4-FFF2-40B4-BE49-F238E27FC236}">
                <a16:creationId xmlns:a16="http://schemas.microsoft.com/office/drawing/2014/main" xmlns="" id="{D1F6DAFC-E414-4504-B976-8DDBC124BCE1}"/>
              </a:ext>
            </a:extLst>
          </p:cNvPr>
          <p:cNvSpPr txBox="1">
            <a:spLocks/>
          </p:cNvSpPr>
          <p:nvPr/>
        </p:nvSpPr>
        <p:spPr>
          <a:xfrm>
            <a:off x="4555958" y="4711380"/>
            <a:ext cx="2895600" cy="35718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 </a:t>
            </a:r>
            <a:endParaRPr kumimoji="0" lang="en-US" sz="800" b="0" i="0" u="none" strike="noStrike" kern="1200" cap="none" spc="0" normalizeH="0" baseline="0" noProof="0" dirty="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itle 6">
            <a:extLst>
              <a:ext uri="{FF2B5EF4-FFF2-40B4-BE49-F238E27FC236}">
                <a16:creationId xmlns:a16="http://schemas.microsoft.com/office/drawing/2014/main" xmlns="" id="{FE675270-04DA-4DFC-B217-5A9F0B90392A}"/>
              </a:ext>
            </a:extLst>
          </p:cNvPr>
          <p:cNvSpPr txBox="1">
            <a:spLocks/>
          </p:cNvSpPr>
          <p:nvPr/>
        </p:nvSpPr>
        <p:spPr>
          <a:xfrm>
            <a:off x="251520" y="267494"/>
            <a:ext cx="7200800" cy="992604"/>
          </a:xfrm>
          <a:prstGeom prst="rect">
            <a:avLst/>
          </a:prstGeom>
        </p:spPr>
        <p:txBody>
          <a:bodyPr vert="horz" lIns="91440" tIns="45720" rIns="91440" bIns="45720" rtlCol="0">
            <a:normAutofit fontScale="9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t>At a headline level there has been a marginal year-on-year rise in the impact on quality of life caused by ‘Fear of Crime’ across all residents completing the survey. The mean score for this dimension has worsened by 0.28.</a:t>
            </a:r>
          </a:p>
        </p:txBody>
      </p:sp>
      <p:sp>
        <p:nvSpPr>
          <p:cNvPr id="11" name="TextBox 10">
            <a:extLst>
              <a:ext uri="{FF2B5EF4-FFF2-40B4-BE49-F238E27FC236}">
                <a16:creationId xmlns:a16="http://schemas.microsoft.com/office/drawing/2014/main" xmlns="" id="{AD48C0DC-9C15-4620-89C3-0DD56CDA4E0D}"/>
              </a:ext>
            </a:extLst>
          </p:cNvPr>
          <p:cNvSpPr txBox="1"/>
          <p:nvPr/>
        </p:nvSpPr>
        <p:spPr>
          <a:xfrm>
            <a:off x="7369365" y="1491630"/>
            <a:ext cx="1774635" cy="2377574"/>
          </a:xfrm>
          <a:prstGeom prst="rect">
            <a:avLst/>
          </a:prstGeom>
          <a:solidFill>
            <a:schemeClr val="bg1">
              <a:lumMod val="50000"/>
            </a:schemeClr>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NB As this is a </a:t>
            </a:r>
            <a:b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br>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mean score rating on a 10 point rating scale, a rating scale increase of 1 equates roughly to a 10% point increase. Therefore  this increase of 0.28 broadly equates to a 2.8% move.  </a:t>
            </a:r>
          </a:p>
        </p:txBody>
      </p:sp>
    </p:spTree>
    <p:extLst>
      <p:ext uri="{BB962C8B-B14F-4D97-AF65-F5344CB8AC3E}">
        <p14:creationId xmlns:p14="http://schemas.microsoft.com/office/powerpoint/2010/main" val="21890929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479251337"/>
              </p:ext>
            </p:extLst>
          </p:nvPr>
        </p:nvGraphicFramePr>
        <p:xfrm>
          <a:off x="251520" y="1275606"/>
          <a:ext cx="7200800"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79512" y="4587974"/>
            <a:ext cx="2448272"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1 (n=692), 2 (n=1,172), 3 (n=1,120), 4 (n=644), 5 (n=890), 6 (n=522), 7 (n=524), 8 (n=496), 9 (n=151), 10 (n=139)</a:t>
            </a:r>
          </a:p>
        </p:txBody>
      </p:sp>
      <p:sp>
        <p:nvSpPr>
          <p:cNvPr id="7" name="Rectangle 6">
            <a:extLst>
              <a:ext uri="{FF2B5EF4-FFF2-40B4-BE49-F238E27FC236}">
                <a16:creationId xmlns:a16="http://schemas.microsoft.com/office/drawing/2014/main" xmlns="" id="{1BEBDE11-D8BC-4C6D-AB4E-23A9DCA0E3A4}"/>
              </a:ext>
            </a:extLst>
          </p:cNvPr>
          <p:cNvSpPr/>
          <p:nvPr/>
        </p:nvSpPr>
        <p:spPr>
          <a:xfrm>
            <a:off x="243871" y="1130093"/>
            <a:ext cx="7253300" cy="461665"/>
          </a:xfrm>
          <a:prstGeom prst="rect">
            <a:avLst/>
          </a:prstGeom>
        </p:spPr>
        <p:txBody>
          <a:bodyPr wrap="square">
            <a:spAutoFit/>
          </a:bodyPr>
          <a:lstStyle/>
          <a:p>
            <a:pPr algn="ctr"/>
            <a: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9">
            <a:extLst>
              <a:ext uri="{FF2B5EF4-FFF2-40B4-BE49-F238E27FC236}">
                <a16:creationId xmlns:a16="http://schemas.microsoft.com/office/drawing/2014/main" xmlns="" id="{7CEAA410-AD90-4776-9473-8FFD00C58C6D}"/>
              </a:ext>
            </a:extLst>
          </p:cNvPr>
          <p:cNvSpPr>
            <a:spLocks noGrp="1"/>
          </p:cNvSpPr>
          <p:nvPr>
            <p:ph type="ftr" sz="quarter" idx="11"/>
          </p:nvPr>
        </p:nvSpPr>
        <p:spPr>
          <a:xfrm>
            <a:off x="4772744" y="4818186"/>
            <a:ext cx="2895600" cy="273844"/>
          </a:xfrm>
        </p:spPr>
        <p:txBody>
          <a:bodyPr/>
          <a:lstStyle/>
          <a:p>
            <a:pPr lvl="0" algn="l"/>
            <a:r>
              <a:rPr lang="en-GB" dirty="0">
                <a:solidFill>
                  <a:prstClr val="black">
                    <a:tint val="75000"/>
                  </a:prstClr>
                </a:solidFill>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9" name="Title 1">
            <a:extLst>
              <a:ext uri="{FF2B5EF4-FFF2-40B4-BE49-F238E27FC236}">
                <a16:creationId xmlns:a16="http://schemas.microsoft.com/office/drawing/2014/main" xmlns="" id="{C9F56924-B4A2-42D8-AB1A-89793E895E79}"/>
              </a:ext>
            </a:extLst>
          </p:cNvPr>
          <p:cNvSpPr txBox="1">
            <a:spLocks/>
          </p:cNvSpPr>
          <p:nvPr/>
        </p:nvSpPr>
        <p:spPr>
          <a:xfrm>
            <a:off x="229909" y="32570"/>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The impact of Fear of Crime on quality of life has risen very slightly </a:t>
            </a:r>
            <a:br>
              <a:rPr lang="en-GB" dirty="0">
                <a:solidFill>
                  <a:srgbClr val="0B3B6C"/>
                </a:solidFill>
              </a:rPr>
            </a:br>
            <a:r>
              <a:rPr lang="en-GB" dirty="0">
                <a:solidFill>
                  <a:srgbClr val="0B3B6C"/>
                </a:solidFill>
              </a:rPr>
              <a:t>year-on-year both in the mid-range and higher up the scale.</a:t>
            </a:r>
            <a:endParaRPr lang="en-GB" dirty="0">
              <a:solidFill>
                <a:srgbClr val="ED0973"/>
              </a:solidFill>
            </a:endParaRPr>
          </a:p>
        </p:txBody>
      </p:sp>
      <p:sp>
        <p:nvSpPr>
          <p:cNvPr id="10" name="TextBox 9">
            <a:extLst>
              <a:ext uri="{FF2B5EF4-FFF2-40B4-BE49-F238E27FC236}">
                <a16:creationId xmlns:a16="http://schemas.microsoft.com/office/drawing/2014/main" xmlns="" id="{3247B9BC-59C2-4353-9758-1BA40FF9446B}"/>
              </a:ext>
            </a:extLst>
          </p:cNvPr>
          <p:cNvSpPr txBox="1"/>
          <p:nvPr/>
        </p:nvSpPr>
        <p:spPr>
          <a:xfrm>
            <a:off x="7516368" y="1740753"/>
            <a:ext cx="1627632" cy="830997"/>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Are we living in slightly more anxious times for the country as a whole?</a:t>
            </a:r>
          </a:p>
        </p:txBody>
      </p:sp>
      <p:pic>
        <p:nvPicPr>
          <p:cNvPr id="3" name="Picture 2">
            <a:extLst>
              <a:ext uri="{FF2B5EF4-FFF2-40B4-BE49-F238E27FC236}">
                <a16:creationId xmlns:a16="http://schemas.microsoft.com/office/drawing/2014/main" xmlns="" id="{839BCFD1-AA0F-421C-81F4-FBA850F69EF6}"/>
              </a:ext>
            </a:extLst>
          </p:cNvPr>
          <p:cNvPicPr>
            <a:picLocks noChangeAspect="1"/>
          </p:cNvPicPr>
          <p:nvPr/>
        </p:nvPicPr>
        <p:blipFill>
          <a:blip r:embed="rId4"/>
          <a:stretch>
            <a:fillRect/>
          </a:stretch>
        </p:blipFill>
        <p:spPr>
          <a:xfrm>
            <a:off x="7380312" y="2571750"/>
            <a:ext cx="1434313" cy="1779662"/>
          </a:xfrm>
          <a:prstGeom prst="rect">
            <a:avLst/>
          </a:prstGeom>
          <a:ln>
            <a:noFill/>
          </a:ln>
          <a:effectLst>
            <a:outerShdw blurRad="292100" dist="139700" dir="2700000" algn="tl" rotWithShape="0">
              <a:srgbClr val="333333">
                <a:alpha val="65000"/>
              </a:srgbClr>
            </a:outerShdw>
          </a:effectLst>
        </p:spPr>
      </p:pic>
      <p:sp>
        <p:nvSpPr>
          <p:cNvPr id="12" name="Slide Number Placeholder 11">
            <a:extLst>
              <a:ext uri="{FF2B5EF4-FFF2-40B4-BE49-F238E27FC236}">
                <a16:creationId xmlns:a16="http://schemas.microsoft.com/office/drawing/2014/main" xmlns="" id="{8C0FD117-ED6B-42C2-8469-2E5DD464256E}"/>
              </a:ext>
            </a:extLst>
          </p:cNvPr>
          <p:cNvSpPr>
            <a:spLocks noGrp="1"/>
          </p:cNvSpPr>
          <p:nvPr>
            <p:ph type="sldNum" sz="quarter" idx="12"/>
          </p:nvPr>
        </p:nvSpPr>
        <p:spPr/>
        <p:txBody>
          <a:bodyPr/>
          <a:lstStyle/>
          <a:p>
            <a:fld id="{50DE9A6E-8F21-484F-844E-94FEC60E2113}" type="slidenum">
              <a:rPr lang="en-US" smtClean="0"/>
              <a:t>27</a:t>
            </a:fld>
            <a:endParaRPr lang="en-US"/>
          </a:p>
        </p:txBody>
      </p:sp>
    </p:spTree>
    <p:extLst>
      <p:ext uri="{BB962C8B-B14F-4D97-AF65-F5344CB8AC3E}">
        <p14:creationId xmlns:p14="http://schemas.microsoft.com/office/powerpoint/2010/main" val="17107040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descr="MarketSight_Chart_SampleSize"/>
          <p:cNvSpPr>
            <a:spLocks noChangeArrowheads="1"/>
          </p:cNvSpPr>
          <p:nvPr/>
        </p:nvSpPr>
        <p:spPr>
          <a:xfrm>
            <a:off x="251520" y="4742092"/>
            <a:ext cx="345638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Base: 1 (n=321), 2 (n=547), 3 (n=530), 4 (n=292), 5 (n=388), 6 (n=249), 7 (n=229), 8 (n=223), 9 (n=61), 10 (n=66)</a:t>
            </a:r>
          </a:p>
        </p:txBody>
      </p:sp>
      <p:sp>
        <p:nvSpPr>
          <p:cNvPr id="9" name="Slide Number Placeholder 8">
            <a:extLst>
              <a:ext uri="{FF2B5EF4-FFF2-40B4-BE49-F238E27FC236}">
                <a16:creationId xmlns:a16="http://schemas.microsoft.com/office/drawing/2014/main" xmlns="" id="{0C9EF5AA-1DB0-4C6A-916F-DFC3ECF26536}"/>
              </a:ext>
            </a:extLst>
          </p:cNvPr>
          <p:cNvSpPr>
            <a:spLocks noGrp="1"/>
          </p:cNvSpPr>
          <p:nvPr>
            <p:ph type="sldNum" sz="quarter" idx="12"/>
          </p:nvPr>
        </p:nvSpPr>
        <p:spPr/>
        <p:txBody>
          <a:bodyPr/>
          <a:lstStyle/>
          <a:p>
            <a:fld id="{50DE9A6E-8F21-484F-844E-94FEC60E2113}" type="slidenum">
              <a:rPr lang="en-US" smtClean="0"/>
              <a:t>28</a:t>
            </a:fld>
            <a:endParaRPr lang="en-US"/>
          </a:p>
        </p:txBody>
      </p:sp>
      <p:sp>
        <p:nvSpPr>
          <p:cNvPr id="10" name="Footer Placeholder 9">
            <a:extLst>
              <a:ext uri="{FF2B5EF4-FFF2-40B4-BE49-F238E27FC236}">
                <a16:creationId xmlns:a16="http://schemas.microsoft.com/office/drawing/2014/main" xmlns="" id="{1FAC4586-55DF-4C05-8130-F274C4897D99}"/>
              </a:ext>
            </a:extLst>
          </p:cNvPr>
          <p:cNvSpPr>
            <a:spLocks noGrp="1"/>
          </p:cNvSpPr>
          <p:nvPr>
            <p:ph type="ftr" sz="quarter" idx="11"/>
          </p:nvPr>
        </p:nvSpPr>
        <p:spPr/>
        <p:txBody>
          <a:bodyPr/>
          <a:lstStyle/>
          <a:p>
            <a:pPr lvl="0" algn="l"/>
            <a:r>
              <a:rPr lang="en-GB" dirty="0">
                <a:solidFill>
                  <a:prstClr val="black">
                    <a:tint val="75000"/>
                  </a:prstClr>
                </a:solidFill>
              </a:rPr>
              <a:t>Source: Lincolnshire Crime and Policing Survey 2018-19. Conducted by Habit5 Limited.</a:t>
            </a:r>
            <a:endParaRPr lang="en-GB" sz="1200" dirty="0">
              <a:solidFill>
                <a:prstClr val="black">
                  <a:tint val="75000"/>
                </a:prstClr>
              </a:solidFill>
              <a:latin typeface="Tahoma"/>
              <a:ea typeface="+mn-ea"/>
              <a:cs typeface="+mn-cs"/>
            </a:endParaRPr>
          </a:p>
        </p:txBody>
      </p:sp>
      <p:graphicFrame>
        <p:nvGraphicFramePr>
          <p:cNvPr id="8" name="Chart 7">
            <a:extLst>
              <a:ext uri="{FF2B5EF4-FFF2-40B4-BE49-F238E27FC236}">
                <a16:creationId xmlns:a16="http://schemas.microsoft.com/office/drawing/2014/main" xmlns="" id="{AFD24067-B593-4A9A-90D4-7332B1C2256A}"/>
              </a:ext>
            </a:extLst>
          </p:cNvPr>
          <p:cNvGraphicFramePr>
            <a:graphicFrameLocks/>
          </p:cNvGraphicFramePr>
          <p:nvPr>
            <p:extLst>
              <p:ext uri="{D42A27DB-BD31-4B8C-83A1-F6EECF244321}">
                <p14:modId xmlns:p14="http://schemas.microsoft.com/office/powerpoint/2010/main" val="2214295380"/>
              </p:ext>
            </p:extLst>
          </p:nvPr>
        </p:nvGraphicFramePr>
        <p:xfrm>
          <a:off x="251520" y="1635646"/>
          <a:ext cx="7200038" cy="29592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xmlns="" id="{FF0A4195-ECE6-4AE3-81C7-0A8E787B6FF7}"/>
              </a:ext>
            </a:extLst>
          </p:cNvPr>
          <p:cNvSpPr/>
          <p:nvPr/>
        </p:nvSpPr>
        <p:spPr>
          <a:xfrm>
            <a:off x="251520" y="1115726"/>
            <a:ext cx="7253300" cy="646331"/>
          </a:xfrm>
          <a:prstGeom prst="rect">
            <a:avLst/>
          </a:prstGeom>
        </p:spPr>
        <p:txBody>
          <a:bodyPr wrap="square">
            <a:spAutoFit/>
          </a:bodyPr>
          <a:lstStyle/>
          <a:p>
            <a:pPr algn="ctr"/>
            <a: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a:t>
            </a:r>
            <a:b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br>
            <a: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t>Single Adult Household .v. Total Sample</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xmlns="" id="{346B1D41-C112-4EDE-B8B3-B0EB45155E87}"/>
              </a:ext>
            </a:extLst>
          </p:cNvPr>
          <p:cNvSpPr/>
          <p:nvPr/>
        </p:nvSpPr>
        <p:spPr>
          <a:xfrm>
            <a:off x="6012160" y="3147814"/>
            <a:ext cx="1368152" cy="1224136"/>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xmlns="" id="{DC1B052E-84E4-42F1-9FFC-6E5BBA7514B0}"/>
              </a:ext>
            </a:extLst>
          </p:cNvPr>
          <p:cNvSpPr txBox="1">
            <a:spLocks/>
          </p:cNvSpPr>
          <p:nvPr/>
        </p:nvSpPr>
        <p:spPr>
          <a:xfrm>
            <a:off x="229909" y="32570"/>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As might be expected, very high impact on quality of life as a consequence of Fear of Crime is more widespread amongst people living in single adult households. </a:t>
            </a:r>
            <a:endParaRPr lang="en-GB" dirty="0">
              <a:solidFill>
                <a:srgbClr val="ED0973"/>
              </a:solidFill>
            </a:endParaRPr>
          </a:p>
        </p:txBody>
      </p:sp>
    </p:spTree>
    <p:extLst>
      <p:ext uri="{BB962C8B-B14F-4D97-AF65-F5344CB8AC3E}">
        <p14:creationId xmlns:p14="http://schemas.microsoft.com/office/powerpoint/2010/main" val="409201813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MarketSight_Chart"/>
          <p:cNvGraphicFramePr/>
          <p:nvPr>
            <p:extLst>
              <p:ext uri="{D42A27DB-BD31-4B8C-83A1-F6EECF244321}">
                <p14:modId xmlns:p14="http://schemas.microsoft.com/office/powerpoint/2010/main" val="3524064100"/>
              </p:ext>
            </p:extLst>
          </p:nvPr>
        </p:nvGraphicFramePr>
        <p:xfrm>
          <a:off x="251520" y="1217584"/>
          <a:ext cx="6967017" cy="3442397"/>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5" descr="MarketSight_Chart_Title"/>
          <p:cNvSpPr>
            <a:spLocks noChangeArrowheads="1"/>
          </p:cNvSpPr>
          <p:nvPr/>
        </p:nvSpPr>
        <p:spPr>
          <a:xfrm>
            <a:off x="1043608" y="1275605"/>
            <a:ext cx="5760640" cy="25391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 Yes/No to Any Experience of Crime by Fear of Crime rating – 2018 only</a:t>
            </a:r>
          </a:p>
        </p:txBody>
      </p:sp>
      <p:sp>
        <p:nvSpPr>
          <p:cNvPr id="5" name="Text Box 7" descr="MarketSight_Chart_SampleSize"/>
          <p:cNvSpPr>
            <a:spLocks noChangeArrowheads="1"/>
          </p:cNvSpPr>
          <p:nvPr/>
        </p:nvSpPr>
        <p:spPr>
          <a:xfrm>
            <a:off x="251521" y="4659982"/>
            <a:ext cx="4304438"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2018/1 (n=371), 2018/2 (n=625), 2018/3 (n=589), 2018/4 (n=352), 2018/5 (n=502), 2018/6 (n=274), 2018/7 (n=296), 2018/8 (n=272), 2018/9 (n=90), 2018/10 (n=73)</a:t>
            </a:r>
          </a:p>
        </p:txBody>
      </p:sp>
      <p:sp>
        <p:nvSpPr>
          <p:cNvPr id="6" name="Title 1">
            <a:extLst>
              <a:ext uri="{FF2B5EF4-FFF2-40B4-BE49-F238E27FC236}">
                <a16:creationId xmlns:a16="http://schemas.microsoft.com/office/drawing/2014/main" xmlns="" id="{BA4C55D6-D208-4625-9E40-BEDDB30AD824}"/>
              </a:ext>
            </a:extLst>
          </p:cNvPr>
          <p:cNvSpPr txBox="1">
            <a:spLocks/>
          </p:cNvSpPr>
          <p:nvPr/>
        </p:nvSpPr>
        <p:spPr>
          <a:xfrm>
            <a:off x="229909" y="32570"/>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In many instances the impact on quality of life prompted by a </a:t>
            </a:r>
            <a:br>
              <a:rPr lang="en-GB" dirty="0">
                <a:solidFill>
                  <a:srgbClr val="0B3B6C"/>
                </a:solidFill>
              </a:rPr>
            </a:br>
            <a:r>
              <a:rPr lang="en-GB" dirty="0">
                <a:solidFill>
                  <a:srgbClr val="0B3B6C"/>
                </a:solidFill>
              </a:rPr>
              <a:t>Fear of Crime is likely to be heavily influenced by actual recent experience, as 70% of the individuals providing a 10 rating, have some direct experience of crime within the last 12 months.  </a:t>
            </a:r>
            <a:endParaRPr lang="en-GB" dirty="0">
              <a:solidFill>
                <a:srgbClr val="ED0973"/>
              </a:solidFill>
            </a:endParaRPr>
          </a:p>
        </p:txBody>
      </p:sp>
      <p:sp>
        <p:nvSpPr>
          <p:cNvPr id="7" name="TextBox 6">
            <a:extLst>
              <a:ext uri="{FF2B5EF4-FFF2-40B4-BE49-F238E27FC236}">
                <a16:creationId xmlns:a16="http://schemas.microsoft.com/office/drawing/2014/main" xmlns="" id="{DF033C14-ABBB-4CE1-879A-F9C718FECC3D}"/>
              </a:ext>
            </a:extLst>
          </p:cNvPr>
          <p:cNvSpPr txBox="1"/>
          <p:nvPr/>
        </p:nvSpPr>
        <p:spPr>
          <a:xfrm>
            <a:off x="7529600" y="1925419"/>
            <a:ext cx="1627632"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As might be anticipated,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share of people who have experienced at least one crime within the last 12 months,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rises in a pretty linear fashion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as ratings themselves rise. </a:t>
            </a:r>
          </a:p>
        </p:txBody>
      </p:sp>
      <p:sp>
        <p:nvSpPr>
          <p:cNvPr id="8" name="Footer Placeholder 9">
            <a:extLst>
              <a:ext uri="{FF2B5EF4-FFF2-40B4-BE49-F238E27FC236}">
                <a16:creationId xmlns:a16="http://schemas.microsoft.com/office/drawing/2014/main" xmlns="" id="{4FDF6FA4-55B7-4A83-BF47-25DED7DAECC7}"/>
              </a:ext>
            </a:extLst>
          </p:cNvPr>
          <p:cNvSpPr>
            <a:spLocks noGrp="1"/>
          </p:cNvSpPr>
          <p:nvPr>
            <p:ph type="ftr" sz="quarter" idx="11"/>
          </p:nvPr>
        </p:nvSpPr>
        <p:spPr>
          <a:xfrm>
            <a:off x="4555958" y="4711380"/>
            <a:ext cx="2895600" cy="357188"/>
          </a:xfrm>
        </p:spPr>
        <p:txBody>
          <a:bodyPr/>
          <a:lstStyle/>
          <a:p>
            <a:pPr lvl="0" algn="l"/>
            <a:r>
              <a:rPr lang="en-GB" dirty="0">
                <a:solidFill>
                  <a:prstClr val="black">
                    <a:tint val="75000"/>
                  </a:prstClr>
                </a:solidFill>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9" name="Slide Number Placeholder 8">
            <a:extLst>
              <a:ext uri="{FF2B5EF4-FFF2-40B4-BE49-F238E27FC236}">
                <a16:creationId xmlns:a16="http://schemas.microsoft.com/office/drawing/2014/main" xmlns="" id="{6614EED3-9B30-44CC-AC75-CAEBBDB9C4DC}"/>
              </a:ext>
            </a:extLst>
          </p:cNvPr>
          <p:cNvSpPr>
            <a:spLocks noGrp="1"/>
          </p:cNvSpPr>
          <p:nvPr>
            <p:ph type="sldNum" sz="quarter" idx="12"/>
          </p:nvPr>
        </p:nvSpPr>
        <p:spPr/>
        <p:txBody>
          <a:bodyPr/>
          <a:lstStyle/>
          <a:p>
            <a:fld id="{50DE9A6E-8F21-484F-844E-94FEC60E2113}" type="slidenum">
              <a:rPr lang="en-US" smtClean="0"/>
              <a:t>29</a:t>
            </a:fld>
            <a:endParaRPr lang="en-US"/>
          </a:p>
        </p:txBody>
      </p:sp>
    </p:spTree>
    <p:extLst>
      <p:ext uri="{BB962C8B-B14F-4D97-AF65-F5344CB8AC3E}">
        <p14:creationId xmlns:p14="http://schemas.microsoft.com/office/powerpoint/2010/main" val="40269968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AE94E1D-F6B4-4AD8-9683-F463141613EB}"/>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3600" b="1" dirty="0">
                <a:solidFill>
                  <a:prstClr val="white"/>
                </a:solidFill>
                <a:latin typeface="Tahoma" pitchFamily="34" charset="0"/>
                <a:ea typeface="Tahoma" pitchFamily="34" charset="0"/>
                <a:cs typeface="Tahoma" pitchFamily="34" charset="0"/>
              </a:rPr>
              <a:t>Background &amp; methodology</a:t>
            </a:r>
          </a:p>
        </p:txBody>
      </p:sp>
      <p:sp>
        <p:nvSpPr>
          <p:cNvPr id="4" name="Slide Number Placeholder 3">
            <a:extLst>
              <a:ext uri="{FF2B5EF4-FFF2-40B4-BE49-F238E27FC236}">
                <a16:creationId xmlns:a16="http://schemas.microsoft.com/office/drawing/2014/main" xmlns="" id="{624101B7-08AB-4B4B-869A-472004D71019}"/>
              </a:ext>
            </a:extLst>
          </p:cNvPr>
          <p:cNvSpPr>
            <a:spLocks noGrp="1"/>
          </p:cNvSpPr>
          <p:nvPr>
            <p:ph type="sldNum" sz="quarter" idx="12"/>
          </p:nvPr>
        </p:nvSpPr>
        <p:spPr/>
        <p:txBody>
          <a:bodyPr/>
          <a:lstStyle/>
          <a:p>
            <a:fld id="{857A2A22-3899-4136-BDB9-36AC9C8678DA}" type="slidenum">
              <a:rPr lang="en-GB" smtClean="0"/>
              <a:t>3</a:t>
            </a:fld>
            <a:endParaRPr lang="en-GB"/>
          </a:p>
        </p:txBody>
      </p:sp>
    </p:spTree>
    <p:extLst>
      <p:ext uri="{BB962C8B-B14F-4D97-AF65-F5344CB8AC3E}">
        <p14:creationId xmlns:p14="http://schemas.microsoft.com/office/powerpoint/2010/main" val="404531954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211b48d6-1d28-4378-8c52-a9d900c519e7"/>
          <p:cNvSpPr>
            <a:spLocks noChangeArrowheads="1"/>
          </p:cNvSpPr>
          <p:nvPr/>
        </p:nvSpPr>
        <p:spPr>
          <a:xfrm>
            <a:off x="1109768" y="1310169"/>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i="0" dirty="0">
                <a:latin typeface="Tahoma"/>
                <a:ea typeface="Tahoma" pitchFamily="34" charset="0"/>
                <a:cs typeface="Tahoma" pitchFamily="34" charset="0"/>
              </a:rPr>
              <a:t>Fear of Crime by Local Authority, Survey Year </a:t>
            </a:r>
            <a:r>
              <a:rPr lang="en-US" sz="1050" b="1" dirty="0">
                <a:latin typeface="Tahoma"/>
                <a:ea typeface="Tahoma" pitchFamily="34" charset="0"/>
                <a:cs typeface="Tahoma" pitchFamily="34" charset="0"/>
              </a:rPr>
              <a:t>-</a:t>
            </a:r>
            <a:r>
              <a:rPr lang="en-US" sz="1050" b="1" i="0" dirty="0">
                <a:latin typeface="Tahoma"/>
                <a:ea typeface="Tahoma" pitchFamily="34" charset="0"/>
                <a:cs typeface="Tahoma" pitchFamily="34" charset="0"/>
              </a:rPr>
              <a:t> Mean Scores</a:t>
            </a:r>
          </a:p>
        </p:txBody>
      </p:sp>
      <p:graphicFrame>
        <p:nvGraphicFramePr>
          <p:cNvPr id="4" name="ChartObject" descr="211b48d6-1d28-4378-8c52-a9d900c519e7"/>
          <p:cNvGraphicFramePr/>
          <p:nvPr>
            <p:extLst>
              <p:ext uri="{D42A27DB-BD31-4B8C-83A1-F6EECF244321}">
                <p14:modId xmlns:p14="http://schemas.microsoft.com/office/powerpoint/2010/main" val="1950338084"/>
              </p:ext>
            </p:extLst>
          </p:nvPr>
        </p:nvGraphicFramePr>
        <p:xfrm>
          <a:off x="251522" y="1490275"/>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11b48d6-1d28-4378-8c52-a9d900c519e7"/>
          <p:cNvSpPr>
            <a:spLocks noChangeArrowheads="1"/>
          </p:cNvSpPr>
          <p:nvPr/>
        </p:nvSpPr>
        <p:spPr>
          <a:xfrm>
            <a:off x="107505" y="4659982"/>
            <a:ext cx="4464496"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Unweighted Base: Boston Borough/2017 (n=271), Boston Borough/2018 (n=343), East Lindsey/2017 (n=584), East Lindsey/2018 (n=854), Lincoln City/2017 (n=448), Lincoln City/2018 (n=390), North Kesteven/2017 (n=470), North Kesteven/2018 (n=566), South Holland/2017 (n=306), South Holland/2018 (n=345), South Kesteven/2017 (n=416), South Kesteven/2018 (n=465), West Lindsey/2017 (n=411), West Lindsey/2018 (n=481)</a:t>
            </a:r>
          </a:p>
        </p:txBody>
      </p:sp>
      <p:pic>
        <p:nvPicPr>
          <p:cNvPr id="6" name="Picture 5">
            <a:extLst>
              <a:ext uri="{FF2B5EF4-FFF2-40B4-BE49-F238E27FC236}">
                <a16:creationId xmlns:a16="http://schemas.microsoft.com/office/drawing/2014/main" xmlns="" id="{8478A864-B9B8-4543-89F2-9736FAE1741C}"/>
              </a:ext>
            </a:extLst>
          </p:cNvPr>
          <p:cNvPicPr>
            <a:picLocks noChangeAspect="1"/>
          </p:cNvPicPr>
          <p:nvPr/>
        </p:nvPicPr>
        <p:blipFill>
          <a:blip r:embed="rId4"/>
          <a:stretch>
            <a:fillRect/>
          </a:stretch>
        </p:blipFill>
        <p:spPr>
          <a:xfrm>
            <a:off x="5332395" y="1978794"/>
            <a:ext cx="1039805" cy="232916"/>
          </a:xfrm>
          <a:prstGeom prst="rect">
            <a:avLst/>
          </a:prstGeom>
        </p:spPr>
      </p:pic>
      <p:sp>
        <p:nvSpPr>
          <p:cNvPr id="8" name="Slide Number Placeholder 7">
            <a:extLst>
              <a:ext uri="{FF2B5EF4-FFF2-40B4-BE49-F238E27FC236}">
                <a16:creationId xmlns:a16="http://schemas.microsoft.com/office/drawing/2014/main" xmlns="" id="{9790DF0D-DF56-44FE-BBDE-726C59839074}"/>
              </a:ext>
            </a:extLst>
          </p:cNvPr>
          <p:cNvSpPr>
            <a:spLocks noGrp="1"/>
          </p:cNvSpPr>
          <p:nvPr>
            <p:ph type="sldNum" sz="quarter" idx="12"/>
          </p:nvPr>
        </p:nvSpPr>
        <p:spPr>
          <a:xfrm>
            <a:off x="6804248" y="771550"/>
            <a:ext cx="2133600" cy="357188"/>
          </a:xfrm>
        </p:spPr>
        <p:txBody>
          <a:bodyPr/>
          <a:lstStyle/>
          <a:p>
            <a:fld id="{50DE9A6E-8F21-484F-844E-94FEC60E2113}" type="slidenum">
              <a:rPr lang="en-US" smtClean="0"/>
              <a:t>30</a:t>
            </a:fld>
            <a:endParaRPr lang="en-US" dirty="0"/>
          </a:p>
        </p:txBody>
      </p:sp>
      <p:sp>
        <p:nvSpPr>
          <p:cNvPr id="10" name="Title 1">
            <a:extLst>
              <a:ext uri="{FF2B5EF4-FFF2-40B4-BE49-F238E27FC236}">
                <a16:creationId xmlns:a16="http://schemas.microsoft.com/office/drawing/2014/main" xmlns="" id="{4D1F3D3A-985E-4FF8-991C-45143E27F754}"/>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Fear of Crime appears to have risen in East Lindsey, North Kesteven and West Lindsey, whilst falling by a smaller margin in Boston Borough and South Kesteven.</a:t>
            </a:r>
            <a:endParaRPr lang="en-GB" sz="2400" dirty="0">
              <a:solidFill>
                <a:srgbClr val="ED0973"/>
              </a:solidFill>
            </a:endParaRPr>
          </a:p>
        </p:txBody>
      </p:sp>
      <p:sp>
        <p:nvSpPr>
          <p:cNvPr id="12" name="Footer Placeholder 1">
            <a:extLst>
              <a:ext uri="{FF2B5EF4-FFF2-40B4-BE49-F238E27FC236}">
                <a16:creationId xmlns:a16="http://schemas.microsoft.com/office/drawing/2014/main" xmlns="" id="{5243C7E1-2507-4269-B7BD-4620EF1BDED8}"/>
              </a:ext>
            </a:extLst>
          </p:cNvPr>
          <p:cNvSpPr txBox="1">
            <a:spLocks/>
          </p:cNvSpPr>
          <p:nvPr/>
        </p:nvSpPr>
        <p:spPr>
          <a:xfrm>
            <a:off x="4555958" y="4711380"/>
            <a:ext cx="2895600" cy="35718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 </a:t>
            </a:r>
            <a:endParaRPr kumimoji="0" lang="en-US" sz="800" b="0" i="0" u="none" strike="noStrike" kern="1200" cap="none" spc="0" normalizeH="0" baseline="0" noProof="0" dirty="0">
              <a:ln>
                <a:noFill/>
              </a:ln>
              <a:solidFill>
                <a:prstClr val="black">
                  <a:tint val="7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xmlns="" id="{C3EB0142-A516-4C40-92AC-1C8A31FE24D7}"/>
              </a:ext>
            </a:extLst>
          </p:cNvPr>
          <p:cNvSpPr txBox="1"/>
          <p:nvPr/>
        </p:nvSpPr>
        <p:spPr>
          <a:xfrm>
            <a:off x="6300192" y="3437174"/>
            <a:ext cx="2561391" cy="830997"/>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Fear of Crime remains highest in absolute terms in Boston Borough at a mean rating score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of 5.03.</a:t>
            </a:r>
          </a:p>
        </p:txBody>
      </p:sp>
      <p:sp>
        <p:nvSpPr>
          <p:cNvPr id="14" name="TextBox 13">
            <a:extLst>
              <a:ext uri="{FF2B5EF4-FFF2-40B4-BE49-F238E27FC236}">
                <a16:creationId xmlns:a16="http://schemas.microsoft.com/office/drawing/2014/main" xmlns="" id="{24F87E72-587E-4E00-A466-918C907DC6FE}"/>
              </a:ext>
            </a:extLst>
          </p:cNvPr>
          <p:cNvSpPr txBox="1"/>
          <p:nvPr/>
        </p:nvSpPr>
        <p:spPr>
          <a:xfrm>
            <a:off x="5021609" y="2516124"/>
            <a:ext cx="2561391" cy="830997"/>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Fear of Crime is again lowest in North Kesteven at a mean rating score of 3.73 despite the year-on-year rise in that authority.</a:t>
            </a:r>
          </a:p>
        </p:txBody>
      </p:sp>
    </p:spTree>
    <p:extLst>
      <p:ext uri="{BB962C8B-B14F-4D97-AF65-F5344CB8AC3E}">
        <p14:creationId xmlns:p14="http://schemas.microsoft.com/office/powerpoint/2010/main" val="50630711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5" descr="MarketSight_Chart_Title"/>
          <p:cNvSpPr>
            <a:spLocks noChangeArrowheads="1"/>
          </p:cNvSpPr>
          <p:nvPr/>
        </p:nvSpPr>
        <p:spPr>
          <a:xfrm>
            <a:off x="1163900" y="1135541"/>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Local Authority by Fear of Crime Groups, Survey Year Groups</a:t>
            </a:r>
          </a:p>
        </p:txBody>
      </p:sp>
      <p:graphicFrame>
        <p:nvGraphicFramePr>
          <p:cNvPr id="4" name="ChartObject" descr="MarketSight_Chart"/>
          <p:cNvGraphicFramePr/>
          <p:nvPr>
            <p:extLst>
              <p:ext uri="{D42A27DB-BD31-4B8C-83A1-F6EECF244321}">
                <p14:modId xmlns:p14="http://schemas.microsoft.com/office/powerpoint/2010/main" val="2689857776"/>
              </p:ext>
            </p:extLst>
          </p:nvPr>
        </p:nvGraphicFramePr>
        <p:xfrm>
          <a:off x="179512" y="1217585"/>
          <a:ext cx="7452320" cy="3547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0" y="4659982"/>
            <a:ext cx="4499992" cy="47417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Borough/2017 (n=271), Boston Borough/2018 (n=343), East Lindsey/2017 (n=584), East Lindsey/2018 (n=854), Lincoln City/2017 (n=448), Lincoln City/2018 (n=390), North Kesteven/2017 (n=470), North Kesteven/2018 (n=566), South Holland/2017 (n=306), South Holland/2018 (n=345), South Kesteven/2017 (n=416), South Kesteven/2018 (n=465), West Lindsey/2017 (n=411), West Lindsey/2018 (n=481)</a:t>
            </a:r>
          </a:p>
        </p:txBody>
      </p:sp>
      <p:sp>
        <p:nvSpPr>
          <p:cNvPr id="7" name="Rectangle 6">
            <a:extLst>
              <a:ext uri="{FF2B5EF4-FFF2-40B4-BE49-F238E27FC236}">
                <a16:creationId xmlns:a16="http://schemas.microsoft.com/office/drawing/2014/main" xmlns="" id="{3432FFA1-151A-4FD4-9CDB-C20381839BED}"/>
              </a:ext>
            </a:extLst>
          </p:cNvPr>
          <p:cNvSpPr/>
          <p:nvPr/>
        </p:nvSpPr>
        <p:spPr>
          <a:xfrm>
            <a:off x="224963" y="2464030"/>
            <a:ext cx="7118837" cy="351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8" name="Rectangle 7">
            <a:extLst>
              <a:ext uri="{FF2B5EF4-FFF2-40B4-BE49-F238E27FC236}">
                <a16:creationId xmlns:a16="http://schemas.microsoft.com/office/drawing/2014/main" xmlns="" id="{3432FFA1-151A-4FD4-9CDB-C20381839BED}"/>
              </a:ext>
            </a:extLst>
          </p:cNvPr>
          <p:cNvSpPr/>
          <p:nvPr/>
        </p:nvSpPr>
        <p:spPr>
          <a:xfrm>
            <a:off x="224962" y="2860366"/>
            <a:ext cx="7118837" cy="351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9" name="Rectangle 8">
            <a:extLst>
              <a:ext uri="{FF2B5EF4-FFF2-40B4-BE49-F238E27FC236}">
                <a16:creationId xmlns:a16="http://schemas.microsoft.com/office/drawing/2014/main" xmlns="" id="{3432FFA1-151A-4FD4-9CDB-C20381839BED}"/>
              </a:ext>
            </a:extLst>
          </p:cNvPr>
          <p:cNvSpPr/>
          <p:nvPr/>
        </p:nvSpPr>
        <p:spPr>
          <a:xfrm>
            <a:off x="218231" y="3256702"/>
            <a:ext cx="7118837" cy="351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0" name="Rectangle 9">
            <a:extLst>
              <a:ext uri="{FF2B5EF4-FFF2-40B4-BE49-F238E27FC236}">
                <a16:creationId xmlns:a16="http://schemas.microsoft.com/office/drawing/2014/main" xmlns="" id="{3432FFA1-151A-4FD4-9CDB-C20381839BED}"/>
              </a:ext>
            </a:extLst>
          </p:cNvPr>
          <p:cNvSpPr/>
          <p:nvPr/>
        </p:nvSpPr>
        <p:spPr>
          <a:xfrm>
            <a:off x="208218" y="3645858"/>
            <a:ext cx="7118837" cy="351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1" name="Rectangle 10">
            <a:extLst>
              <a:ext uri="{FF2B5EF4-FFF2-40B4-BE49-F238E27FC236}">
                <a16:creationId xmlns:a16="http://schemas.microsoft.com/office/drawing/2014/main" xmlns="" id="{3432FFA1-151A-4FD4-9CDB-C20381839BED}"/>
              </a:ext>
            </a:extLst>
          </p:cNvPr>
          <p:cNvSpPr/>
          <p:nvPr/>
        </p:nvSpPr>
        <p:spPr>
          <a:xfrm>
            <a:off x="208218" y="4049374"/>
            <a:ext cx="7118837" cy="35145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
        <p:nvSpPr>
          <p:cNvPr id="13" name="Footer Placeholder 9">
            <a:extLst>
              <a:ext uri="{FF2B5EF4-FFF2-40B4-BE49-F238E27FC236}">
                <a16:creationId xmlns:a16="http://schemas.microsoft.com/office/drawing/2014/main" xmlns="" id="{D2461F0F-6E89-48B4-8EFA-4872FEF72D2F}"/>
              </a:ext>
            </a:extLst>
          </p:cNvPr>
          <p:cNvSpPr txBox="1">
            <a:spLocks/>
          </p:cNvSpPr>
          <p:nvPr/>
        </p:nvSpPr>
        <p:spPr>
          <a:xfrm>
            <a:off x="4555958" y="4711380"/>
            <a:ext cx="2895600" cy="357188"/>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solidFill>
                  <a:prstClr val="black">
                    <a:tint val="75000"/>
                  </a:prstClr>
                </a:solidFill>
              </a:rPr>
              <a:t>Source: Lincolnshire Crime and Policing Survey 2018-19. Conducted by Habit5 Limited.</a:t>
            </a:r>
            <a:endParaRPr lang="en-GB" sz="1200" dirty="0">
              <a:solidFill>
                <a:prstClr val="black">
                  <a:tint val="75000"/>
                </a:prstClr>
              </a:solidFill>
              <a:latin typeface="Tahoma"/>
              <a:ea typeface="+mn-ea"/>
              <a:cs typeface="+mn-cs"/>
            </a:endParaRPr>
          </a:p>
        </p:txBody>
      </p:sp>
      <p:sp>
        <p:nvSpPr>
          <p:cNvPr id="14" name="Title 1">
            <a:extLst>
              <a:ext uri="{FF2B5EF4-FFF2-40B4-BE49-F238E27FC236}">
                <a16:creationId xmlns:a16="http://schemas.microsoft.com/office/drawing/2014/main" xmlns="" id="{FEE2F934-FB9C-4881-BB31-2E8EA82F17AC}"/>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rise in West Lindsey is amongst the Fearful, whereas in East Lindsey and North Kesteven it is chiefly amongst the Anxious.</a:t>
            </a:r>
            <a:endParaRPr lang="en-GB" sz="2400" dirty="0">
              <a:solidFill>
                <a:srgbClr val="ED0973"/>
              </a:solidFill>
            </a:endParaRPr>
          </a:p>
        </p:txBody>
      </p:sp>
      <p:sp>
        <p:nvSpPr>
          <p:cNvPr id="15" name="Slide Number Placeholder 14">
            <a:extLst>
              <a:ext uri="{FF2B5EF4-FFF2-40B4-BE49-F238E27FC236}">
                <a16:creationId xmlns:a16="http://schemas.microsoft.com/office/drawing/2014/main" xmlns="" id="{00F0BC63-CC1C-4B08-857B-AB82ABD1C989}"/>
              </a:ext>
            </a:extLst>
          </p:cNvPr>
          <p:cNvSpPr>
            <a:spLocks noGrp="1"/>
          </p:cNvSpPr>
          <p:nvPr>
            <p:ph type="sldNum" sz="quarter" idx="12"/>
          </p:nvPr>
        </p:nvSpPr>
        <p:spPr/>
        <p:txBody>
          <a:bodyPr/>
          <a:lstStyle/>
          <a:p>
            <a:fld id="{50DE9A6E-8F21-484F-844E-94FEC60E2113}" type="slidenum">
              <a:rPr lang="en-US" smtClean="0"/>
              <a:t>31</a:t>
            </a:fld>
            <a:endParaRPr lang="en-US"/>
          </a:p>
        </p:txBody>
      </p:sp>
    </p:spTree>
    <p:extLst>
      <p:ext uri="{BB962C8B-B14F-4D97-AF65-F5344CB8AC3E}">
        <p14:creationId xmlns:p14="http://schemas.microsoft.com/office/powerpoint/2010/main" val="40840969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1047dcc4-c6ee-4c1c-8c5e-a9e600bf66e4"/>
          <p:cNvGraphicFramePr/>
          <p:nvPr>
            <p:extLst>
              <p:ext uri="{D42A27DB-BD31-4B8C-83A1-F6EECF244321}">
                <p14:modId xmlns:p14="http://schemas.microsoft.com/office/powerpoint/2010/main" val="773246904"/>
              </p:ext>
            </p:extLst>
          </p:nvPr>
        </p:nvGraphicFramePr>
        <p:xfrm>
          <a:off x="251520" y="1419622"/>
          <a:ext cx="7128792"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180C6D20-7D61-408C-8B4F-74E2B3D3D37B}"/>
              </a:ext>
            </a:extLst>
          </p:cNvPr>
          <p:cNvSpPr/>
          <p:nvPr/>
        </p:nvSpPr>
        <p:spPr>
          <a:xfrm>
            <a:off x="253186" y="1019512"/>
            <a:ext cx="7200800" cy="400110"/>
          </a:xfrm>
          <a:prstGeom prst="rect">
            <a:avLst/>
          </a:prstGeom>
        </p:spPr>
        <p:txBody>
          <a:bodyPr wrap="square">
            <a:spAutoFit/>
          </a:bodyPr>
          <a:lstStyle/>
          <a:p>
            <a:pPr algn="ctr"/>
            <a:r>
              <a:rPr lang="en-GB" sz="1000" b="1" dirty="0">
                <a:solidFill>
                  <a:srgbClr val="333E48"/>
                </a:solidFill>
                <a:latin typeface="Tahoma" panose="020B0604030504040204" pitchFamily="34" charset="0"/>
                <a:ea typeface="Tahoma" panose="020B0604030504040204" pitchFamily="34" charset="0"/>
                <a:cs typeface="Tahoma" panose="020B0604030504040204" pitchFamily="34" charset="0"/>
              </a:rPr>
              <a:t>How much is YOUR OWN quality of life affected by FEAR OF CRIME on a scale from 1 to 10, where 1 is no effect and 10 is a total effect on your quality of life? </a:t>
            </a:r>
            <a:r>
              <a:rPr lang="en-GB" sz="1000" b="1" dirty="0">
                <a:solidFill>
                  <a:srgbClr val="333E48"/>
                </a:solidFill>
                <a:highlight>
                  <a:srgbClr val="FFFF00"/>
                </a:highlight>
                <a:latin typeface="Tahoma" panose="020B0604030504040204" pitchFamily="34" charset="0"/>
                <a:ea typeface="Tahoma" panose="020B0604030504040204" pitchFamily="34" charset="0"/>
                <a:cs typeface="Tahoma" panose="020B0604030504040204" pitchFamily="34" charset="0"/>
              </a:rPr>
              <a:t>(Grouped profile)</a:t>
            </a:r>
            <a:endParaRPr lang="en-GB" sz="10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xmlns="" id="{0CDAF90C-E452-4FB1-AF9D-3EE9EC08659C}"/>
              </a:ext>
            </a:extLst>
          </p:cNvPr>
          <p:cNvSpPr txBox="1">
            <a:spLocks/>
          </p:cNvSpPr>
          <p:nvPr/>
        </p:nvSpPr>
        <p:spPr>
          <a:xfrm>
            <a:off x="229909" y="32570"/>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Residents of Boston Borough make up 17% of the ‘Fearful’ segment (those rating 8-10) with C2 Skilled manual workers accounting for a fifth of that same segment (20%).  </a:t>
            </a:r>
            <a:endParaRPr lang="en-GB" dirty="0">
              <a:solidFill>
                <a:srgbClr val="ED0973"/>
              </a:solidFill>
            </a:endParaRPr>
          </a:p>
        </p:txBody>
      </p:sp>
      <p:sp>
        <p:nvSpPr>
          <p:cNvPr id="7" name="Footer Placeholder 9">
            <a:extLst>
              <a:ext uri="{FF2B5EF4-FFF2-40B4-BE49-F238E27FC236}">
                <a16:creationId xmlns:a16="http://schemas.microsoft.com/office/drawing/2014/main" xmlns="" id="{CCB17BF7-613E-4B3D-9651-BA24FD198964}"/>
              </a:ext>
            </a:extLst>
          </p:cNvPr>
          <p:cNvSpPr>
            <a:spLocks noGrp="1"/>
          </p:cNvSpPr>
          <p:nvPr>
            <p:ph type="ftr" sz="quarter" idx="11"/>
          </p:nvPr>
        </p:nvSpPr>
        <p:spPr>
          <a:xfrm>
            <a:off x="4555958" y="4711380"/>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3" name="Slide Number Placeholder 2">
            <a:extLst>
              <a:ext uri="{FF2B5EF4-FFF2-40B4-BE49-F238E27FC236}">
                <a16:creationId xmlns:a16="http://schemas.microsoft.com/office/drawing/2014/main" xmlns="" id="{24090C37-3F53-4CA6-BF54-89CE572225B8}"/>
              </a:ext>
            </a:extLst>
          </p:cNvPr>
          <p:cNvSpPr>
            <a:spLocks noGrp="1"/>
          </p:cNvSpPr>
          <p:nvPr>
            <p:ph type="sldNum" sz="quarter" idx="12"/>
          </p:nvPr>
        </p:nvSpPr>
        <p:spPr/>
        <p:txBody>
          <a:bodyPr/>
          <a:lstStyle/>
          <a:p>
            <a:fld id="{50DE9A6E-8F21-484F-844E-94FEC60E2113}" type="slidenum">
              <a:rPr lang="en-US" smtClean="0"/>
              <a:t>32</a:t>
            </a:fld>
            <a:endParaRPr lang="en-US"/>
          </a:p>
        </p:txBody>
      </p:sp>
    </p:spTree>
    <p:extLst>
      <p:ext uri="{BB962C8B-B14F-4D97-AF65-F5344CB8AC3E}">
        <p14:creationId xmlns:p14="http://schemas.microsoft.com/office/powerpoint/2010/main" val="39210934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283478503"/>
              </p:ext>
            </p:extLst>
          </p:nvPr>
        </p:nvGraphicFramePr>
        <p:xfrm>
          <a:off x="251520" y="1403944"/>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79512" y="4443958"/>
            <a:ext cx="4392488" cy="70788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...having your home broken into and something stolen? (n=6,351), ...being mugged  or robbed? (n=6,351), ...having your car stolen? (n=6,351), ...having things stolen from your car? (n=6,351), ...being raped? (n=6,351), ...being physically attacked by strangers? (n=6,351), ...being a victim of online or cyber crime? (n=6,351), ...being a victim of identity theft? (n=6,351)</a:t>
            </a:r>
          </a:p>
        </p:txBody>
      </p:sp>
      <p:sp>
        <p:nvSpPr>
          <p:cNvPr id="6" name="Rectangle 5">
            <a:extLst>
              <a:ext uri="{FF2B5EF4-FFF2-40B4-BE49-F238E27FC236}">
                <a16:creationId xmlns:a16="http://schemas.microsoft.com/office/drawing/2014/main" xmlns="" id="{960870CC-DBFF-49BF-9484-F2738191BE05}"/>
              </a:ext>
            </a:extLst>
          </p:cNvPr>
          <p:cNvSpPr/>
          <p:nvPr/>
        </p:nvSpPr>
        <p:spPr>
          <a:xfrm>
            <a:off x="143128" y="1080778"/>
            <a:ext cx="7416824" cy="646331"/>
          </a:xfrm>
          <a:prstGeom prst="rect">
            <a:avLst/>
          </a:prstGeom>
        </p:spPr>
        <p:txBody>
          <a:bodyPr wrap="square">
            <a:spAutoFit/>
          </a:bodyPr>
          <a:lstStyle/>
          <a:p>
            <a:pPr algn="ctr"/>
            <a:r>
              <a:rPr lang="en-GB" sz="1200" b="1" dirty="0">
                <a:latin typeface="Tahoma" panose="020B0604030504040204" pitchFamily="34" charset="0"/>
              </a:rPr>
              <a:t>Most of us worry at some time or other about being the victim of a crime. </a:t>
            </a:r>
            <a:br>
              <a:rPr lang="en-GB" sz="1200" b="1" dirty="0">
                <a:latin typeface="Tahoma" panose="020B0604030504040204" pitchFamily="34" charset="0"/>
              </a:rPr>
            </a:br>
            <a:r>
              <a:rPr lang="en-GB" sz="1200" b="1" dirty="0">
                <a:latin typeface="Tahoma" panose="020B0604030504040204" pitchFamily="34" charset="0"/>
              </a:rPr>
              <a:t>Please indicate how worried you are or aren't about each of the following... </a:t>
            </a:r>
            <a:br>
              <a:rPr lang="en-GB" sz="1200" b="1" dirty="0">
                <a:latin typeface="Tahoma" panose="020B0604030504040204" pitchFamily="34" charset="0"/>
              </a:rPr>
            </a:br>
            <a:r>
              <a:rPr lang="en-GB" sz="1200" b="1" dirty="0">
                <a:latin typeface="Tahoma" panose="020B0604030504040204" pitchFamily="34" charset="0"/>
              </a:rPr>
              <a:t>(Please provide an answer for each row)</a:t>
            </a:r>
            <a:endParaRPr lang="en-GB" sz="1200" b="1" dirty="0"/>
          </a:p>
        </p:txBody>
      </p:sp>
      <p:sp>
        <p:nvSpPr>
          <p:cNvPr id="7" name="Footer Placeholder 4">
            <a:extLst>
              <a:ext uri="{FF2B5EF4-FFF2-40B4-BE49-F238E27FC236}">
                <a16:creationId xmlns:a16="http://schemas.microsoft.com/office/drawing/2014/main" xmlns="" id="{BEE01040-6480-49A1-AB2D-AC1635C238C8}"/>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D5DE470B-4211-4093-AA75-7B99D1915714}"/>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In aggregate levels of worry about being a victim of a specific crime have reduced very slightly or in a minority of cases remained stable year-on-year.</a:t>
            </a:r>
            <a:endParaRPr lang="en-GB" sz="2400" dirty="0">
              <a:solidFill>
                <a:srgbClr val="ED0973"/>
              </a:solidFill>
            </a:endParaRPr>
          </a:p>
        </p:txBody>
      </p:sp>
      <p:sp>
        <p:nvSpPr>
          <p:cNvPr id="3" name="Slide Number Placeholder 2">
            <a:extLst>
              <a:ext uri="{FF2B5EF4-FFF2-40B4-BE49-F238E27FC236}">
                <a16:creationId xmlns:a16="http://schemas.microsoft.com/office/drawing/2014/main" xmlns="" id="{F615199A-D3E0-498E-B9A5-83CEA5FA3693}"/>
              </a:ext>
            </a:extLst>
          </p:cNvPr>
          <p:cNvSpPr>
            <a:spLocks noGrp="1"/>
          </p:cNvSpPr>
          <p:nvPr>
            <p:ph type="sldNum" sz="quarter" idx="12"/>
          </p:nvPr>
        </p:nvSpPr>
        <p:spPr/>
        <p:txBody>
          <a:bodyPr/>
          <a:lstStyle/>
          <a:p>
            <a:fld id="{50DE9A6E-8F21-484F-844E-94FEC60E2113}" type="slidenum">
              <a:rPr lang="en-US" smtClean="0"/>
              <a:t>33</a:t>
            </a:fld>
            <a:endParaRPr lang="en-US"/>
          </a:p>
        </p:txBody>
      </p:sp>
    </p:spTree>
    <p:extLst>
      <p:ext uri="{BB962C8B-B14F-4D97-AF65-F5344CB8AC3E}">
        <p14:creationId xmlns:p14="http://schemas.microsoft.com/office/powerpoint/2010/main" val="85075321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6" name="Chart 5">
            <a:extLst>
              <a:ext uri="{FF2B5EF4-FFF2-40B4-BE49-F238E27FC236}">
                <a16:creationId xmlns:a16="http://schemas.microsoft.com/office/drawing/2014/main" xmlns="" id="{19A7536E-B879-4C9C-8760-AD9AAA5A0853}"/>
              </a:ext>
            </a:extLst>
          </p:cNvPr>
          <p:cNvGraphicFramePr>
            <a:graphicFrameLocks/>
          </p:cNvGraphicFramePr>
          <p:nvPr>
            <p:extLst>
              <p:ext uri="{D42A27DB-BD31-4B8C-83A1-F6EECF244321}">
                <p14:modId xmlns:p14="http://schemas.microsoft.com/office/powerpoint/2010/main" val="908409942"/>
              </p:ext>
            </p:extLst>
          </p:nvPr>
        </p:nvGraphicFramePr>
        <p:xfrm>
          <a:off x="107504" y="1631817"/>
          <a:ext cx="7056784" cy="324441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C6A0D2D9-0C78-4355-A6D4-5C94CE6E21AD}"/>
              </a:ext>
            </a:extLst>
          </p:cNvPr>
          <p:cNvSpPr/>
          <p:nvPr/>
        </p:nvSpPr>
        <p:spPr>
          <a:xfrm>
            <a:off x="107504" y="1128421"/>
            <a:ext cx="7416824" cy="646331"/>
          </a:xfrm>
          <a:prstGeom prst="rect">
            <a:avLst/>
          </a:prstGeom>
        </p:spPr>
        <p:txBody>
          <a:bodyPr wrap="square">
            <a:spAutoFit/>
          </a:bodyPr>
          <a:lstStyle/>
          <a:p>
            <a:pPr algn="ctr"/>
            <a:r>
              <a:rPr lang="en-GB" sz="1200" b="1" dirty="0">
                <a:latin typeface="Tahoma" panose="020B0604030504040204" pitchFamily="34" charset="0"/>
              </a:rPr>
              <a:t>Most of us worry at some time or other about being the victim of a crime. </a:t>
            </a:r>
            <a:br>
              <a:rPr lang="en-GB" sz="1200" b="1" dirty="0">
                <a:latin typeface="Tahoma" panose="020B0604030504040204" pitchFamily="34" charset="0"/>
              </a:rPr>
            </a:br>
            <a:r>
              <a:rPr lang="en-GB" sz="1200" b="1" dirty="0">
                <a:latin typeface="Tahoma" panose="020B0604030504040204" pitchFamily="34" charset="0"/>
              </a:rPr>
              <a:t>Please indicate how worried you are or aren't about each of the following... </a:t>
            </a:r>
            <a:br>
              <a:rPr lang="en-GB" sz="1200" b="1" dirty="0">
                <a:latin typeface="Tahoma" panose="020B0604030504040204" pitchFamily="34" charset="0"/>
              </a:rPr>
            </a:br>
            <a:r>
              <a:rPr lang="en-GB" sz="1200" b="1" dirty="0">
                <a:latin typeface="Tahoma" panose="020B0604030504040204" pitchFamily="34" charset="0"/>
              </a:rPr>
              <a:t>(Please provide an answer for each row)</a:t>
            </a:r>
            <a:endParaRPr lang="en-GB" sz="1200" b="1" dirty="0"/>
          </a:p>
        </p:txBody>
      </p:sp>
      <p:sp>
        <p:nvSpPr>
          <p:cNvPr id="3" name="Slide Number Placeholder 2">
            <a:extLst>
              <a:ext uri="{FF2B5EF4-FFF2-40B4-BE49-F238E27FC236}">
                <a16:creationId xmlns:a16="http://schemas.microsoft.com/office/drawing/2014/main" xmlns="" id="{025103BA-620D-460B-ACAF-011D457647BE}"/>
              </a:ext>
            </a:extLst>
          </p:cNvPr>
          <p:cNvSpPr>
            <a:spLocks noGrp="1"/>
          </p:cNvSpPr>
          <p:nvPr>
            <p:ph type="sldNum" sz="quarter" idx="12"/>
          </p:nvPr>
        </p:nvSpPr>
        <p:spPr/>
        <p:txBody>
          <a:bodyPr/>
          <a:lstStyle/>
          <a:p>
            <a:fld id="{50DE9A6E-8F21-484F-844E-94FEC60E2113}" type="slidenum">
              <a:rPr lang="en-US" smtClean="0"/>
              <a:t>34</a:t>
            </a:fld>
            <a:endParaRPr lang="en-US"/>
          </a:p>
        </p:txBody>
      </p:sp>
      <p:sp>
        <p:nvSpPr>
          <p:cNvPr id="5" name="Footer Placeholder 4">
            <a:extLst>
              <a:ext uri="{FF2B5EF4-FFF2-40B4-BE49-F238E27FC236}">
                <a16:creationId xmlns:a16="http://schemas.microsoft.com/office/drawing/2014/main" xmlns="" id="{1833A980-3B45-421C-9E75-49392F2D5C9D}"/>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7" name="Title 1">
            <a:extLst>
              <a:ext uri="{FF2B5EF4-FFF2-40B4-BE49-F238E27FC236}">
                <a16:creationId xmlns:a16="http://schemas.microsoft.com/office/drawing/2014/main" xmlns="" id="{FED443CF-1417-4626-BCFF-2BCE6C575D98}"/>
              </a:ext>
            </a:extLst>
          </p:cNvPr>
          <p:cNvSpPr txBox="1">
            <a:spLocks/>
          </p:cNvSpPr>
          <p:nvPr/>
        </p:nvSpPr>
        <p:spPr>
          <a:xfrm>
            <a:off x="251522" y="123480"/>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‘Burglary from the home’ remains both the most widespread and deep-seated worry for residents, with the ratings for this virtually unchanged from last year.</a:t>
            </a:r>
            <a:endParaRPr lang="en-GB" sz="2400" dirty="0">
              <a:solidFill>
                <a:srgbClr val="ED0973"/>
              </a:solidFill>
            </a:endParaRPr>
          </a:p>
        </p:txBody>
      </p:sp>
    </p:spTree>
    <p:extLst>
      <p:ext uri="{BB962C8B-B14F-4D97-AF65-F5344CB8AC3E}">
        <p14:creationId xmlns:p14="http://schemas.microsoft.com/office/powerpoint/2010/main" val="371880813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4255123896"/>
              </p:ext>
            </p:extLst>
          </p:nvPr>
        </p:nvGraphicFramePr>
        <p:xfrm>
          <a:off x="251522" y="1521247"/>
          <a:ext cx="6818509" cy="30652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80921" y="4435614"/>
            <a:ext cx="4563087" cy="70788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...noisy </a:t>
            </a:r>
            <a:r>
              <a:rPr lang="en-US" sz="800" dirty="0" err="1">
                <a:latin typeface="Tahoma"/>
                <a:ea typeface="Tahoma" pitchFamily="34" charset="0"/>
                <a:cs typeface="Tahoma" pitchFamily="34" charset="0"/>
              </a:rPr>
              <a:t>neighbours</a:t>
            </a:r>
            <a:r>
              <a:rPr lang="en-US" sz="800" dirty="0">
                <a:latin typeface="Tahoma"/>
                <a:ea typeface="Tahoma" pitchFamily="34" charset="0"/>
                <a:cs typeface="Tahoma" pitchFamily="34" charset="0"/>
              </a:rPr>
              <a:t> or loud parties? (n=6,351), ...antisocial street drinking? (n=6,351), ...vandalism, graffiti and other deliberate damage to property or vehicles? (n=6,351), ....burglary and theft from private property? (n=6,351), ...people using or dealing drugs? (n=6,351), ...people being drunk or rowdy in public places? (n=6,351), ...physical assault or other violent </a:t>
            </a:r>
            <a:r>
              <a:rPr lang="en-US" sz="800" dirty="0" err="1">
                <a:latin typeface="Tahoma"/>
                <a:ea typeface="Tahoma" pitchFamily="34" charset="0"/>
                <a:cs typeface="Tahoma" pitchFamily="34" charset="0"/>
              </a:rPr>
              <a:t>behaviour</a:t>
            </a:r>
            <a:r>
              <a:rPr lang="en-US" sz="800" dirty="0">
                <a:latin typeface="Tahoma"/>
                <a:ea typeface="Tahoma" pitchFamily="34" charset="0"/>
                <a:cs typeface="Tahoma" pitchFamily="34" charset="0"/>
              </a:rPr>
              <a:t>? (n=6,351), ...speeding traffic? (n=6,351)</a:t>
            </a:r>
          </a:p>
        </p:txBody>
      </p:sp>
      <p:sp>
        <p:nvSpPr>
          <p:cNvPr id="6" name="Rectangle 5">
            <a:extLst>
              <a:ext uri="{FF2B5EF4-FFF2-40B4-BE49-F238E27FC236}">
                <a16:creationId xmlns:a16="http://schemas.microsoft.com/office/drawing/2014/main" xmlns="" id="{70547723-3ECB-442E-BB02-62849A74AD26}"/>
              </a:ext>
            </a:extLst>
          </p:cNvPr>
          <p:cNvSpPr/>
          <p:nvPr/>
        </p:nvSpPr>
        <p:spPr>
          <a:xfrm>
            <a:off x="266239" y="1241119"/>
            <a:ext cx="6984776"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are each of the following...</a:t>
            </a:r>
          </a:p>
        </p:txBody>
      </p:sp>
      <p:sp>
        <p:nvSpPr>
          <p:cNvPr id="7" name="Title 1">
            <a:extLst>
              <a:ext uri="{FF2B5EF4-FFF2-40B4-BE49-F238E27FC236}">
                <a16:creationId xmlns:a16="http://schemas.microsoft.com/office/drawing/2014/main" xmlns="" id="{6B231FA8-98B1-4F5F-A1B2-17A7559D5CC8}"/>
              </a:ext>
            </a:extLst>
          </p:cNvPr>
          <p:cNvSpPr txBox="1">
            <a:spLocks/>
          </p:cNvSpPr>
          <p:nvPr/>
        </p:nvSpPr>
        <p:spPr>
          <a:xfrm>
            <a:off x="251522" y="123480"/>
            <a:ext cx="7200036" cy="122413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perceived scale of problem that different crimes represent in the local area have universally reduced and more markedly than worry about being a victim. </a:t>
            </a:r>
            <a:endParaRPr lang="en-GB" sz="2400" dirty="0">
              <a:solidFill>
                <a:srgbClr val="ED0973"/>
              </a:solidFill>
            </a:endParaRPr>
          </a:p>
        </p:txBody>
      </p:sp>
      <p:sp>
        <p:nvSpPr>
          <p:cNvPr id="8" name="Footer Placeholder 3">
            <a:extLst>
              <a:ext uri="{FF2B5EF4-FFF2-40B4-BE49-F238E27FC236}">
                <a16:creationId xmlns:a16="http://schemas.microsoft.com/office/drawing/2014/main" xmlns="" id="{E4AB56EC-5FD8-4149-84A2-13A4861A1685}"/>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3" name="Slide Number Placeholder 2">
            <a:extLst>
              <a:ext uri="{FF2B5EF4-FFF2-40B4-BE49-F238E27FC236}">
                <a16:creationId xmlns:a16="http://schemas.microsoft.com/office/drawing/2014/main" xmlns="" id="{307F2DAF-A14B-48C1-8436-2B8467C27AE0}"/>
              </a:ext>
            </a:extLst>
          </p:cNvPr>
          <p:cNvSpPr>
            <a:spLocks noGrp="1"/>
          </p:cNvSpPr>
          <p:nvPr>
            <p:ph type="sldNum" sz="quarter" idx="12"/>
          </p:nvPr>
        </p:nvSpPr>
        <p:spPr/>
        <p:txBody>
          <a:bodyPr/>
          <a:lstStyle/>
          <a:p>
            <a:fld id="{50DE9A6E-8F21-484F-844E-94FEC60E2113}" type="slidenum">
              <a:rPr lang="en-US" smtClean="0"/>
              <a:t>35</a:t>
            </a:fld>
            <a:endParaRPr lang="en-US"/>
          </a:p>
        </p:txBody>
      </p:sp>
    </p:spTree>
    <p:extLst>
      <p:ext uri="{BB962C8B-B14F-4D97-AF65-F5344CB8AC3E}">
        <p14:creationId xmlns:p14="http://schemas.microsoft.com/office/powerpoint/2010/main" val="11201953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6" name="Chart 5">
            <a:extLst>
              <a:ext uri="{FF2B5EF4-FFF2-40B4-BE49-F238E27FC236}">
                <a16:creationId xmlns:a16="http://schemas.microsoft.com/office/drawing/2014/main" xmlns="" id="{298884E2-2CC1-49D8-8239-F14FE9A53C89}"/>
              </a:ext>
            </a:extLst>
          </p:cNvPr>
          <p:cNvGraphicFramePr>
            <a:graphicFrameLocks/>
          </p:cNvGraphicFramePr>
          <p:nvPr>
            <p:extLst>
              <p:ext uri="{D42A27DB-BD31-4B8C-83A1-F6EECF244321}">
                <p14:modId xmlns:p14="http://schemas.microsoft.com/office/powerpoint/2010/main" val="1337345596"/>
              </p:ext>
            </p:extLst>
          </p:nvPr>
        </p:nvGraphicFramePr>
        <p:xfrm>
          <a:off x="107504" y="1547623"/>
          <a:ext cx="7344054" cy="327516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xmlns="" id="{4A488E17-9711-4C09-ADC1-DD92594D729B}"/>
              </a:ext>
            </a:extLst>
          </p:cNvPr>
          <p:cNvSpPr/>
          <p:nvPr/>
        </p:nvSpPr>
        <p:spPr>
          <a:xfrm>
            <a:off x="251522" y="1215055"/>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if at all, are each of the following...</a:t>
            </a:r>
          </a:p>
        </p:txBody>
      </p:sp>
      <p:sp>
        <p:nvSpPr>
          <p:cNvPr id="3" name="Slide Number Placeholder 2">
            <a:extLst>
              <a:ext uri="{FF2B5EF4-FFF2-40B4-BE49-F238E27FC236}">
                <a16:creationId xmlns:a16="http://schemas.microsoft.com/office/drawing/2014/main" xmlns="" id="{E443F10B-43F4-4C6C-890A-F18141321246}"/>
              </a:ext>
            </a:extLst>
          </p:cNvPr>
          <p:cNvSpPr>
            <a:spLocks noGrp="1"/>
          </p:cNvSpPr>
          <p:nvPr>
            <p:ph type="sldNum" sz="quarter" idx="12"/>
          </p:nvPr>
        </p:nvSpPr>
        <p:spPr/>
        <p:txBody>
          <a:bodyPr/>
          <a:lstStyle/>
          <a:p>
            <a:fld id="{50DE9A6E-8F21-484F-844E-94FEC60E2113}" type="slidenum">
              <a:rPr lang="en-US" smtClean="0"/>
              <a:t>36</a:t>
            </a:fld>
            <a:endParaRPr lang="en-US"/>
          </a:p>
        </p:txBody>
      </p:sp>
      <p:sp>
        <p:nvSpPr>
          <p:cNvPr id="4" name="Footer Placeholder 3">
            <a:extLst>
              <a:ext uri="{FF2B5EF4-FFF2-40B4-BE49-F238E27FC236}">
                <a16:creationId xmlns:a16="http://schemas.microsoft.com/office/drawing/2014/main" xmlns="" id="{09D78C9D-9EC3-4567-9B0A-939FA0CC7795}"/>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1E48CF03-93C5-4B94-AA08-D64587BCC361}"/>
              </a:ext>
            </a:extLst>
          </p:cNvPr>
          <p:cNvSpPr txBox="1">
            <a:spLocks/>
          </p:cNvSpPr>
          <p:nvPr/>
        </p:nvSpPr>
        <p:spPr>
          <a:xfrm>
            <a:off x="251522" y="123480"/>
            <a:ext cx="7200036" cy="122413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‘Speeding traffic’ continues to be perceived as the most widespread significant problem (61%), with a quarter of participants regarding it as a very big problem in their local area.</a:t>
            </a:r>
            <a:endParaRPr lang="en-GB" sz="2400" dirty="0">
              <a:solidFill>
                <a:srgbClr val="ED0973"/>
              </a:solidFill>
            </a:endParaRPr>
          </a:p>
        </p:txBody>
      </p:sp>
      <p:sp>
        <p:nvSpPr>
          <p:cNvPr id="9" name="TextBox 8">
            <a:extLst>
              <a:ext uri="{FF2B5EF4-FFF2-40B4-BE49-F238E27FC236}">
                <a16:creationId xmlns:a16="http://schemas.microsoft.com/office/drawing/2014/main" xmlns="" id="{4CFFB30C-040D-4A28-9A83-77122664A9A0}"/>
              </a:ext>
            </a:extLst>
          </p:cNvPr>
          <p:cNvSpPr txBox="1"/>
          <p:nvPr/>
        </p:nvSpPr>
        <p:spPr>
          <a:xfrm>
            <a:off x="7516368" y="1635646"/>
            <a:ext cx="1627632" cy="1754326"/>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‘Burglary and theft from private property’ are the next most widely perceived significant problems (38%), followed by ‘People using or dealing drugs’ (35%).</a:t>
            </a:r>
          </a:p>
        </p:txBody>
      </p:sp>
    </p:spTree>
    <p:extLst>
      <p:ext uri="{BB962C8B-B14F-4D97-AF65-F5344CB8AC3E}">
        <p14:creationId xmlns:p14="http://schemas.microsoft.com/office/powerpoint/2010/main" val="351647994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45c28eb5-bd95-4f64-8852-a9df00fde8a8"/>
          <p:cNvGraphicFramePr/>
          <p:nvPr>
            <p:extLst>
              <p:ext uri="{D42A27DB-BD31-4B8C-83A1-F6EECF244321}">
                <p14:modId xmlns:p14="http://schemas.microsoft.com/office/powerpoint/2010/main" val="112509433"/>
              </p:ext>
            </p:extLst>
          </p:nvPr>
        </p:nvGraphicFramePr>
        <p:xfrm>
          <a:off x="326059" y="1625382"/>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45c28eb5-bd95-4f64-8852-a9df00fde8a8"/>
          <p:cNvSpPr>
            <a:spLocks noChangeArrowheads="1"/>
          </p:cNvSpPr>
          <p:nvPr/>
        </p:nvSpPr>
        <p:spPr>
          <a:xfrm>
            <a:off x="107505" y="4841942"/>
            <a:ext cx="4536504"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8EAF7F17-38DB-4BC1-8B85-DF9B23C48A9C}"/>
              </a:ext>
            </a:extLst>
          </p:cNvPr>
          <p:cNvSpPr/>
          <p:nvPr/>
        </p:nvSpPr>
        <p:spPr>
          <a:xfrm>
            <a:off x="323528" y="1144239"/>
            <a:ext cx="7044058" cy="461665"/>
          </a:xfrm>
          <a:prstGeom prst="rect">
            <a:avLst/>
          </a:prstGeom>
        </p:spPr>
        <p:txBody>
          <a:bodyPr wrap="square">
            <a:spAutoFit/>
          </a:bodyPr>
          <a:lstStyle/>
          <a:p>
            <a:pPr lvl="0"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if at all, are each of the following...</a:t>
            </a:r>
            <a:r>
              <a:rPr lang="en-US" sz="1200" b="1" dirty="0">
                <a:solidFill>
                  <a:prstClr val="black"/>
                </a:solidFill>
                <a:highlight>
                  <a:srgbClr val="FFFF00"/>
                </a:highlight>
              </a:rPr>
              <a:t>speeding traffic? </a:t>
            </a:r>
          </a:p>
        </p:txBody>
      </p:sp>
      <p:sp>
        <p:nvSpPr>
          <p:cNvPr id="7" name="Slide Number Placeholder 6">
            <a:extLst>
              <a:ext uri="{FF2B5EF4-FFF2-40B4-BE49-F238E27FC236}">
                <a16:creationId xmlns:a16="http://schemas.microsoft.com/office/drawing/2014/main" xmlns="" id="{518C624C-7CD4-419C-827E-34A675299E02}"/>
              </a:ext>
            </a:extLst>
          </p:cNvPr>
          <p:cNvSpPr>
            <a:spLocks noGrp="1"/>
          </p:cNvSpPr>
          <p:nvPr>
            <p:ph type="sldNum" sz="quarter" idx="12"/>
          </p:nvPr>
        </p:nvSpPr>
        <p:spPr/>
        <p:txBody>
          <a:bodyPr/>
          <a:lstStyle/>
          <a:p>
            <a:fld id="{50DE9A6E-8F21-484F-844E-94FEC60E2113}" type="slidenum">
              <a:rPr lang="en-US" smtClean="0"/>
              <a:t>37</a:t>
            </a:fld>
            <a:endParaRPr lang="en-US"/>
          </a:p>
        </p:txBody>
      </p:sp>
      <p:sp>
        <p:nvSpPr>
          <p:cNvPr id="8" name="Footer Placeholder 7">
            <a:extLst>
              <a:ext uri="{FF2B5EF4-FFF2-40B4-BE49-F238E27FC236}">
                <a16:creationId xmlns:a16="http://schemas.microsoft.com/office/drawing/2014/main" xmlns="" id="{29E3840F-4FEB-48C0-8488-D0F1EF1A13CD}"/>
              </a:ext>
            </a:extLst>
          </p:cNvPr>
          <p:cNvSpPr>
            <a:spLocks noGrp="1"/>
          </p:cNvSpPr>
          <p:nvPr>
            <p:ph type="ftr" sz="quarter" idx="11"/>
          </p:nvPr>
        </p:nvSpPr>
        <p:spPr>
          <a:xfrm>
            <a:off x="4572000" y="4786312"/>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AA04940D-3B63-4E83-9334-CD3409345C2E}"/>
              </a:ext>
            </a:extLst>
          </p:cNvPr>
          <p:cNvSpPr txBox="1">
            <a:spLocks/>
          </p:cNvSpPr>
          <p:nvPr/>
        </p:nvSpPr>
        <p:spPr>
          <a:xfrm>
            <a:off x="251522" y="123480"/>
            <a:ext cx="7200036" cy="122413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As last year a higher proportion (71%) of residents of South Holland regard ‘speeding traffic’ as a big problem, but this has fallen year-on-year by 3% points.</a:t>
            </a:r>
            <a:endParaRPr lang="en-GB" sz="2400" dirty="0">
              <a:solidFill>
                <a:srgbClr val="ED0973"/>
              </a:solidFill>
            </a:endParaRPr>
          </a:p>
        </p:txBody>
      </p:sp>
      <p:sp>
        <p:nvSpPr>
          <p:cNvPr id="10" name="TextBox 9">
            <a:extLst>
              <a:ext uri="{FF2B5EF4-FFF2-40B4-BE49-F238E27FC236}">
                <a16:creationId xmlns:a16="http://schemas.microsoft.com/office/drawing/2014/main" xmlns="" id="{4C5FF3BF-24FB-4C35-9D5E-785CDA15A0B3}"/>
              </a:ext>
            </a:extLst>
          </p:cNvPr>
          <p:cNvSpPr txBox="1"/>
          <p:nvPr/>
        </p:nvSpPr>
        <p:spPr>
          <a:xfrm>
            <a:off x="7516368" y="1635646"/>
            <a:ext cx="1627632" cy="2862322"/>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lowest proportion of residents of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Lincoln City (54%) see ‘speeding traffic’ as a big problem but this may in part be a consequence of the dampening affect of congestion.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That said can anything be learnt from any traffic calming measures in the city?</a:t>
            </a:r>
          </a:p>
        </p:txBody>
      </p:sp>
    </p:spTree>
    <p:extLst>
      <p:ext uri="{BB962C8B-B14F-4D97-AF65-F5344CB8AC3E}">
        <p14:creationId xmlns:p14="http://schemas.microsoft.com/office/powerpoint/2010/main" val="244130476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9c9b91f5-db78-4a62-92b2-a9df00fdd0e8"/>
          <p:cNvGraphicFramePr/>
          <p:nvPr>
            <p:extLst>
              <p:ext uri="{D42A27DB-BD31-4B8C-83A1-F6EECF244321}">
                <p14:modId xmlns:p14="http://schemas.microsoft.com/office/powerpoint/2010/main" val="949624899"/>
              </p:ext>
            </p:extLst>
          </p:nvPr>
        </p:nvGraphicFramePr>
        <p:xfrm>
          <a:off x="323528" y="1496329"/>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9c9b91f5-db78-4a62-92b2-a9df00fdd0e8"/>
          <p:cNvSpPr>
            <a:spLocks noChangeArrowheads="1"/>
          </p:cNvSpPr>
          <p:nvPr/>
        </p:nvSpPr>
        <p:spPr>
          <a:xfrm>
            <a:off x="107505" y="4803998"/>
            <a:ext cx="4464496"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64F85F76-7D4F-4C9D-A94E-4CC3ED45194F}"/>
              </a:ext>
            </a:extLst>
          </p:cNvPr>
          <p:cNvSpPr/>
          <p:nvPr/>
        </p:nvSpPr>
        <p:spPr>
          <a:xfrm>
            <a:off x="234998" y="1111420"/>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physical assault or other violent behaviour?</a:t>
            </a:r>
          </a:p>
        </p:txBody>
      </p:sp>
      <p:sp>
        <p:nvSpPr>
          <p:cNvPr id="7" name="Slide Number Placeholder 6">
            <a:extLst>
              <a:ext uri="{FF2B5EF4-FFF2-40B4-BE49-F238E27FC236}">
                <a16:creationId xmlns:a16="http://schemas.microsoft.com/office/drawing/2014/main" xmlns="" id="{5E23BCD7-722E-4900-88C5-E44BBAA79F46}"/>
              </a:ext>
            </a:extLst>
          </p:cNvPr>
          <p:cNvSpPr>
            <a:spLocks noGrp="1"/>
          </p:cNvSpPr>
          <p:nvPr>
            <p:ph type="sldNum" sz="quarter" idx="12"/>
          </p:nvPr>
        </p:nvSpPr>
        <p:spPr/>
        <p:txBody>
          <a:bodyPr/>
          <a:lstStyle/>
          <a:p>
            <a:fld id="{50DE9A6E-8F21-484F-844E-94FEC60E2113}" type="slidenum">
              <a:rPr lang="en-US" smtClean="0"/>
              <a:t>38</a:t>
            </a:fld>
            <a:endParaRPr lang="en-US"/>
          </a:p>
        </p:txBody>
      </p:sp>
      <p:sp>
        <p:nvSpPr>
          <p:cNvPr id="8" name="Footer Placeholder 7">
            <a:extLst>
              <a:ext uri="{FF2B5EF4-FFF2-40B4-BE49-F238E27FC236}">
                <a16:creationId xmlns:a16="http://schemas.microsoft.com/office/drawing/2014/main" xmlns="" id="{1E20E8F2-359C-42AA-A7D5-CE0567F3B75C}"/>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072EED1C-4861-455C-9ABC-BBE02CE0BFDE}"/>
              </a:ext>
            </a:extLst>
          </p:cNvPr>
          <p:cNvSpPr txBox="1">
            <a:spLocks/>
          </p:cNvSpPr>
          <p:nvPr/>
        </p:nvSpPr>
        <p:spPr>
          <a:xfrm>
            <a:off x="234998" y="-24006"/>
            <a:ext cx="7200036" cy="12241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Perception of ‘physical assault and other violent behaviour’ as a big problem locally, continues to be much more widespread (48%) in Boston Borough than elsewhere but the proportion of residents there holding this view has fallen by 13% points YOY.</a:t>
            </a:r>
            <a:endParaRPr lang="en-GB" dirty="0">
              <a:solidFill>
                <a:srgbClr val="ED0973"/>
              </a:solidFill>
            </a:endParaRPr>
          </a:p>
        </p:txBody>
      </p:sp>
      <p:sp>
        <p:nvSpPr>
          <p:cNvPr id="10" name="TextBox 9">
            <a:extLst>
              <a:ext uri="{FF2B5EF4-FFF2-40B4-BE49-F238E27FC236}">
                <a16:creationId xmlns:a16="http://schemas.microsoft.com/office/drawing/2014/main" xmlns="" id="{F33FB596-1099-424E-90F7-40D892E8815D}"/>
              </a:ext>
            </a:extLst>
          </p:cNvPr>
          <p:cNvSpPr txBox="1"/>
          <p:nvPr/>
        </p:nvSpPr>
        <p:spPr>
          <a:xfrm>
            <a:off x="7516368" y="1635646"/>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Quite marked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year-on-year falls have been experienced in other authorities too:</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South Holland (-8%),</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Lincoln City (-9%)</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East Lindsey (-8%).</a:t>
            </a:r>
          </a:p>
        </p:txBody>
      </p:sp>
    </p:spTree>
    <p:extLst>
      <p:ext uri="{BB962C8B-B14F-4D97-AF65-F5344CB8AC3E}">
        <p14:creationId xmlns:p14="http://schemas.microsoft.com/office/powerpoint/2010/main" val="7412660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03da9b24-d4cd-446c-bce4-a9df00fdb2a6"/>
          <p:cNvGraphicFramePr/>
          <p:nvPr>
            <p:extLst>
              <p:ext uri="{D42A27DB-BD31-4B8C-83A1-F6EECF244321}">
                <p14:modId xmlns:p14="http://schemas.microsoft.com/office/powerpoint/2010/main" val="4174189016"/>
              </p:ext>
            </p:extLst>
          </p:nvPr>
        </p:nvGraphicFramePr>
        <p:xfrm>
          <a:off x="323529" y="1347614"/>
          <a:ext cx="7144071" cy="33736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03da9b24-d4cd-446c-bce4-a9df00fdb2a6"/>
          <p:cNvSpPr>
            <a:spLocks noChangeArrowheads="1"/>
          </p:cNvSpPr>
          <p:nvPr/>
        </p:nvSpPr>
        <p:spPr>
          <a:xfrm>
            <a:off x="179513" y="4749549"/>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BE4F9AC3-DF74-44B0-805D-693810DAF407}"/>
              </a:ext>
            </a:extLst>
          </p:cNvPr>
          <p:cNvSpPr/>
          <p:nvPr/>
        </p:nvSpPr>
        <p:spPr>
          <a:xfrm>
            <a:off x="323528" y="950144"/>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people being drunk or rowdy in public places? </a:t>
            </a:r>
          </a:p>
        </p:txBody>
      </p:sp>
      <p:sp>
        <p:nvSpPr>
          <p:cNvPr id="7" name="Slide Number Placeholder 6">
            <a:extLst>
              <a:ext uri="{FF2B5EF4-FFF2-40B4-BE49-F238E27FC236}">
                <a16:creationId xmlns:a16="http://schemas.microsoft.com/office/drawing/2014/main" xmlns="" id="{2778EF65-08E9-4450-86DA-B95DBF90B442}"/>
              </a:ext>
            </a:extLst>
          </p:cNvPr>
          <p:cNvSpPr>
            <a:spLocks noGrp="1"/>
          </p:cNvSpPr>
          <p:nvPr>
            <p:ph type="sldNum" sz="quarter" idx="12"/>
          </p:nvPr>
        </p:nvSpPr>
        <p:spPr>
          <a:xfrm>
            <a:off x="7668344" y="771550"/>
            <a:ext cx="1269504" cy="357188"/>
          </a:xfrm>
        </p:spPr>
        <p:txBody>
          <a:bodyPr/>
          <a:lstStyle/>
          <a:p>
            <a:fld id="{50DE9A6E-8F21-484F-844E-94FEC60E2113}" type="slidenum">
              <a:rPr lang="en-US" smtClean="0"/>
              <a:t>39</a:t>
            </a:fld>
            <a:endParaRPr lang="en-US"/>
          </a:p>
        </p:txBody>
      </p:sp>
      <p:sp>
        <p:nvSpPr>
          <p:cNvPr id="8" name="Footer Placeholder 7">
            <a:extLst>
              <a:ext uri="{FF2B5EF4-FFF2-40B4-BE49-F238E27FC236}">
                <a16:creationId xmlns:a16="http://schemas.microsoft.com/office/drawing/2014/main" xmlns="" id="{CF1AA948-ED74-4EFC-82EA-78EA88474FA6}"/>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0517077F-4E30-4C7C-AF30-DC0380B3EA9B}"/>
              </a:ext>
            </a:extLst>
          </p:cNvPr>
          <p:cNvSpPr txBox="1">
            <a:spLocks/>
          </p:cNvSpPr>
          <p:nvPr/>
        </p:nvSpPr>
        <p:spPr>
          <a:xfrm>
            <a:off x="206152" y="88671"/>
            <a:ext cx="7228882" cy="8614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The proportion of residents regarding ‘people being drunk or rowdy in public places’ in the local area as a big problem  has reduced across all local authorities.</a:t>
            </a:r>
            <a:endParaRPr lang="en-GB" dirty="0">
              <a:solidFill>
                <a:srgbClr val="ED0973"/>
              </a:solidFill>
            </a:endParaRPr>
          </a:p>
        </p:txBody>
      </p:sp>
    </p:spTree>
    <p:extLst>
      <p:ext uri="{BB962C8B-B14F-4D97-AF65-F5344CB8AC3E}">
        <p14:creationId xmlns:p14="http://schemas.microsoft.com/office/powerpoint/2010/main" val="19310980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81" y="83018"/>
            <a:ext cx="7200799" cy="864096"/>
          </a:xfrm>
        </p:spPr>
        <p:txBody>
          <a:bodyPr>
            <a:normAutofit/>
          </a:bodyPr>
          <a:lstStyle/>
          <a:p>
            <a:r>
              <a:rPr lang="en-GB" dirty="0"/>
              <a:t>Objectives</a:t>
            </a:r>
            <a:br>
              <a:rPr lang="en-GB" dirty="0"/>
            </a:br>
            <a:r>
              <a:rPr lang="en-GB" dirty="0">
                <a:solidFill>
                  <a:srgbClr val="ED0973"/>
                </a:solidFill>
              </a:rPr>
              <a:t>What we needed the research to achieve</a:t>
            </a:r>
          </a:p>
        </p:txBody>
      </p:sp>
      <p:sp>
        <p:nvSpPr>
          <p:cNvPr id="9" name="Slide Number Placeholder 8">
            <a:extLst>
              <a:ext uri="{FF2B5EF4-FFF2-40B4-BE49-F238E27FC236}">
                <a16:creationId xmlns:a16="http://schemas.microsoft.com/office/drawing/2014/main" xmlns="" id="{3C322628-A669-4EC8-84C8-84DCDBBB6504}"/>
              </a:ext>
            </a:extLst>
          </p:cNvPr>
          <p:cNvSpPr>
            <a:spLocks noGrp="1"/>
          </p:cNvSpPr>
          <p:nvPr>
            <p:ph type="sldNum" sz="quarter" idx="12"/>
          </p:nvPr>
        </p:nvSpPr>
        <p:spPr/>
        <p:txBody>
          <a:bodyPr/>
          <a:lstStyle/>
          <a:p>
            <a:fld id="{857A2A22-3899-4136-BDB9-36AC9C8678DA}" type="slidenum">
              <a:rPr lang="en-GB" smtClean="0"/>
              <a:t>4</a:t>
            </a:fld>
            <a:endParaRPr lang="en-GB"/>
          </a:p>
        </p:txBody>
      </p:sp>
      <p:sp>
        <p:nvSpPr>
          <p:cNvPr id="4" name="Content Placeholder 2"/>
          <p:cNvSpPr txBox="1">
            <a:spLocks/>
          </p:cNvSpPr>
          <p:nvPr/>
        </p:nvSpPr>
        <p:spPr>
          <a:xfrm>
            <a:off x="2385391" y="947114"/>
            <a:ext cx="4979504" cy="4107705"/>
          </a:xfrm>
          <a:prstGeom prst="rect">
            <a:avLst/>
          </a:prstGeom>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1350" dirty="0">
                <a:solidFill>
                  <a:srgbClr val="0B3B6C">
                    <a:lumMod val="75000"/>
                  </a:srgbClr>
                </a:solidFill>
              </a:rPr>
              <a:t>The objectives for the research were to:</a:t>
            </a:r>
          </a:p>
          <a:p>
            <a:pPr marL="342892" indent="-342892" defTabSz="914378"/>
            <a:r>
              <a:rPr lang="en-GB" sz="1350" dirty="0">
                <a:solidFill>
                  <a:srgbClr val="0B3B6C">
                    <a:lumMod val="75000"/>
                  </a:srgbClr>
                </a:solidFill>
              </a:rPr>
              <a:t>Actively engage and consult with the people of Lincolnshire regarding crime and policing, in a statistically robust and truly representative manner</a:t>
            </a:r>
          </a:p>
          <a:p>
            <a:pPr marL="342892" indent="-342892" defTabSz="914378"/>
            <a:r>
              <a:rPr lang="en-GB" sz="1350" dirty="0">
                <a:solidFill>
                  <a:srgbClr val="0B3B6C">
                    <a:lumMod val="75000"/>
                  </a:srgbClr>
                </a:solidFill>
              </a:rPr>
              <a:t>Enhance and deepen understanding of their…</a:t>
            </a:r>
          </a:p>
          <a:p>
            <a:pPr marL="1142972" lvl="2" indent="-228594" defTabSz="914378"/>
            <a:r>
              <a:rPr lang="en-GB" sz="1350" dirty="0">
                <a:solidFill>
                  <a:srgbClr val="0B3B6C">
                    <a:lumMod val="75000"/>
                  </a:srgbClr>
                </a:solidFill>
              </a:rPr>
              <a:t>Methods of reporting crime </a:t>
            </a:r>
          </a:p>
          <a:p>
            <a:pPr marL="1142972" lvl="2" indent="-228594" defTabSz="914378"/>
            <a:r>
              <a:rPr lang="en-GB" sz="1350" dirty="0">
                <a:solidFill>
                  <a:srgbClr val="0B3B6C">
                    <a:lumMod val="75000"/>
                  </a:srgbClr>
                </a:solidFill>
              </a:rPr>
              <a:t>Current priorities for policing in Lincolnshire</a:t>
            </a:r>
          </a:p>
          <a:p>
            <a:pPr marL="1142972" lvl="2" indent="-228594" defTabSz="914378"/>
            <a:r>
              <a:rPr lang="en-GB" sz="1350" dirty="0">
                <a:solidFill>
                  <a:srgbClr val="0B3B6C">
                    <a:lumMod val="75000"/>
                  </a:srgbClr>
                </a:solidFill>
              </a:rPr>
              <a:t>Preferred approach to expenditure on, and budgeting for, policing in Lincolnshire</a:t>
            </a:r>
          </a:p>
          <a:p>
            <a:pPr marL="1142972" lvl="2" indent="-228594" defTabSz="914378"/>
            <a:r>
              <a:rPr lang="en-GB" sz="1350" dirty="0">
                <a:solidFill>
                  <a:srgbClr val="0B3B6C">
                    <a:lumMod val="75000"/>
                  </a:srgbClr>
                </a:solidFill>
              </a:rPr>
              <a:t>Knowledge of the role of the PCC and initiatives taken by the office holder in Lincolnshire</a:t>
            </a:r>
          </a:p>
          <a:p>
            <a:pPr marL="342892" indent="-342892" defTabSz="914378"/>
            <a:r>
              <a:rPr lang="en-GB" sz="1350" dirty="0">
                <a:solidFill>
                  <a:srgbClr val="0B3B6C">
                    <a:lumMod val="75000"/>
                  </a:srgbClr>
                </a:solidFill>
              </a:rPr>
              <a:t>Provide the data and insights to make evidence-based strategic decisions</a:t>
            </a:r>
          </a:p>
          <a:p>
            <a:pPr marL="342892" indent="-342892" defTabSz="914378"/>
            <a:r>
              <a:rPr lang="en-GB" sz="1350" dirty="0">
                <a:solidFill>
                  <a:srgbClr val="0B3B6C">
                    <a:lumMod val="75000"/>
                  </a:srgbClr>
                </a:solidFill>
              </a:rPr>
              <a:t>Support messaging, communications and public relations by the PCC himself and the permanent office of the PCC</a:t>
            </a:r>
          </a:p>
          <a:p>
            <a:pPr marL="342892" indent="-342892" defTabSz="914378"/>
            <a:r>
              <a:rPr lang="en-GB" sz="1350" dirty="0">
                <a:solidFill>
                  <a:srgbClr val="0B3B6C">
                    <a:lumMod val="75000"/>
                  </a:srgbClr>
                </a:solidFill>
              </a:rPr>
              <a:t>Create benchmark data to support evaluating the impact of new initiatives upon public opinion in the future.</a:t>
            </a:r>
          </a:p>
          <a:p>
            <a:pPr marL="342892" indent="-342892" defTabSz="914378"/>
            <a:r>
              <a:rPr lang="en-GB" sz="1350" dirty="0">
                <a:solidFill>
                  <a:srgbClr val="0B3B6C">
                    <a:lumMod val="75000"/>
                  </a:srgbClr>
                </a:solidFill>
                <a:highlight>
                  <a:srgbClr val="FFFF00"/>
                </a:highlight>
              </a:rPr>
              <a:t>Compare year-on-year trends versus the survey in 2017</a:t>
            </a:r>
          </a:p>
        </p:txBody>
      </p:sp>
      <p:pic>
        <p:nvPicPr>
          <p:cNvPr id="7" name="Picture 6" descr="A drawing of a cartoon character&#10;&#10;Description generated with high confidence">
            <a:extLst>
              <a:ext uri="{FF2B5EF4-FFF2-40B4-BE49-F238E27FC236}">
                <a16:creationId xmlns:a16="http://schemas.microsoft.com/office/drawing/2014/main" xmlns="" id="{291191EE-EE6D-4D06-AB12-504FB3124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7" y="3552490"/>
            <a:ext cx="2202512" cy="1591010"/>
          </a:xfrm>
          <a:prstGeom prst="rect">
            <a:avLst/>
          </a:prstGeom>
        </p:spPr>
      </p:pic>
    </p:spTree>
    <p:extLst>
      <p:ext uri="{BB962C8B-B14F-4D97-AF65-F5344CB8AC3E}">
        <p14:creationId xmlns:p14="http://schemas.microsoft.com/office/powerpoint/2010/main" val="3043607228"/>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c7604eca-9387-41a3-9e5f-a9df00fd9b5b"/>
          <p:cNvGraphicFramePr/>
          <p:nvPr>
            <p:extLst>
              <p:ext uri="{D42A27DB-BD31-4B8C-83A1-F6EECF244321}">
                <p14:modId xmlns:p14="http://schemas.microsoft.com/office/powerpoint/2010/main" val="104763248"/>
              </p:ext>
            </p:extLst>
          </p:nvPr>
        </p:nvGraphicFramePr>
        <p:xfrm>
          <a:off x="251520" y="1453970"/>
          <a:ext cx="7216080" cy="31952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c7604eca-9387-41a3-9e5f-a9df00fd9b5b"/>
          <p:cNvSpPr>
            <a:spLocks noChangeArrowheads="1"/>
          </p:cNvSpPr>
          <p:nvPr/>
        </p:nvSpPr>
        <p:spPr>
          <a:xfrm>
            <a:off x="323529" y="4731990"/>
            <a:ext cx="4248472"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95A9678D-A904-468F-AE2E-D8C495535849}"/>
              </a:ext>
            </a:extLst>
          </p:cNvPr>
          <p:cNvSpPr/>
          <p:nvPr/>
        </p:nvSpPr>
        <p:spPr>
          <a:xfrm>
            <a:off x="191343" y="995723"/>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people using or dealing drugs? </a:t>
            </a:r>
          </a:p>
        </p:txBody>
      </p:sp>
      <p:sp>
        <p:nvSpPr>
          <p:cNvPr id="7" name="Slide Number Placeholder 6">
            <a:extLst>
              <a:ext uri="{FF2B5EF4-FFF2-40B4-BE49-F238E27FC236}">
                <a16:creationId xmlns:a16="http://schemas.microsoft.com/office/drawing/2014/main" xmlns="" id="{E4FA71F8-F772-4720-B409-762DCB134BFB}"/>
              </a:ext>
            </a:extLst>
          </p:cNvPr>
          <p:cNvSpPr>
            <a:spLocks noGrp="1"/>
          </p:cNvSpPr>
          <p:nvPr>
            <p:ph type="sldNum" sz="quarter" idx="12"/>
          </p:nvPr>
        </p:nvSpPr>
        <p:spPr/>
        <p:txBody>
          <a:bodyPr/>
          <a:lstStyle/>
          <a:p>
            <a:fld id="{50DE9A6E-8F21-484F-844E-94FEC60E2113}" type="slidenum">
              <a:rPr lang="en-US" smtClean="0"/>
              <a:t>40</a:t>
            </a:fld>
            <a:endParaRPr lang="en-US"/>
          </a:p>
        </p:txBody>
      </p:sp>
      <p:sp>
        <p:nvSpPr>
          <p:cNvPr id="8" name="Footer Placeholder 7">
            <a:extLst>
              <a:ext uri="{FF2B5EF4-FFF2-40B4-BE49-F238E27FC236}">
                <a16:creationId xmlns:a16="http://schemas.microsoft.com/office/drawing/2014/main" xmlns="" id="{9122DB2C-E54B-4F2B-86FE-2FABD39E8E70}"/>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51657DF3-78BC-4C38-94E4-42C9982207AC}"/>
              </a:ext>
            </a:extLst>
          </p:cNvPr>
          <p:cNvSpPr txBox="1">
            <a:spLocks/>
          </p:cNvSpPr>
          <p:nvPr/>
        </p:nvSpPr>
        <p:spPr>
          <a:xfrm>
            <a:off x="206152" y="88671"/>
            <a:ext cx="7228882" cy="8614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Residents of North Kesteven are the most likely (37%) to regard ‘people using or dealing drugs’ as ‘no problem at all’ in their local area.</a:t>
            </a:r>
            <a:endParaRPr lang="en-GB" dirty="0">
              <a:solidFill>
                <a:srgbClr val="ED0973"/>
              </a:solidFill>
            </a:endParaRPr>
          </a:p>
        </p:txBody>
      </p:sp>
    </p:spTree>
    <p:extLst>
      <p:ext uri="{BB962C8B-B14F-4D97-AF65-F5344CB8AC3E}">
        <p14:creationId xmlns:p14="http://schemas.microsoft.com/office/powerpoint/2010/main" val="48656244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91f0c882-525e-482f-8686-a9df00fd7f21"/>
          <p:cNvGraphicFramePr/>
          <p:nvPr>
            <p:extLst>
              <p:ext uri="{D42A27DB-BD31-4B8C-83A1-F6EECF244321}">
                <p14:modId xmlns:p14="http://schemas.microsoft.com/office/powerpoint/2010/main" val="4016141590"/>
              </p:ext>
            </p:extLst>
          </p:nvPr>
        </p:nvGraphicFramePr>
        <p:xfrm>
          <a:off x="212998" y="1347614"/>
          <a:ext cx="7254601" cy="33991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91f0c882-525e-482f-8686-a9df00fd7f21"/>
          <p:cNvSpPr>
            <a:spLocks noChangeArrowheads="1"/>
          </p:cNvSpPr>
          <p:nvPr/>
        </p:nvSpPr>
        <p:spPr>
          <a:xfrm>
            <a:off x="212999" y="4723810"/>
            <a:ext cx="4359002"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A92CA437-49A0-49F8-932F-0B73C7851BD8}"/>
              </a:ext>
            </a:extLst>
          </p:cNvPr>
          <p:cNvSpPr/>
          <p:nvPr/>
        </p:nvSpPr>
        <p:spPr>
          <a:xfrm>
            <a:off x="223720" y="1007344"/>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burglary and theft from private property? </a:t>
            </a:r>
          </a:p>
        </p:txBody>
      </p:sp>
      <p:sp>
        <p:nvSpPr>
          <p:cNvPr id="7" name="Slide Number Placeholder 6">
            <a:extLst>
              <a:ext uri="{FF2B5EF4-FFF2-40B4-BE49-F238E27FC236}">
                <a16:creationId xmlns:a16="http://schemas.microsoft.com/office/drawing/2014/main" xmlns="" id="{44BD05B0-0C20-4C48-A645-3CC8E99357E1}"/>
              </a:ext>
            </a:extLst>
          </p:cNvPr>
          <p:cNvSpPr>
            <a:spLocks noGrp="1"/>
          </p:cNvSpPr>
          <p:nvPr>
            <p:ph type="sldNum" sz="quarter" idx="12"/>
          </p:nvPr>
        </p:nvSpPr>
        <p:spPr/>
        <p:txBody>
          <a:bodyPr/>
          <a:lstStyle/>
          <a:p>
            <a:fld id="{50DE9A6E-8F21-484F-844E-94FEC60E2113}" type="slidenum">
              <a:rPr lang="en-US" smtClean="0"/>
              <a:t>41</a:t>
            </a:fld>
            <a:endParaRPr lang="en-US"/>
          </a:p>
        </p:txBody>
      </p:sp>
      <p:sp>
        <p:nvSpPr>
          <p:cNvPr id="8" name="Footer Placeholder 7">
            <a:extLst>
              <a:ext uri="{FF2B5EF4-FFF2-40B4-BE49-F238E27FC236}">
                <a16:creationId xmlns:a16="http://schemas.microsoft.com/office/drawing/2014/main" xmlns="" id="{B546083B-DC6C-4E33-8BFD-3B6B5F48D2BB}"/>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4032AB94-976F-4C9B-984A-6F1796948587}"/>
              </a:ext>
            </a:extLst>
          </p:cNvPr>
          <p:cNvSpPr txBox="1">
            <a:spLocks/>
          </p:cNvSpPr>
          <p:nvPr/>
        </p:nvSpPr>
        <p:spPr>
          <a:xfrm>
            <a:off x="206152" y="88671"/>
            <a:ext cx="7228882" cy="8614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South Holland (51%) rather than Boston Borough (47%) is now the local authority with the highest proportion of residents who regard burglary and theft from private property as a big problem.</a:t>
            </a:r>
            <a:endParaRPr lang="en-GB" dirty="0">
              <a:solidFill>
                <a:srgbClr val="ED0973"/>
              </a:solidFill>
            </a:endParaRPr>
          </a:p>
        </p:txBody>
      </p:sp>
    </p:spTree>
    <p:extLst>
      <p:ext uri="{BB962C8B-B14F-4D97-AF65-F5344CB8AC3E}">
        <p14:creationId xmlns:p14="http://schemas.microsoft.com/office/powerpoint/2010/main" val="199659028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9480a64d-3909-4178-b74b-a9df00fd351a"/>
          <p:cNvGraphicFramePr/>
          <p:nvPr>
            <p:extLst>
              <p:ext uri="{D42A27DB-BD31-4B8C-83A1-F6EECF244321}">
                <p14:modId xmlns:p14="http://schemas.microsoft.com/office/powerpoint/2010/main" val="2682056792"/>
              </p:ext>
            </p:extLst>
          </p:nvPr>
        </p:nvGraphicFramePr>
        <p:xfrm>
          <a:off x="206152" y="1564297"/>
          <a:ext cx="7200800" cy="32060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9480a64d-3909-4178-b74b-a9df00fd351a"/>
          <p:cNvSpPr>
            <a:spLocks noChangeArrowheads="1"/>
          </p:cNvSpPr>
          <p:nvPr/>
        </p:nvSpPr>
        <p:spPr>
          <a:xfrm>
            <a:off x="248043" y="4803998"/>
            <a:ext cx="4395965"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B42A6F8B-D931-48E4-AB10-042597A4F0ED}"/>
              </a:ext>
            </a:extLst>
          </p:cNvPr>
          <p:cNvSpPr/>
          <p:nvPr/>
        </p:nvSpPr>
        <p:spPr>
          <a:xfrm>
            <a:off x="215838" y="1075039"/>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vandalism, graffiti and other deliberate damage to property or vehicles? </a:t>
            </a:r>
          </a:p>
        </p:txBody>
      </p:sp>
      <p:sp>
        <p:nvSpPr>
          <p:cNvPr id="7" name="Slide Number Placeholder 6">
            <a:extLst>
              <a:ext uri="{FF2B5EF4-FFF2-40B4-BE49-F238E27FC236}">
                <a16:creationId xmlns:a16="http://schemas.microsoft.com/office/drawing/2014/main" xmlns="" id="{8E538ECD-27DD-4DDC-9953-2C5F9A608DA9}"/>
              </a:ext>
            </a:extLst>
          </p:cNvPr>
          <p:cNvSpPr>
            <a:spLocks noGrp="1"/>
          </p:cNvSpPr>
          <p:nvPr>
            <p:ph type="sldNum" sz="quarter" idx="12"/>
          </p:nvPr>
        </p:nvSpPr>
        <p:spPr/>
        <p:txBody>
          <a:bodyPr/>
          <a:lstStyle/>
          <a:p>
            <a:fld id="{50DE9A6E-8F21-484F-844E-94FEC60E2113}" type="slidenum">
              <a:rPr lang="en-US" smtClean="0"/>
              <a:t>42</a:t>
            </a:fld>
            <a:endParaRPr lang="en-US"/>
          </a:p>
        </p:txBody>
      </p:sp>
      <p:sp>
        <p:nvSpPr>
          <p:cNvPr id="8" name="Footer Placeholder 7">
            <a:extLst>
              <a:ext uri="{FF2B5EF4-FFF2-40B4-BE49-F238E27FC236}">
                <a16:creationId xmlns:a16="http://schemas.microsoft.com/office/drawing/2014/main" xmlns="" id="{338C73E3-CEEF-4994-BFCB-C73137B9538B}"/>
              </a:ext>
            </a:extLst>
          </p:cNvPr>
          <p:cNvSpPr>
            <a:spLocks noGrp="1"/>
          </p:cNvSpPr>
          <p:nvPr>
            <p:ph type="ftr" sz="quarter" idx="11"/>
          </p:nvPr>
        </p:nvSpPr>
        <p:spPr>
          <a:xfrm>
            <a:off x="4562633" y="4785130"/>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5CF4CF93-3F29-4740-BF81-B7FEF8B4909F}"/>
              </a:ext>
            </a:extLst>
          </p:cNvPr>
          <p:cNvSpPr txBox="1">
            <a:spLocks/>
          </p:cNvSpPr>
          <p:nvPr/>
        </p:nvSpPr>
        <p:spPr>
          <a:xfrm>
            <a:off x="206152" y="88671"/>
            <a:ext cx="7228882" cy="8614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40% of residents of Boston Borough perceive ‘vandalism…etc’ to be a big problem, but the proportion doing so has fallen by 3% points year-on-year.</a:t>
            </a:r>
            <a:endParaRPr lang="en-GB" dirty="0">
              <a:solidFill>
                <a:srgbClr val="ED0973"/>
              </a:solidFill>
            </a:endParaRPr>
          </a:p>
        </p:txBody>
      </p:sp>
    </p:spTree>
    <p:extLst>
      <p:ext uri="{BB962C8B-B14F-4D97-AF65-F5344CB8AC3E}">
        <p14:creationId xmlns:p14="http://schemas.microsoft.com/office/powerpoint/2010/main" val="2751010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32c092d6-b83e-4fc9-b2f8-a9df00fd11e9"/>
          <p:cNvGraphicFramePr/>
          <p:nvPr>
            <p:extLst>
              <p:ext uri="{D42A27DB-BD31-4B8C-83A1-F6EECF244321}">
                <p14:modId xmlns:p14="http://schemas.microsoft.com/office/powerpoint/2010/main" val="4167618106"/>
              </p:ext>
            </p:extLst>
          </p:nvPr>
        </p:nvGraphicFramePr>
        <p:xfrm>
          <a:off x="149214" y="1785627"/>
          <a:ext cx="6967017" cy="29378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32c092d6-b83e-4fc9-b2f8-a9df00fd11e9"/>
          <p:cNvSpPr>
            <a:spLocks noChangeArrowheads="1"/>
          </p:cNvSpPr>
          <p:nvPr/>
        </p:nvSpPr>
        <p:spPr>
          <a:xfrm>
            <a:off x="179513" y="4731990"/>
            <a:ext cx="4392488"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6" name="Rectangle 5">
            <a:extLst>
              <a:ext uri="{FF2B5EF4-FFF2-40B4-BE49-F238E27FC236}">
                <a16:creationId xmlns:a16="http://schemas.microsoft.com/office/drawing/2014/main" xmlns="" id="{6B12F692-8689-4E7A-88B4-3A0E3FAB6A44}"/>
              </a:ext>
            </a:extLst>
          </p:cNvPr>
          <p:cNvSpPr/>
          <p:nvPr/>
        </p:nvSpPr>
        <p:spPr>
          <a:xfrm>
            <a:off x="41959" y="1445728"/>
            <a:ext cx="704405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if at all, are each of the following...</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antisocial street drinking? </a:t>
            </a:r>
          </a:p>
        </p:txBody>
      </p:sp>
      <p:sp>
        <p:nvSpPr>
          <p:cNvPr id="7" name="Slide Number Placeholder 6">
            <a:extLst>
              <a:ext uri="{FF2B5EF4-FFF2-40B4-BE49-F238E27FC236}">
                <a16:creationId xmlns:a16="http://schemas.microsoft.com/office/drawing/2014/main" xmlns="" id="{1F9E4B7E-6602-4214-9C6F-9AE79CF5B430}"/>
              </a:ext>
            </a:extLst>
          </p:cNvPr>
          <p:cNvSpPr>
            <a:spLocks noGrp="1"/>
          </p:cNvSpPr>
          <p:nvPr>
            <p:ph type="sldNum" sz="quarter" idx="12"/>
          </p:nvPr>
        </p:nvSpPr>
        <p:spPr/>
        <p:txBody>
          <a:bodyPr/>
          <a:lstStyle/>
          <a:p>
            <a:fld id="{50DE9A6E-8F21-484F-844E-94FEC60E2113}" type="slidenum">
              <a:rPr lang="en-US" smtClean="0"/>
              <a:t>43</a:t>
            </a:fld>
            <a:endParaRPr lang="en-US"/>
          </a:p>
        </p:txBody>
      </p:sp>
      <p:sp>
        <p:nvSpPr>
          <p:cNvPr id="8" name="Footer Placeholder 7">
            <a:extLst>
              <a:ext uri="{FF2B5EF4-FFF2-40B4-BE49-F238E27FC236}">
                <a16:creationId xmlns:a16="http://schemas.microsoft.com/office/drawing/2014/main" xmlns="" id="{7B43C317-18D1-43F5-8D70-3D923605ECF0}"/>
              </a:ext>
            </a:extLst>
          </p:cNvPr>
          <p:cNvSpPr>
            <a:spLocks noGrp="1"/>
          </p:cNvSpPr>
          <p:nvPr>
            <p:ph type="ftr" sz="quarter" idx="11"/>
          </p:nvPr>
        </p:nvSpPr>
        <p:spPr>
          <a:xfrm>
            <a:off x="4427984" y="4723521"/>
            <a:ext cx="3039616" cy="331307"/>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extBox 8">
            <a:extLst>
              <a:ext uri="{FF2B5EF4-FFF2-40B4-BE49-F238E27FC236}">
                <a16:creationId xmlns:a16="http://schemas.microsoft.com/office/drawing/2014/main" xmlns="" id="{186CE923-08EF-4323-9F4E-3246FA153C87}"/>
              </a:ext>
            </a:extLst>
          </p:cNvPr>
          <p:cNvSpPr txBox="1"/>
          <p:nvPr/>
        </p:nvSpPr>
        <p:spPr>
          <a:xfrm>
            <a:off x="7516368" y="1812144"/>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 of participants seeing ‘antisocial street drinking’ as a very  big problem has either fallen in five Local Authorities year-on-year. </a:t>
            </a:r>
          </a:p>
        </p:txBody>
      </p:sp>
      <p:sp>
        <p:nvSpPr>
          <p:cNvPr id="10" name="Title 1">
            <a:extLst>
              <a:ext uri="{FF2B5EF4-FFF2-40B4-BE49-F238E27FC236}">
                <a16:creationId xmlns:a16="http://schemas.microsoft.com/office/drawing/2014/main" xmlns="" id="{16E4F791-C504-41B4-8A5E-1149E5E6E8A3}"/>
              </a:ext>
            </a:extLst>
          </p:cNvPr>
          <p:cNvSpPr txBox="1">
            <a:spLocks/>
          </p:cNvSpPr>
          <p:nvPr/>
        </p:nvSpPr>
        <p:spPr>
          <a:xfrm>
            <a:off x="212331" y="152218"/>
            <a:ext cx="7200036" cy="122413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Whilst ‘antisocial street drinking’ is perceived as a very big problem by more people in Boston Borough (29%) than elsewhere, those seeing it this way have reduced by 12% points year-on-year.</a:t>
            </a:r>
            <a:endParaRPr lang="en-GB" sz="2400" dirty="0">
              <a:solidFill>
                <a:srgbClr val="ED0973"/>
              </a:solidFill>
            </a:endParaRPr>
          </a:p>
        </p:txBody>
      </p:sp>
    </p:spTree>
    <p:extLst>
      <p:ext uri="{BB962C8B-B14F-4D97-AF65-F5344CB8AC3E}">
        <p14:creationId xmlns:p14="http://schemas.microsoft.com/office/powerpoint/2010/main" val="2629090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853045000"/>
              </p:ext>
            </p:extLst>
          </p:nvPr>
        </p:nvGraphicFramePr>
        <p:xfrm>
          <a:off x="179512" y="1419622"/>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29825" y="4587974"/>
            <a:ext cx="4752528"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ahoma"/>
                <a:ea typeface="Tahoma" pitchFamily="34" charset="0"/>
                <a:cs typeface="Tahoma" pitchFamily="34" charset="0"/>
              </a:rPr>
              <a:t>Unweighted Base: Boston Borough/2018 (n=343), East Lindsey/2018 (n=854), Lincoln City/2018 (n=390), North Kesteven/2018 (n=566), South Holland/2018 (n=345), South Kesteven/2018 (n=465), West Lindsey/2018 (n=481)</a:t>
            </a:r>
          </a:p>
        </p:txBody>
      </p:sp>
      <p:sp>
        <p:nvSpPr>
          <p:cNvPr id="7" name="Rectangle 6">
            <a:extLst>
              <a:ext uri="{FF2B5EF4-FFF2-40B4-BE49-F238E27FC236}">
                <a16:creationId xmlns:a16="http://schemas.microsoft.com/office/drawing/2014/main" xmlns="" id="{AC604A05-01C2-46D3-BC33-F1E7CE32CE4D}"/>
              </a:ext>
            </a:extLst>
          </p:cNvPr>
          <p:cNvSpPr/>
          <p:nvPr/>
        </p:nvSpPr>
        <p:spPr>
          <a:xfrm>
            <a:off x="179512" y="1019243"/>
            <a:ext cx="6967017" cy="469150"/>
          </a:xfrm>
          <a:prstGeom prst="rect">
            <a:avLst/>
          </a:prstGeom>
        </p:spPr>
        <p:txBody>
          <a:bodyPr wrap="square">
            <a:spAutoFit/>
          </a:bodyPr>
          <a:lstStyle/>
          <a:p>
            <a:pPr lvl="0" algn="ctr"/>
            <a:r>
              <a:rPr kumimoji="0" lang="en-GB" sz="1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Thinking about your immediate LOCAL AREA, how much of a problem, if at all, are each of the following</a:t>
            </a:r>
            <a:r>
              <a:rPr lang="en-GB" sz="12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en-GB" sz="1200" b="1" dirty="0">
                <a:solidFill>
                  <a:prstClr val="black"/>
                </a:solidFill>
                <a:highlight>
                  <a:srgbClr val="FFFF00"/>
                </a:highlight>
                <a:latin typeface="Tahoma" panose="020B0604030504040204" pitchFamily="34" charset="0"/>
                <a:ea typeface="Tahoma" panose="020B0604030504040204" pitchFamily="34" charset="0"/>
                <a:cs typeface="Tahoma" panose="020B0604030504040204" pitchFamily="34" charset="0"/>
              </a:rPr>
              <a:t>noisy neighbours or loud parties?</a:t>
            </a:r>
            <a:endParaRPr kumimoji="0" lang="en-GB" sz="1200" b="1" i="0" u="none" strike="noStrike" kern="1200" cap="none" spc="0" normalizeH="0" baseline="0" noProof="0" dirty="0">
              <a:ln>
                <a:noFill/>
              </a:ln>
              <a:solidFill>
                <a:prstClr val="black"/>
              </a:solidFill>
              <a:effectLst/>
              <a:highlight>
                <a:srgbClr val="FFFF00"/>
              </a:highligh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xmlns="" id="{C6A08C19-8927-4AB3-BC6A-BEB8A763FB20}"/>
              </a:ext>
            </a:extLst>
          </p:cNvPr>
          <p:cNvSpPr txBox="1">
            <a:spLocks/>
          </p:cNvSpPr>
          <p:nvPr/>
        </p:nvSpPr>
        <p:spPr>
          <a:xfrm>
            <a:off x="212331" y="152218"/>
            <a:ext cx="7200036" cy="122413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‘Noisy neighbours or loud parties’ is the least likely issue investigated to be regarded as a big problem.</a:t>
            </a:r>
            <a:endParaRPr lang="en-GB" sz="2400" dirty="0">
              <a:solidFill>
                <a:srgbClr val="ED0973"/>
              </a:solidFill>
            </a:endParaRPr>
          </a:p>
        </p:txBody>
      </p:sp>
      <p:sp>
        <p:nvSpPr>
          <p:cNvPr id="10" name="Footer Placeholder 7">
            <a:extLst>
              <a:ext uri="{FF2B5EF4-FFF2-40B4-BE49-F238E27FC236}">
                <a16:creationId xmlns:a16="http://schemas.microsoft.com/office/drawing/2014/main" xmlns="" id="{2006FE22-DF21-4082-96D3-9BE80C2A5435}"/>
              </a:ext>
            </a:extLst>
          </p:cNvPr>
          <p:cNvSpPr>
            <a:spLocks noGrp="1"/>
          </p:cNvSpPr>
          <p:nvPr>
            <p:ph type="ftr" sz="quarter" idx="11"/>
          </p:nvPr>
        </p:nvSpPr>
        <p:spPr>
          <a:xfrm>
            <a:off x="4427984" y="4723521"/>
            <a:ext cx="3039616" cy="331307"/>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
        <p:nvSpPr>
          <p:cNvPr id="6" name="Slide Number Placeholder 5">
            <a:extLst>
              <a:ext uri="{FF2B5EF4-FFF2-40B4-BE49-F238E27FC236}">
                <a16:creationId xmlns:a16="http://schemas.microsoft.com/office/drawing/2014/main" xmlns="" id="{AD0DCA6E-C4AA-46A7-8F8F-2B19BEC85053}"/>
              </a:ext>
            </a:extLst>
          </p:cNvPr>
          <p:cNvSpPr>
            <a:spLocks noGrp="1"/>
          </p:cNvSpPr>
          <p:nvPr>
            <p:ph type="sldNum" sz="quarter" idx="12"/>
          </p:nvPr>
        </p:nvSpPr>
        <p:spPr>
          <a:xfrm>
            <a:off x="6778153" y="896591"/>
            <a:ext cx="2133600" cy="357188"/>
          </a:xfrm>
        </p:spPr>
        <p:txBody>
          <a:bodyPr/>
          <a:lstStyle/>
          <a:p>
            <a:fld id="{50DE9A6E-8F21-484F-844E-94FEC60E2113}" type="slidenum">
              <a:rPr lang="en-US" smtClean="0"/>
              <a:t>44</a:t>
            </a:fld>
            <a:endParaRPr lang="en-US" dirty="0"/>
          </a:p>
        </p:txBody>
      </p:sp>
    </p:spTree>
    <p:extLst>
      <p:ext uri="{BB962C8B-B14F-4D97-AF65-F5344CB8AC3E}">
        <p14:creationId xmlns:p14="http://schemas.microsoft.com/office/powerpoint/2010/main" val="17170144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d5be9807-f2fc-45e9-8764-a9d900e3b1e4"/>
          <p:cNvGraphicFramePr/>
          <p:nvPr>
            <p:extLst>
              <p:ext uri="{D42A27DB-BD31-4B8C-83A1-F6EECF244321}">
                <p14:modId xmlns:p14="http://schemas.microsoft.com/office/powerpoint/2010/main" val="1401397133"/>
              </p:ext>
            </p:extLst>
          </p:nvPr>
        </p:nvGraphicFramePr>
        <p:xfrm>
          <a:off x="232109" y="987575"/>
          <a:ext cx="6818509" cy="388843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d5be9807-f2fc-45e9-8764-a9d900e3b1e4"/>
          <p:cNvSpPr>
            <a:spLocks noChangeArrowheads="1"/>
          </p:cNvSpPr>
          <p:nvPr/>
        </p:nvSpPr>
        <p:spPr>
          <a:xfrm>
            <a:off x="899591" y="1524782"/>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b="1" dirty="0">
                <a:highlight>
                  <a:srgbClr val="FFFF00"/>
                </a:highlight>
                <a:latin typeface="Tahoma" panose="020B0604030504040204" pitchFamily="34" charset="0"/>
                <a:ea typeface="Tahoma" panose="020B0604030504040204" pitchFamily="34" charset="0"/>
                <a:cs typeface="Tahoma" panose="020B0604030504040204" pitchFamily="34" charset="0"/>
              </a:rPr>
              <a:t>Crime Experience - Yes</a:t>
            </a:r>
          </a:p>
        </p:txBody>
      </p:sp>
      <p:sp>
        <p:nvSpPr>
          <p:cNvPr id="5" name="Rectangle 4">
            <a:extLst>
              <a:ext uri="{FF2B5EF4-FFF2-40B4-BE49-F238E27FC236}">
                <a16:creationId xmlns:a16="http://schemas.microsoft.com/office/drawing/2014/main" xmlns="" id="{54AFBE8D-09FD-4B37-8423-2FF9F96B9014}"/>
              </a:ext>
            </a:extLst>
          </p:cNvPr>
          <p:cNvSpPr/>
          <p:nvPr/>
        </p:nvSpPr>
        <p:spPr>
          <a:xfrm>
            <a:off x="323528" y="1098804"/>
            <a:ext cx="727280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Within the last 12 months specifically, have you PERSONALLY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or has anyone else in your household...</a:t>
            </a:r>
          </a:p>
        </p:txBody>
      </p:sp>
      <p:sp>
        <p:nvSpPr>
          <p:cNvPr id="6" name="Slide Number Placeholder 5">
            <a:extLst>
              <a:ext uri="{FF2B5EF4-FFF2-40B4-BE49-F238E27FC236}">
                <a16:creationId xmlns:a16="http://schemas.microsoft.com/office/drawing/2014/main" xmlns="" id="{DC517BB8-87CE-44F8-9B24-CBCF9AC7A260}"/>
              </a:ext>
            </a:extLst>
          </p:cNvPr>
          <p:cNvSpPr>
            <a:spLocks noGrp="1"/>
          </p:cNvSpPr>
          <p:nvPr>
            <p:ph type="sldNum" sz="quarter" idx="12"/>
          </p:nvPr>
        </p:nvSpPr>
        <p:spPr/>
        <p:txBody>
          <a:bodyPr/>
          <a:lstStyle/>
          <a:p>
            <a:fld id="{50DE9A6E-8F21-484F-844E-94FEC60E2113}" type="slidenum">
              <a:rPr lang="en-US" smtClean="0"/>
              <a:t>45</a:t>
            </a:fld>
            <a:endParaRPr lang="en-US"/>
          </a:p>
        </p:txBody>
      </p:sp>
      <p:sp>
        <p:nvSpPr>
          <p:cNvPr id="7" name="Footer Placeholder 6">
            <a:extLst>
              <a:ext uri="{FF2B5EF4-FFF2-40B4-BE49-F238E27FC236}">
                <a16:creationId xmlns:a16="http://schemas.microsoft.com/office/drawing/2014/main" xmlns="" id="{6C2B725C-E629-43EE-9A79-B813E252B19B}"/>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D6107546-1131-4ABC-92ED-E2F4AAEB84BB}"/>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Claimed experience of crime personally or within their household has fallen year-on-year across all categories with the exception of ‘online crime’ and ‘vehicle theft’.</a:t>
            </a:r>
            <a:endParaRPr lang="en-GB" sz="2400" dirty="0">
              <a:solidFill>
                <a:srgbClr val="ED0973"/>
              </a:solidFill>
            </a:endParaRPr>
          </a:p>
        </p:txBody>
      </p:sp>
      <p:sp>
        <p:nvSpPr>
          <p:cNvPr id="9" name="TextBox 8">
            <a:extLst>
              <a:ext uri="{FF2B5EF4-FFF2-40B4-BE49-F238E27FC236}">
                <a16:creationId xmlns:a16="http://schemas.microsoft.com/office/drawing/2014/main" xmlns="" id="{6E5D7441-B6DF-4B33-B268-2B70B73A600B}"/>
              </a:ext>
            </a:extLst>
          </p:cNvPr>
          <p:cNvSpPr txBox="1"/>
          <p:nvPr/>
        </p:nvSpPr>
        <p:spPr>
          <a:xfrm>
            <a:off x="7519712" y="1098804"/>
            <a:ext cx="1627632"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Whilst the biggest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year-on-year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point fall was registered by</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‘…been threatened in any way’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(-4% points) this remains the most likely experience, with over a fifth of participants citing it.</a:t>
            </a:r>
          </a:p>
        </p:txBody>
      </p:sp>
    </p:spTree>
    <p:extLst>
      <p:ext uri="{BB962C8B-B14F-4D97-AF65-F5344CB8AC3E}">
        <p14:creationId xmlns:p14="http://schemas.microsoft.com/office/powerpoint/2010/main" val="423206553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nvPr>
        </p:nvGraphicFramePr>
        <p:xfrm>
          <a:off x="179512" y="2571750"/>
          <a:ext cx="6818509" cy="25187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Object" descr="d5be9807-f2fc-45e9-8764-a9d900e3b1e4">
            <a:extLst>
              <a:ext uri="{FF2B5EF4-FFF2-40B4-BE49-F238E27FC236}">
                <a16:creationId xmlns:a16="http://schemas.microsoft.com/office/drawing/2014/main" xmlns="" id="{8986763C-BEE5-4D4D-AED8-5FE1DBF34BA3}"/>
              </a:ext>
            </a:extLst>
          </p:cNvPr>
          <p:cNvGraphicFramePr/>
          <p:nvPr>
            <p:extLst/>
          </p:nvPr>
        </p:nvGraphicFramePr>
        <p:xfrm>
          <a:off x="171455" y="123478"/>
          <a:ext cx="6818509"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xmlns="" id="{5AF5D631-B8FD-42AC-B9B5-0E1F0B430A52}"/>
              </a:ext>
            </a:extLst>
          </p:cNvPr>
          <p:cNvSpPr txBox="1"/>
          <p:nvPr/>
        </p:nvSpPr>
        <p:spPr>
          <a:xfrm>
            <a:off x="899592" y="627534"/>
            <a:ext cx="2088232" cy="276999"/>
          </a:xfrm>
          <a:prstGeom prst="rect">
            <a:avLst/>
          </a:prstGeom>
          <a:noFill/>
        </p:spPr>
        <p:txBody>
          <a:bodyPr wrap="square" rtlCol="0">
            <a:spAutoFit/>
          </a:bodyPr>
          <a:lstStyle/>
          <a:p>
            <a:r>
              <a:rPr lang="en-GB" sz="1200" dirty="0"/>
              <a:t>Unweighted</a:t>
            </a:r>
          </a:p>
        </p:txBody>
      </p:sp>
      <p:sp>
        <p:nvSpPr>
          <p:cNvPr id="7" name="Rectangle 6">
            <a:extLst>
              <a:ext uri="{FF2B5EF4-FFF2-40B4-BE49-F238E27FC236}">
                <a16:creationId xmlns:a16="http://schemas.microsoft.com/office/drawing/2014/main" xmlns="" id="{A210A61D-3DB7-4E74-B77D-6B22E6051906}"/>
              </a:ext>
            </a:extLst>
          </p:cNvPr>
          <p:cNvSpPr/>
          <p:nvPr/>
        </p:nvSpPr>
        <p:spPr>
          <a:xfrm>
            <a:off x="35496" y="73641"/>
            <a:ext cx="727280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Within the last 12 months specifically, have you PERSONALLY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or has anyone else in your household...</a:t>
            </a:r>
          </a:p>
        </p:txBody>
      </p:sp>
      <p:sp>
        <p:nvSpPr>
          <p:cNvPr id="8" name="Text Box 12" descr="MarketSight_Chart_Title:d5be9807-f2fc-45e9-8764-a9d900e3b1e4">
            <a:extLst>
              <a:ext uri="{FF2B5EF4-FFF2-40B4-BE49-F238E27FC236}">
                <a16:creationId xmlns:a16="http://schemas.microsoft.com/office/drawing/2014/main" xmlns="" id="{A13FEEDA-6D9E-4D70-B701-254263681C8A}"/>
              </a:ext>
            </a:extLst>
          </p:cNvPr>
          <p:cNvSpPr>
            <a:spLocks noChangeArrowheads="1"/>
          </p:cNvSpPr>
          <p:nvPr/>
        </p:nvSpPr>
        <p:spPr>
          <a:xfrm>
            <a:off x="755576" y="429057"/>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b="1" dirty="0">
                <a:highlight>
                  <a:srgbClr val="FFFF00"/>
                </a:highlight>
                <a:latin typeface="Tahoma" panose="020B0604030504040204" pitchFamily="34" charset="0"/>
                <a:ea typeface="Tahoma" panose="020B0604030504040204" pitchFamily="34" charset="0"/>
                <a:cs typeface="Tahoma" panose="020B0604030504040204" pitchFamily="34" charset="0"/>
              </a:rPr>
              <a:t>Crime Experience - Yes</a:t>
            </a:r>
          </a:p>
        </p:txBody>
      </p:sp>
      <p:sp>
        <p:nvSpPr>
          <p:cNvPr id="9" name="TextBox 8">
            <a:extLst>
              <a:ext uri="{FF2B5EF4-FFF2-40B4-BE49-F238E27FC236}">
                <a16:creationId xmlns:a16="http://schemas.microsoft.com/office/drawing/2014/main" xmlns="" id="{B965F61B-55E1-472D-B0D3-E179FF9BE655}"/>
              </a:ext>
            </a:extLst>
          </p:cNvPr>
          <p:cNvSpPr txBox="1"/>
          <p:nvPr/>
        </p:nvSpPr>
        <p:spPr>
          <a:xfrm>
            <a:off x="7304330" y="764709"/>
            <a:ext cx="1839670" cy="397031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When a weighting for Age Band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(Actual % split in the population of Lincolnshire) is applied to the research sample, the incidence levels of experiencing different types of crime, in most cases rise by 1-2%.</a:t>
            </a:r>
          </a:p>
          <a:p>
            <a:pPr algn="ct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However, the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year-on-year falls in incidence remain true for: ‘theft of personal possessions’,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‘physically attacked’ and ‘been threatened in any way’. As does the sole YOY rise for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‘Online crime…’</a:t>
            </a:r>
          </a:p>
        </p:txBody>
      </p:sp>
      <p:sp>
        <p:nvSpPr>
          <p:cNvPr id="10" name="Footer Placeholder 6">
            <a:extLst>
              <a:ext uri="{FF2B5EF4-FFF2-40B4-BE49-F238E27FC236}">
                <a16:creationId xmlns:a16="http://schemas.microsoft.com/office/drawing/2014/main" xmlns="" id="{47CED2F4-C589-48E6-849F-10776EABA577}"/>
              </a:ext>
            </a:extLst>
          </p:cNvPr>
          <p:cNvSpPr>
            <a:spLocks noGrp="1"/>
          </p:cNvSpPr>
          <p:nvPr>
            <p:ph type="ftr" sz="quarter" idx="11"/>
          </p:nvPr>
        </p:nvSpPr>
        <p:spPr>
          <a:xfrm>
            <a:off x="4283968" y="4786312"/>
            <a:ext cx="3111624"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31196512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
          <p:cNvSpPr>
            <a:spLocks noChangeArrowheads="1"/>
          </p:cNvSpPr>
          <p:nvPr/>
        </p:nvSpPr>
        <p:spPr>
          <a:xfrm>
            <a:off x="899592" y="1078484"/>
            <a:ext cx="5904656" cy="25391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Local Authority by Yes to Any Experience of Crime by Local Authority by Survey Year</a:t>
            </a:r>
          </a:p>
        </p:txBody>
      </p:sp>
      <p:graphicFrame>
        <p:nvGraphicFramePr>
          <p:cNvPr id="4" name="ChartObject" descr="MarketSight_Chart"/>
          <p:cNvGraphicFramePr/>
          <p:nvPr>
            <p:extLst/>
          </p:nvPr>
        </p:nvGraphicFramePr>
        <p:xfrm>
          <a:off x="107504" y="1275606"/>
          <a:ext cx="7344816"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94588" y="4398672"/>
            <a:ext cx="4536504" cy="70788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Boston Borough/2017 (n=271), Boston Borough/2018 (n=343), East Lindsey/2017 (n=584), East Lindsey/2018 (n=854), Lincoln City/2017 (n=448), Lincoln City/2018 (n=390), North Kesteven/2017 (n=470), North Kesteven/2018 (n=566), South Holland/2017 (n=306), South Holland/2018 (n=345), South Kesteven/2017 (n=416), South Kesteven/2018 (n=465), West Lindsey/2017 (n=411), West Lindsey/2018 (n=481)</a:t>
            </a:r>
          </a:p>
        </p:txBody>
      </p:sp>
      <p:sp>
        <p:nvSpPr>
          <p:cNvPr id="6" name="Footer Placeholder 7">
            <a:extLst>
              <a:ext uri="{FF2B5EF4-FFF2-40B4-BE49-F238E27FC236}">
                <a16:creationId xmlns:a16="http://schemas.microsoft.com/office/drawing/2014/main" xmlns="" id="{6824B3DA-6790-4F68-88A0-517D09C1532A}"/>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7" name="Title 1">
            <a:extLst>
              <a:ext uri="{FF2B5EF4-FFF2-40B4-BE49-F238E27FC236}">
                <a16:creationId xmlns:a16="http://schemas.microsoft.com/office/drawing/2014/main" xmlns="" id="{527AAC6A-385C-47D3-A67E-EE1BE2356D88}"/>
              </a:ext>
            </a:extLst>
          </p:cNvPr>
          <p:cNvSpPr txBox="1">
            <a:spLocks/>
          </p:cNvSpPr>
          <p:nvPr/>
        </p:nvSpPr>
        <p:spPr>
          <a:xfrm>
            <a:off x="232109" y="88671"/>
            <a:ext cx="7332658" cy="101013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Experience of crime appears to have reduced </a:t>
            </a:r>
            <a:br>
              <a:rPr lang="en-GB" sz="2400" dirty="0">
                <a:solidFill>
                  <a:srgbClr val="0B3B6C"/>
                </a:solidFill>
              </a:rPr>
            </a:br>
            <a:r>
              <a:rPr lang="en-GB" sz="2400" dirty="0">
                <a:solidFill>
                  <a:srgbClr val="0B3B6C"/>
                </a:solidFill>
              </a:rPr>
              <a:t>year-on-year across all local authorities with the exception of Boston Borough where it appears to be broadly stable.</a:t>
            </a:r>
            <a:endParaRPr lang="en-GB" sz="2400" dirty="0">
              <a:solidFill>
                <a:srgbClr val="ED0973"/>
              </a:solidFill>
            </a:endParaRPr>
          </a:p>
        </p:txBody>
      </p:sp>
      <p:sp>
        <p:nvSpPr>
          <p:cNvPr id="8" name="Slide Number Placeholder 7">
            <a:extLst>
              <a:ext uri="{FF2B5EF4-FFF2-40B4-BE49-F238E27FC236}">
                <a16:creationId xmlns:a16="http://schemas.microsoft.com/office/drawing/2014/main" xmlns="" id="{B98AD948-2FA3-4A78-8A39-A90DB93333EC}"/>
              </a:ext>
            </a:extLst>
          </p:cNvPr>
          <p:cNvSpPr>
            <a:spLocks noGrp="1"/>
          </p:cNvSpPr>
          <p:nvPr>
            <p:ph type="sldNum" sz="quarter" idx="12"/>
          </p:nvPr>
        </p:nvSpPr>
        <p:spPr/>
        <p:txBody>
          <a:bodyPr/>
          <a:lstStyle/>
          <a:p>
            <a:fld id="{50DE9A6E-8F21-484F-844E-94FEC60E2113}" type="slidenum">
              <a:rPr lang="en-US" smtClean="0"/>
              <a:t>47</a:t>
            </a:fld>
            <a:endParaRPr lang="en-US"/>
          </a:p>
        </p:txBody>
      </p:sp>
    </p:spTree>
    <p:extLst>
      <p:ext uri="{BB962C8B-B14F-4D97-AF65-F5344CB8AC3E}">
        <p14:creationId xmlns:p14="http://schemas.microsoft.com/office/powerpoint/2010/main" val="6961815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5" descr="MarketSight_Chart_Title:1aeb2b3f-fe1e-497d-aa63-a9e700bd5306"/>
          <p:cNvSpPr>
            <a:spLocks noChangeArrowheads="1"/>
          </p:cNvSpPr>
          <p:nvPr/>
        </p:nvSpPr>
        <p:spPr>
          <a:xfrm>
            <a:off x="1043608" y="1241359"/>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SEG by Yes/No to Any Experience of Crime</a:t>
            </a:r>
          </a:p>
        </p:txBody>
      </p:sp>
      <p:graphicFrame>
        <p:nvGraphicFramePr>
          <p:cNvPr id="4" name="ChartObject" descr="1aeb2b3f-fe1e-497d-aa63-a9e700bd5306"/>
          <p:cNvGraphicFramePr/>
          <p:nvPr>
            <p:extLst>
              <p:ext uri="{D42A27DB-BD31-4B8C-83A1-F6EECF244321}">
                <p14:modId xmlns:p14="http://schemas.microsoft.com/office/powerpoint/2010/main" val="3541876480"/>
              </p:ext>
            </p:extLst>
          </p:nvPr>
        </p:nvGraphicFramePr>
        <p:xfrm>
          <a:off x="232109" y="1439872"/>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1aeb2b3f-fe1e-497d-aa63-a9e700bd5306"/>
          <p:cNvSpPr>
            <a:spLocks noChangeArrowheads="1"/>
          </p:cNvSpPr>
          <p:nvPr/>
        </p:nvSpPr>
        <p:spPr>
          <a:xfrm>
            <a:off x="179513" y="4814825"/>
            <a:ext cx="4320479" cy="21544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Total (n=3,444), 2018/ABC1 (n=2,545), 2018/C2DE (n=867) </a:t>
            </a:r>
          </a:p>
        </p:txBody>
      </p:sp>
      <p:sp>
        <p:nvSpPr>
          <p:cNvPr id="6" name="Title 1">
            <a:extLst>
              <a:ext uri="{FF2B5EF4-FFF2-40B4-BE49-F238E27FC236}">
                <a16:creationId xmlns:a16="http://schemas.microsoft.com/office/drawing/2014/main" xmlns="" id="{8CABBCFF-4DB0-4954-AC2F-DA99BF5E42CD}"/>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C2DE Socio Economic Groups have a 6% point higher likelihood of having experienced a crime of some kind within the last 12 months than the ABC1 segment.</a:t>
            </a:r>
            <a:endParaRPr lang="en-GB" sz="2400" dirty="0">
              <a:solidFill>
                <a:srgbClr val="ED0973"/>
              </a:solidFill>
            </a:endParaRPr>
          </a:p>
        </p:txBody>
      </p:sp>
      <p:sp>
        <p:nvSpPr>
          <p:cNvPr id="7" name="Footer Placeholder 7">
            <a:extLst>
              <a:ext uri="{FF2B5EF4-FFF2-40B4-BE49-F238E27FC236}">
                <a16:creationId xmlns:a16="http://schemas.microsoft.com/office/drawing/2014/main" xmlns="" id="{5187F766-BA59-4E95-985E-EEFC2EF328B0}"/>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Slide Number Placeholder 7">
            <a:extLst>
              <a:ext uri="{FF2B5EF4-FFF2-40B4-BE49-F238E27FC236}">
                <a16:creationId xmlns:a16="http://schemas.microsoft.com/office/drawing/2014/main" xmlns="" id="{73047FC7-C4CE-49A5-B107-88EAED7255CD}"/>
              </a:ext>
            </a:extLst>
          </p:cNvPr>
          <p:cNvSpPr>
            <a:spLocks noGrp="1"/>
          </p:cNvSpPr>
          <p:nvPr>
            <p:ph type="sldNum" sz="quarter" idx="12"/>
          </p:nvPr>
        </p:nvSpPr>
        <p:spPr/>
        <p:txBody>
          <a:bodyPr/>
          <a:lstStyle/>
          <a:p>
            <a:fld id="{50DE9A6E-8F21-484F-844E-94FEC60E2113}" type="slidenum">
              <a:rPr lang="en-US" smtClean="0"/>
              <a:t>48</a:t>
            </a:fld>
            <a:endParaRPr lang="en-US"/>
          </a:p>
        </p:txBody>
      </p:sp>
    </p:spTree>
    <p:extLst>
      <p:ext uri="{BB962C8B-B14F-4D97-AF65-F5344CB8AC3E}">
        <p14:creationId xmlns:p14="http://schemas.microsoft.com/office/powerpoint/2010/main" val="339891785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5" descr="MarketSight_Chart_Title:27046fa0-b3bb-4533-baba-a9e700bcfe66"/>
          <p:cNvSpPr>
            <a:spLocks noChangeArrowheads="1"/>
          </p:cNvSpPr>
          <p:nvPr/>
        </p:nvSpPr>
        <p:spPr>
          <a:xfrm>
            <a:off x="1043608" y="1059849"/>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Gender by Yes/No to Any Experience of Crime</a:t>
            </a:r>
          </a:p>
        </p:txBody>
      </p:sp>
      <p:graphicFrame>
        <p:nvGraphicFramePr>
          <p:cNvPr id="4" name="ChartObject" descr="27046fa0-b3bb-4533-baba-a9e700bcfe66"/>
          <p:cNvGraphicFramePr/>
          <p:nvPr>
            <p:extLst>
              <p:ext uri="{D42A27DB-BD31-4B8C-83A1-F6EECF244321}">
                <p14:modId xmlns:p14="http://schemas.microsoft.com/office/powerpoint/2010/main" val="4117433176"/>
              </p:ext>
            </p:extLst>
          </p:nvPr>
        </p:nvGraphicFramePr>
        <p:xfrm>
          <a:off x="277775" y="1311560"/>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7046fa0-b3bb-4533-baba-a9e700bcfe66"/>
          <p:cNvSpPr>
            <a:spLocks noChangeArrowheads="1"/>
          </p:cNvSpPr>
          <p:nvPr/>
        </p:nvSpPr>
        <p:spPr>
          <a:xfrm>
            <a:off x="247619" y="4731990"/>
            <a:ext cx="3892333"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Total (n=3,353), 2018/Female (n=1,460), 2018/Male (n=1,893)</a:t>
            </a:r>
          </a:p>
        </p:txBody>
      </p:sp>
      <p:sp>
        <p:nvSpPr>
          <p:cNvPr id="6" name="Title 1">
            <a:extLst>
              <a:ext uri="{FF2B5EF4-FFF2-40B4-BE49-F238E27FC236}">
                <a16:creationId xmlns:a16="http://schemas.microsoft.com/office/drawing/2014/main" xmlns="" id="{F1462AB9-530E-4304-BCD3-AAD0517F59BF}"/>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Men have a 3% point higher likelihood of having experienced a crime of some kind within the last 12 months than women. </a:t>
            </a:r>
            <a:endParaRPr lang="en-GB" sz="2400" dirty="0">
              <a:solidFill>
                <a:srgbClr val="ED0973"/>
              </a:solidFill>
            </a:endParaRPr>
          </a:p>
        </p:txBody>
      </p:sp>
      <p:sp>
        <p:nvSpPr>
          <p:cNvPr id="7" name="Footer Placeholder 7">
            <a:extLst>
              <a:ext uri="{FF2B5EF4-FFF2-40B4-BE49-F238E27FC236}">
                <a16:creationId xmlns:a16="http://schemas.microsoft.com/office/drawing/2014/main" xmlns="" id="{2986D547-4A4B-46D1-BE29-5EFEF4B72014}"/>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Slide Number Placeholder 7">
            <a:extLst>
              <a:ext uri="{FF2B5EF4-FFF2-40B4-BE49-F238E27FC236}">
                <a16:creationId xmlns:a16="http://schemas.microsoft.com/office/drawing/2014/main" xmlns="" id="{2C6B9268-78E0-4EEB-96A7-DBADC32D9996}"/>
              </a:ext>
            </a:extLst>
          </p:cNvPr>
          <p:cNvSpPr>
            <a:spLocks noGrp="1"/>
          </p:cNvSpPr>
          <p:nvPr>
            <p:ph type="sldNum" sz="quarter" idx="12"/>
          </p:nvPr>
        </p:nvSpPr>
        <p:spPr/>
        <p:txBody>
          <a:bodyPr/>
          <a:lstStyle/>
          <a:p>
            <a:fld id="{50DE9A6E-8F21-484F-844E-94FEC60E2113}" type="slidenum">
              <a:rPr lang="en-US" smtClean="0"/>
              <a:t>49</a:t>
            </a:fld>
            <a:endParaRPr lang="en-US"/>
          </a:p>
        </p:txBody>
      </p:sp>
    </p:spTree>
    <p:extLst>
      <p:ext uri="{BB962C8B-B14F-4D97-AF65-F5344CB8AC3E}">
        <p14:creationId xmlns:p14="http://schemas.microsoft.com/office/powerpoint/2010/main" val="360223231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1522" y="123480"/>
            <a:ext cx="7023139" cy="838354"/>
          </a:xfrm>
        </p:spPr>
        <p:txBody>
          <a:bodyPr>
            <a:normAutofit/>
          </a:bodyPr>
          <a:lstStyle/>
          <a:p>
            <a:r>
              <a:rPr lang="en-GB" sz="2400" dirty="0">
                <a:solidFill>
                  <a:srgbClr val="0B3B6C"/>
                </a:solidFill>
              </a:rPr>
              <a:t>Who we needed to understand</a:t>
            </a:r>
            <a:br>
              <a:rPr lang="en-GB" sz="2400" dirty="0">
                <a:solidFill>
                  <a:srgbClr val="0B3B6C"/>
                </a:solidFill>
              </a:rPr>
            </a:br>
            <a:r>
              <a:rPr lang="en-GB" sz="2400" dirty="0">
                <a:solidFill>
                  <a:srgbClr val="ED0873"/>
                </a:solidFill>
              </a:rPr>
              <a:t>Permanent</a:t>
            </a:r>
            <a:r>
              <a:rPr lang="en-GB" sz="2400" dirty="0">
                <a:solidFill>
                  <a:srgbClr val="0B3B6C"/>
                </a:solidFill>
              </a:rPr>
              <a:t> </a:t>
            </a:r>
            <a:r>
              <a:rPr lang="en-GB" sz="2400" dirty="0">
                <a:solidFill>
                  <a:srgbClr val="ED0873"/>
                </a:solidFill>
              </a:rPr>
              <a:t>residents of Lincolnshire</a:t>
            </a:r>
            <a:endParaRPr lang="en-GB" sz="2400" u="sng" dirty="0">
              <a:solidFill>
                <a:srgbClr val="ED0973"/>
              </a:solidFill>
            </a:endParaRPr>
          </a:p>
        </p:txBody>
      </p:sp>
      <p:sp>
        <p:nvSpPr>
          <p:cNvPr id="3" name="Content Placeholder 2"/>
          <p:cNvSpPr>
            <a:spLocks noGrp="1"/>
          </p:cNvSpPr>
          <p:nvPr>
            <p:ph idx="1"/>
          </p:nvPr>
        </p:nvSpPr>
        <p:spPr>
          <a:xfrm>
            <a:off x="251520" y="1110339"/>
            <a:ext cx="2952325" cy="3909681"/>
          </a:xfrm>
        </p:spPr>
        <p:txBody>
          <a:bodyPr>
            <a:noAutofit/>
          </a:bodyPr>
          <a:lstStyle/>
          <a:p>
            <a:pPr marL="0" indent="0">
              <a:buNone/>
            </a:pPr>
            <a:r>
              <a:rPr lang="en-GB" sz="1200" dirty="0"/>
              <a:t>The ONS mid-year 2017 population estimate for Lincolnshire of 599,746 Adults aged 18+ was used to calculate the target sample required, in order to achieve a Confidence Interval of ±6 or better for each of the demographic segments on the right at the 95% Confidence Level. </a:t>
            </a:r>
          </a:p>
          <a:p>
            <a:pPr marL="0" indent="0">
              <a:buNone/>
            </a:pPr>
            <a:r>
              <a:rPr lang="en-GB" sz="1200" b="1" dirty="0">
                <a:solidFill>
                  <a:srgbClr val="EC006D"/>
                </a:solidFill>
                <a:highlight>
                  <a:srgbClr val="FFFF00"/>
                </a:highlight>
              </a:rPr>
              <a:t>The Confidence Interval for the sample as whole, at the County Level is ± 1.66 (± 1.81 in 2017).</a:t>
            </a:r>
          </a:p>
          <a:p>
            <a:pPr marL="0" indent="0">
              <a:buNone/>
            </a:pPr>
            <a:r>
              <a:rPr lang="en-GB" sz="1200" dirty="0"/>
              <a:t/>
            </a:r>
            <a:br>
              <a:rPr lang="en-GB" sz="1200" dirty="0"/>
            </a:br>
            <a:r>
              <a:rPr lang="en-GB" sz="1200" dirty="0"/>
              <a:t>Actual completed surveys achieved are shown beside the target. </a:t>
            </a:r>
            <a:br>
              <a:rPr lang="en-GB" sz="1200" dirty="0"/>
            </a:br>
            <a:r>
              <a:rPr lang="en-GB" sz="1200" b="1" dirty="0">
                <a:solidFill>
                  <a:srgbClr val="ED0873"/>
                </a:solidFill>
              </a:rPr>
              <a:t>All target sample levels were met and exceeded for each segment. </a:t>
            </a:r>
          </a:p>
          <a:p>
            <a:pPr marL="0" indent="0">
              <a:buNone/>
            </a:pPr>
            <a:endParaRPr lang="en-GB" sz="1200" dirty="0"/>
          </a:p>
          <a:p>
            <a:pPr marL="0" indent="0">
              <a:buNone/>
            </a:pPr>
            <a:r>
              <a:rPr lang="en-GB" sz="1000" dirty="0"/>
              <a:t>NB No target sample volume was set for participants categorising their Socio Economic Group as ‘S’ = Full Time Students.</a:t>
            </a:r>
          </a:p>
        </p:txBody>
      </p:sp>
      <p:sp>
        <p:nvSpPr>
          <p:cNvPr id="7" name="Slide Number Placeholder 6">
            <a:extLst>
              <a:ext uri="{FF2B5EF4-FFF2-40B4-BE49-F238E27FC236}">
                <a16:creationId xmlns:a16="http://schemas.microsoft.com/office/drawing/2014/main" xmlns="" id="{29623CAA-F0C5-4EFA-A867-B653C85A95C5}"/>
              </a:ext>
            </a:extLst>
          </p:cNvPr>
          <p:cNvSpPr>
            <a:spLocks noGrp="1"/>
          </p:cNvSpPr>
          <p:nvPr>
            <p:ph type="sldNum" sz="quarter" idx="12"/>
          </p:nvPr>
        </p:nvSpPr>
        <p:spPr/>
        <p:txBody>
          <a:bodyPr/>
          <a:lstStyle/>
          <a:p>
            <a:fld id="{857A2A22-3899-4136-BDB9-36AC9C8678DA}" type="slidenum">
              <a:rPr lang="en-GB" smtClean="0"/>
              <a:t>5</a:t>
            </a:fld>
            <a:endParaRPr lang="en-GB"/>
          </a:p>
        </p:txBody>
      </p:sp>
      <p:sp>
        <p:nvSpPr>
          <p:cNvPr id="9" name="TextBox 8">
            <a:extLst>
              <a:ext uri="{FF2B5EF4-FFF2-40B4-BE49-F238E27FC236}">
                <a16:creationId xmlns:a16="http://schemas.microsoft.com/office/drawing/2014/main" xmlns="" id="{9E2A7CCA-8C0D-4239-BC4C-823E67503B1C}"/>
              </a:ext>
            </a:extLst>
          </p:cNvPr>
          <p:cNvSpPr txBox="1"/>
          <p:nvPr/>
        </p:nvSpPr>
        <p:spPr>
          <a:xfrm>
            <a:off x="7395295" y="1198491"/>
            <a:ext cx="1748705" cy="3821529"/>
          </a:xfrm>
          <a:prstGeom prst="rect">
            <a:avLst/>
          </a:prstGeom>
          <a:solidFill>
            <a:schemeClr val="bg1">
              <a:lumMod val="50000"/>
            </a:schemeClr>
          </a:solidFill>
        </p:spPr>
        <p:txBody>
          <a:bodyPr wrap="square" rtlCol="0">
            <a:spAutoFit/>
          </a:bodyPr>
          <a:lstStyle/>
          <a:p>
            <a:pPr algn="ctr" defTabSz="914378"/>
            <a:r>
              <a:rPr lang="en-GB" sz="1200" dirty="0">
                <a:solidFill>
                  <a:prstClr val="white"/>
                </a:solidFill>
                <a:latin typeface="Tahoma" pitchFamily="34" charset="0"/>
                <a:ea typeface="Tahoma" pitchFamily="34" charset="0"/>
                <a:cs typeface="Tahoma" pitchFamily="34" charset="0"/>
              </a:rPr>
              <a:t>Confidence Level &amp; Confidence Interval</a:t>
            </a:r>
            <a:r>
              <a:rPr lang="en-GB" sz="1050" dirty="0">
                <a:solidFill>
                  <a:prstClr val="white"/>
                </a:solidFill>
                <a:latin typeface="Tahoma" pitchFamily="34" charset="0"/>
                <a:ea typeface="Tahoma" pitchFamily="34" charset="0"/>
                <a:cs typeface="Tahoma" pitchFamily="34" charset="0"/>
              </a:rPr>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 The total sample size was based on a 95% Confidence Level and a minimum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Confidence Interval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by segment of ± 6. </a:t>
            </a:r>
          </a:p>
          <a:p>
            <a:pPr algn="ctr" defTabSz="914378"/>
            <a:r>
              <a:rPr lang="en-GB" sz="1050" dirty="0">
                <a:solidFill>
                  <a:prstClr val="white"/>
                </a:solidFill>
                <a:latin typeface="Tahoma" pitchFamily="34" charset="0"/>
                <a:ea typeface="Tahoma" pitchFamily="34" charset="0"/>
                <a:cs typeface="Tahoma" pitchFamily="34" charset="0"/>
              </a:rPr>
              <a:t>This is to ensure the statistical significance of the results for </a:t>
            </a:r>
            <a:r>
              <a:rPr lang="en-GB" sz="1050" b="1" dirty="0">
                <a:solidFill>
                  <a:prstClr val="white"/>
                </a:solidFill>
                <a:latin typeface="Tahoma" pitchFamily="34" charset="0"/>
                <a:ea typeface="Tahoma" pitchFamily="34" charset="0"/>
                <a:cs typeface="Tahoma" pitchFamily="34" charset="0"/>
              </a:rPr>
              <a:t>each</a:t>
            </a:r>
            <a:r>
              <a:rPr lang="en-GB" sz="1050" dirty="0">
                <a:solidFill>
                  <a:prstClr val="white"/>
                </a:solidFill>
                <a:latin typeface="Tahoma" pitchFamily="34" charset="0"/>
                <a:ea typeface="Tahoma" pitchFamily="34" charset="0"/>
                <a:cs typeface="Tahoma" pitchFamily="34" charset="0"/>
              </a:rPr>
              <a:t> segment. It means that had we surveyed everyone in our segment population the answer to a given question would fall within 6 percentage points of our research result (in either direction) on 95 occasions </a:t>
            </a:r>
            <a:br>
              <a:rPr lang="en-GB" sz="1050" dirty="0">
                <a:solidFill>
                  <a:prstClr val="white"/>
                </a:solidFill>
                <a:latin typeface="Tahoma" pitchFamily="34" charset="0"/>
                <a:ea typeface="Tahoma" pitchFamily="34" charset="0"/>
                <a:cs typeface="Tahoma" pitchFamily="34" charset="0"/>
              </a:rPr>
            </a:br>
            <a:r>
              <a:rPr lang="en-GB" sz="1050" dirty="0">
                <a:solidFill>
                  <a:prstClr val="white"/>
                </a:solidFill>
                <a:latin typeface="Tahoma" pitchFamily="34" charset="0"/>
                <a:ea typeface="Tahoma" pitchFamily="34" charset="0"/>
                <a:cs typeface="Tahoma" pitchFamily="34" charset="0"/>
              </a:rPr>
              <a:t>out of 100. </a:t>
            </a:r>
          </a:p>
        </p:txBody>
      </p:sp>
      <p:pic>
        <p:nvPicPr>
          <p:cNvPr id="4" name="Picture 3">
            <a:extLst>
              <a:ext uri="{FF2B5EF4-FFF2-40B4-BE49-F238E27FC236}">
                <a16:creationId xmlns:a16="http://schemas.microsoft.com/office/drawing/2014/main" xmlns="" id="{5252B993-4185-4EF6-B3F8-C5FE2DF91BC1}"/>
              </a:ext>
            </a:extLst>
          </p:cNvPr>
          <p:cNvPicPr>
            <a:picLocks noChangeAspect="1"/>
          </p:cNvPicPr>
          <p:nvPr/>
        </p:nvPicPr>
        <p:blipFill>
          <a:blip r:embed="rId3"/>
          <a:stretch>
            <a:fillRect/>
          </a:stretch>
        </p:blipFill>
        <p:spPr>
          <a:xfrm>
            <a:off x="3117698" y="1110339"/>
            <a:ext cx="4277597" cy="3651870"/>
          </a:xfrm>
          <a:prstGeom prst="rect">
            <a:avLst/>
          </a:prstGeom>
        </p:spPr>
      </p:pic>
    </p:spTree>
    <p:extLst>
      <p:ext uri="{BB962C8B-B14F-4D97-AF65-F5344CB8AC3E}">
        <p14:creationId xmlns:p14="http://schemas.microsoft.com/office/powerpoint/2010/main" val="102528229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5" descr="MarketSight_Chart_Title:6227fb96-04bf-48b6-8871-a9e700b9cc54"/>
          <p:cNvSpPr>
            <a:spLocks noChangeArrowheads="1"/>
          </p:cNvSpPr>
          <p:nvPr/>
        </p:nvSpPr>
        <p:spPr>
          <a:xfrm>
            <a:off x="1043608" y="1059849"/>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Age Band by Yes/No to Any Experience of Crime</a:t>
            </a:r>
          </a:p>
        </p:txBody>
      </p:sp>
      <p:graphicFrame>
        <p:nvGraphicFramePr>
          <p:cNvPr id="4" name="ChartObject" descr="6227fb96-04bf-48b6-8871-a9e700b9cc54"/>
          <p:cNvGraphicFramePr/>
          <p:nvPr>
            <p:extLst>
              <p:ext uri="{D42A27DB-BD31-4B8C-83A1-F6EECF244321}">
                <p14:modId xmlns:p14="http://schemas.microsoft.com/office/powerpoint/2010/main" val="1399250077"/>
              </p:ext>
            </p:extLst>
          </p:nvPr>
        </p:nvGraphicFramePr>
        <p:xfrm>
          <a:off x="251520" y="1217585"/>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6227fb96-04bf-48b6-8871-a9e700b9cc54"/>
          <p:cNvSpPr>
            <a:spLocks noChangeArrowheads="1"/>
          </p:cNvSpPr>
          <p:nvPr/>
        </p:nvSpPr>
        <p:spPr>
          <a:xfrm>
            <a:off x="251521" y="4614771"/>
            <a:ext cx="4320480"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Total (n=3,444), 2018/16 to 34 (n=495), 2018/35 to 49 (n=596), 2018/50 to 64 (n=1,105), 2018/65+ (n=1,248)</a:t>
            </a:r>
          </a:p>
        </p:txBody>
      </p:sp>
      <p:sp>
        <p:nvSpPr>
          <p:cNvPr id="6" name="Title 1">
            <a:extLst>
              <a:ext uri="{FF2B5EF4-FFF2-40B4-BE49-F238E27FC236}">
                <a16:creationId xmlns:a16="http://schemas.microsoft.com/office/drawing/2014/main" xmlns="" id="{9ABBE55F-B06B-496E-A8CC-5E4404EFDC82}"/>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16–34 year-olds are more than twice as likely to have experienced a crime within the last 12 months, than are the over 65s.</a:t>
            </a:r>
            <a:endParaRPr lang="en-GB" sz="2400" dirty="0">
              <a:solidFill>
                <a:srgbClr val="ED0973"/>
              </a:solidFill>
            </a:endParaRPr>
          </a:p>
        </p:txBody>
      </p:sp>
      <p:sp>
        <p:nvSpPr>
          <p:cNvPr id="8" name="Footer Placeholder 7">
            <a:extLst>
              <a:ext uri="{FF2B5EF4-FFF2-40B4-BE49-F238E27FC236}">
                <a16:creationId xmlns:a16="http://schemas.microsoft.com/office/drawing/2014/main" xmlns="" id="{7A02A291-C24C-4FEF-8D27-EADCA1CFA938}"/>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Slide Number Placeholder 8">
            <a:extLst>
              <a:ext uri="{FF2B5EF4-FFF2-40B4-BE49-F238E27FC236}">
                <a16:creationId xmlns:a16="http://schemas.microsoft.com/office/drawing/2014/main" xmlns="" id="{C6F1E7BB-F0D8-44CC-BC28-520231128E00}"/>
              </a:ext>
            </a:extLst>
          </p:cNvPr>
          <p:cNvSpPr>
            <a:spLocks noGrp="1"/>
          </p:cNvSpPr>
          <p:nvPr>
            <p:ph type="sldNum" sz="quarter" idx="12"/>
          </p:nvPr>
        </p:nvSpPr>
        <p:spPr/>
        <p:txBody>
          <a:bodyPr/>
          <a:lstStyle/>
          <a:p>
            <a:fld id="{50DE9A6E-8F21-484F-844E-94FEC60E2113}" type="slidenum">
              <a:rPr lang="en-US" smtClean="0"/>
              <a:t>50</a:t>
            </a:fld>
            <a:endParaRPr lang="en-US"/>
          </a:p>
        </p:txBody>
      </p:sp>
    </p:spTree>
    <p:extLst>
      <p:ext uri="{BB962C8B-B14F-4D97-AF65-F5344CB8AC3E}">
        <p14:creationId xmlns:p14="http://schemas.microsoft.com/office/powerpoint/2010/main" val="2673841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2E277190-B3CC-4C7D-943F-D7B333EF8764}"/>
              </a:ext>
            </a:extLst>
          </p:cNvPr>
          <p:cNvGraphicFramePr>
            <a:graphicFrameLocks/>
          </p:cNvGraphicFramePr>
          <p:nvPr>
            <p:extLst>
              <p:ext uri="{D42A27DB-BD31-4B8C-83A1-F6EECF244321}">
                <p14:modId xmlns:p14="http://schemas.microsoft.com/office/powerpoint/2010/main" val="484152466"/>
              </p:ext>
            </p:extLst>
          </p:nvPr>
        </p:nvGraphicFramePr>
        <p:xfrm>
          <a:off x="224880" y="987574"/>
          <a:ext cx="8712968" cy="374726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5" descr="MarketSight_Chart_Title"/>
          <p:cNvSpPr>
            <a:spLocks noChangeArrowheads="1"/>
          </p:cNvSpPr>
          <p:nvPr/>
        </p:nvSpPr>
        <p:spPr>
          <a:xfrm>
            <a:off x="1290168" y="1491630"/>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rPr>
              <a:t>Crime Experience (Yes) by Local Authority - 2018</a:t>
            </a:r>
          </a:p>
        </p:txBody>
      </p:sp>
      <p:sp>
        <p:nvSpPr>
          <p:cNvPr id="5" name="Rectangle 4">
            <a:extLst>
              <a:ext uri="{FF2B5EF4-FFF2-40B4-BE49-F238E27FC236}">
                <a16:creationId xmlns:a16="http://schemas.microsoft.com/office/drawing/2014/main" xmlns="" id="{2021C528-649E-480B-9C27-21B3219DA626}"/>
              </a:ext>
            </a:extLst>
          </p:cNvPr>
          <p:cNvSpPr/>
          <p:nvPr/>
        </p:nvSpPr>
        <p:spPr>
          <a:xfrm>
            <a:off x="395536" y="1078087"/>
            <a:ext cx="727280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Within the last 12 months specifically, have you PERSONALLY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or has anyone else in your household...</a:t>
            </a:r>
          </a:p>
        </p:txBody>
      </p:sp>
      <p:sp>
        <p:nvSpPr>
          <p:cNvPr id="4" name="Slide Number Placeholder 3">
            <a:extLst>
              <a:ext uri="{FF2B5EF4-FFF2-40B4-BE49-F238E27FC236}">
                <a16:creationId xmlns:a16="http://schemas.microsoft.com/office/drawing/2014/main" xmlns="" id="{CF292525-C723-4BE2-8FE5-F56DBE45E92B}"/>
              </a:ext>
            </a:extLst>
          </p:cNvPr>
          <p:cNvSpPr>
            <a:spLocks noGrp="1"/>
          </p:cNvSpPr>
          <p:nvPr>
            <p:ph type="sldNum" sz="quarter" idx="12"/>
          </p:nvPr>
        </p:nvSpPr>
        <p:spPr/>
        <p:txBody>
          <a:bodyPr/>
          <a:lstStyle/>
          <a:p>
            <a:fld id="{50DE9A6E-8F21-484F-844E-94FEC60E2113}" type="slidenum">
              <a:rPr lang="en-US" smtClean="0"/>
              <a:t>51</a:t>
            </a:fld>
            <a:endParaRPr lang="en-US"/>
          </a:p>
        </p:txBody>
      </p:sp>
      <p:sp>
        <p:nvSpPr>
          <p:cNvPr id="7" name="Footer Placeholder 6">
            <a:extLst>
              <a:ext uri="{FF2B5EF4-FFF2-40B4-BE49-F238E27FC236}">
                <a16:creationId xmlns:a16="http://schemas.microsoft.com/office/drawing/2014/main" xmlns="" id="{7F69CFC0-D534-4EA4-BDC5-7FA44E790AA3}"/>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39AAF5A7-0F0D-4C6A-8C04-E035099BA9E3}"/>
              </a:ext>
            </a:extLst>
          </p:cNvPr>
          <p:cNvSpPr txBox="1">
            <a:spLocks/>
          </p:cNvSpPr>
          <p:nvPr/>
        </p:nvSpPr>
        <p:spPr>
          <a:xfrm>
            <a:off x="232109" y="88671"/>
            <a:ext cx="7332658" cy="101013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collective instances of claimed experience of crime within the last 12 months are markedly higher in Boston Borough than other authorities (NB Not unique individuals).</a:t>
            </a:r>
            <a:endParaRPr lang="en-GB" sz="2400" dirty="0">
              <a:solidFill>
                <a:srgbClr val="ED0973"/>
              </a:solidFill>
            </a:endParaRPr>
          </a:p>
        </p:txBody>
      </p:sp>
    </p:spTree>
    <p:extLst>
      <p:ext uri="{BB962C8B-B14F-4D97-AF65-F5344CB8AC3E}">
        <p14:creationId xmlns:p14="http://schemas.microsoft.com/office/powerpoint/2010/main" val="2180233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 3">
            <a:extLst>
              <a:ext uri="{FF2B5EF4-FFF2-40B4-BE49-F238E27FC236}">
                <a16:creationId xmlns:a16="http://schemas.microsoft.com/office/drawing/2014/main" xmlns="" id="{1DC52931-3988-4E57-AA24-D57C240976D5}"/>
              </a:ext>
            </a:extLst>
          </p:cNvPr>
          <p:cNvGraphicFramePr>
            <a:graphicFrameLocks/>
          </p:cNvGraphicFramePr>
          <p:nvPr>
            <p:extLst>
              <p:ext uri="{D42A27DB-BD31-4B8C-83A1-F6EECF244321}">
                <p14:modId xmlns:p14="http://schemas.microsoft.com/office/powerpoint/2010/main" val="3822921664"/>
              </p:ext>
            </p:extLst>
          </p:nvPr>
        </p:nvGraphicFramePr>
        <p:xfrm>
          <a:off x="243648" y="1275606"/>
          <a:ext cx="7223952" cy="36006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5430E972-320D-459F-A715-DBFFF6131C16}"/>
              </a:ext>
            </a:extLst>
          </p:cNvPr>
          <p:cNvSpPr/>
          <p:nvPr/>
        </p:nvSpPr>
        <p:spPr>
          <a:xfrm>
            <a:off x="395536" y="1097012"/>
            <a:ext cx="727280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How many times, within the last 12 months, did each of the events listed below happen to you PERSONALLY or a member of your household...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xmlns="" id="{1FC7F7FC-C543-4D81-9D95-802100C45A9D}"/>
              </a:ext>
            </a:extLst>
          </p:cNvPr>
          <p:cNvSpPr>
            <a:spLocks noGrp="1"/>
          </p:cNvSpPr>
          <p:nvPr>
            <p:ph type="sldNum" sz="quarter" idx="12"/>
          </p:nvPr>
        </p:nvSpPr>
        <p:spPr/>
        <p:txBody>
          <a:bodyPr/>
          <a:lstStyle/>
          <a:p>
            <a:fld id="{50DE9A6E-8F21-484F-844E-94FEC60E2113}" type="slidenum">
              <a:rPr lang="en-US" smtClean="0"/>
              <a:t>52</a:t>
            </a:fld>
            <a:endParaRPr lang="en-US"/>
          </a:p>
        </p:txBody>
      </p:sp>
      <p:sp>
        <p:nvSpPr>
          <p:cNvPr id="6" name="Footer Placeholder 5">
            <a:extLst>
              <a:ext uri="{FF2B5EF4-FFF2-40B4-BE49-F238E27FC236}">
                <a16:creationId xmlns:a16="http://schemas.microsoft.com/office/drawing/2014/main" xmlns="" id="{67EA01F7-F950-4448-87A9-2C0FD1D4FFC0}"/>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7" name="Title 1">
            <a:extLst>
              <a:ext uri="{FF2B5EF4-FFF2-40B4-BE49-F238E27FC236}">
                <a16:creationId xmlns:a16="http://schemas.microsoft.com/office/drawing/2014/main" xmlns="" id="{63245929-08F5-4D8B-9F8C-6937646F8A50}"/>
              </a:ext>
            </a:extLst>
          </p:cNvPr>
          <p:cNvSpPr txBox="1">
            <a:spLocks/>
          </p:cNvSpPr>
          <p:nvPr/>
        </p:nvSpPr>
        <p:spPr>
          <a:xfrm>
            <a:off x="232109" y="88671"/>
            <a:ext cx="7332658" cy="10101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Being threatened continues to be the experience most likely to be encountered on multiple occasions.</a:t>
            </a:r>
            <a:endParaRPr lang="en-GB" sz="2400" dirty="0">
              <a:solidFill>
                <a:srgbClr val="ED0973"/>
              </a:solidFill>
            </a:endParaRPr>
          </a:p>
        </p:txBody>
      </p:sp>
      <p:sp>
        <p:nvSpPr>
          <p:cNvPr id="9" name="TextBox 8">
            <a:extLst>
              <a:ext uri="{FF2B5EF4-FFF2-40B4-BE49-F238E27FC236}">
                <a16:creationId xmlns:a16="http://schemas.microsoft.com/office/drawing/2014/main" xmlns="" id="{751ABA4D-1CDE-438E-BADA-145342D570CC}"/>
              </a:ext>
            </a:extLst>
          </p:cNvPr>
          <p:cNvSpPr txBox="1"/>
          <p:nvPr/>
        </p:nvSpPr>
        <p:spPr>
          <a:xfrm>
            <a:off x="7516368" y="1879252"/>
            <a:ext cx="1627632" cy="1015663"/>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frequency with which threat is experienced has barely changed from the survey in 2017.</a:t>
            </a:r>
          </a:p>
        </p:txBody>
      </p:sp>
      <p:sp>
        <p:nvSpPr>
          <p:cNvPr id="10" name="TextBox 9">
            <a:extLst>
              <a:ext uri="{FF2B5EF4-FFF2-40B4-BE49-F238E27FC236}">
                <a16:creationId xmlns:a16="http://schemas.microsoft.com/office/drawing/2014/main" xmlns="" id="{C757260D-9F20-4FF6-8E24-1143F5768142}"/>
              </a:ext>
            </a:extLst>
          </p:cNvPr>
          <p:cNvSpPr txBox="1"/>
          <p:nvPr/>
        </p:nvSpPr>
        <p:spPr>
          <a:xfrm>
            <a:off x="7516368" y="3030825"/>
            <a:ext cx="162763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frequency with which online crime, etc is experienced appears to be increasing slightly year-on-year.</a:t>
            </a:r>
          </a:p>
        </p:txBody>
      </p:sp>
    </p:spTree>
    <p:extLst>
      <p:ext uri="{BB962C8B-B14F-4D97-AF65-F5344CB8AC3E}">
        <p14:creationId xmlns:p14="http://schemas.microsoft.com/office/powerpoint/2010/main" val="10837820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2740547812"/>
              </p:ext>
            </p:extLst>
          </p:nvPr>
        </p:nvGraphicFramePr>
        <p:xfrm>
          <a:off x="116998" y="1491630"/>
          <a:ext cx="7344816"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86156" y="4659982"/>
            <a:ext cx="4557852"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...had a car, van, motorcycle, or other motor vehicle stolen? (n=7), ...had anything stolen, off or from inside, a vehicle? (n=7), ...had anything stolen from your home? (n=7), ...had any personal possessions stolen whilst in a public place? (n=7), ...been physically attacked by another person? (n=7), ...been threatened in any way? (n=7), ...been subject to online crime, cyber crime and/or identity theft? (n=7)</a:t>
            </a:r>
          </a:p>
        </p:txBody>
      </p:sp>
      <p:sp>
        <p:nvSpPr>
          <p:cNvPr id="6" name="Rectangle 5">
            <a:extLst>
              <a:ext uri="{FF2B5EF4-FFF2-40B4-BE49-F238E27FC236}">
                <a16:creationId xmlns:a16="http://schemas.microsoft.com/office/drawing/2014/main" xmlns="" id="{F1306AFF-A708-449A-9C38-BFA7D0976FDA}"/>
              </a:ext>
            </a:extLst>
          </p:cNvPr>
          <p:cNvSpPr/>
          <p:nvPr/>
        </p:nvSpPr>
        <p:spPr>
          <a:xfrm>
            <a:off x="158164" y="1131590"/>
            <a:ext cx="7272808"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How many times, within the last 12 months, did each of the events listed below happen to you PERSONALLY or a member of your household... </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Boston Only</a:t>
            </a:r>
          </a:p>
        </p:txBody>
      </p:sp>
      <p:sp>
        <p:nvSpPr>
          <p:cNvPr id="7" name="Title 1">
            <a:extLst>
              <a:ext uri="{FF2B5EF4-FFF2-40B4-BE49-F238E27FC236}">
                <a16:creationId xmlns:a16="http://schemas.microsoft.com/office/drawing/2014/main" xmlns="" id="{10A3226C-AE79-42E7-9821-8EF7ED98072A}"/>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22% of </a:t>
            </a:r>
            <a:r>
              <a:rPr lang="en-GB" sz="2400" b="1" dirty="0">
                <a:solidFill>
                  <a:srgbClr val="0B3B6C"/>
                </a:solidFill>
              </a:rPr>
              <a:t>all</a:t>
            </a:r>
            <a:r>
              <a:rPr lang="en-GB" sz="2400" dirty="0">
                <a:solidFill>
                  <a:srgbClr val="0B3B6C"/>
                </a:solidFill>
              </a:rPr>
              <a:t> Boston Borough participants or a member of their household, has been threatened </a:t>
            </a:r>
            <a:r>
              <a:rPr lang="en-GB" sz="2400" b="1" dirty="0">
                <a:solidFill>
                  <a:srgbClr val="0B3B6C"/>
                </a:solidFill>
              </a:rPr>
              <a:t>more than once </a:t>
            </a:r>
            <a:r>
              <a:rPr lang="en-GB" sz="2400" dirty="0">
                <a:solidFill>
                  <a:srgbClr val="0B3B6C"/>
                </a:solidFill>
              </a:rPr>
              <a:t>within the last 12 months (64% of all those threatened).</a:t>
            </a:r>
            <a:endParaRPr lang="en-GB" sz="2400" dirty="0">
              <a:solidFill>
                <a:srgbClr val="ED0973"/>
              </a:solidFill>
            </a:endParaRPr>
          </a:p>
        </p:txBody>
      </p:sp>
      <p:sp>
        <p:nvSpPr>
          <p:cNvPr id="8" name="Footer Placeholder 5">
            <a:extLst>
              <a:ext uri="{FF2B5EF4-FFF2-40B4-BE49-F238E27FC236}">
                <a16:creationId xmlns:a16="http://schemas.microsoft.com/office/drawing/2014/main" xmlns="" id="{CCA9E499-F804-46CA-BF59-0F351B20AAFC}"/>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3" name="Slide Number Placeholder 2">
            <a:extLst>
              <a:ext uri="{FF2B5EF4-FFF2-40B4-BE49-F238E27FC236}">
                <a16:creationId xmlns:a16="http://schemas.microsoft.com/office/drawing/2014/main" xmlns="" id="{37624407-BD6C-4442-85AE-5684B8FA1B98}"/>
              </a:ext>
            </a:extLst>
          </p:cNvPr>
          <p:cNvSpPr>
            <a:spLocks noGrp="1"/>
          </p:cNvSpPr>
          <p:nvPr>
            <p:ph type="sldNum" sz="quarter" idx="12"/>
          </p:nvPr>
        </p:nvSpPr>
        <p:spPr/>
        <p:txBody>
          <a:bodyPr/>
          <a:lstStyle/>
          <a:p>
            <a:fld id="{50DE9A6E-8F21-484F-844E-94FEC60E2113}" type="slidenum">
              <a:rPr lang="en-US" smtClean="0"/>
              <a:t>53</a:t>
            </a:fld>
            <a:endParaRPr lang="en-US"/>
          </a:p>
        </p:txBody>
      </p:sp>
    </p:spTree>
    <p:extLst>
      <p:ext uri="{BB962C8B-B14F-4D97-AF65-F5344CB8AC3E}">
        <p14:creationId xmlns:p14="http://schemas.microsoft.com/office/powerpoint/2010/main" val="311083998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552497000"/>
              </p:ext>
            </p:extLst>
          </p:nvPr>
        </p:nvGraphicFramePr>
        <p:xfrm>
          <a:off x="467544" y="1347614"/>
          <a:ext cx="6622407"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xmlns="" id="{EB3BB117-C028-454B-A317-379967F71E71}"/>
              </a:ext>
            </a:extLst>
          </p:cNvPr>
          <p:cNvSpPr/>
          <p:nvPr/>
        </p:nvSpPr>
        <p:spPr>
          <a:xfrm>
            <a:off x="280692" y="1059582"/>
            <a:ext cx="7200038" cy="461665"/>
          </a:xfrm>
          <a:prstGeom prst="rect">
            <a:avLst/>
          </a:prstGeom>
        </p:spPr>
        <p:txBody>
          <a:bodyPr wrap="square">
            <a:spAutoFit/>
          </a:bodyPr>
          <a:lstStyle/>
          <a:p>
            <a:pPr algn="ctr"/>
            <a: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t>During the last 12 months specifically, have you PERSONALLY </a:t>
            </a:r>
            <a:b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br>
            <a:r>
              <a:rPr lang="en-GB" sz="1200" b="1" dirty="0">
                <a:solidFill>
                  <a:srgbClr val="333E48"/>
                </a:solidFill>
                <a:latin typeface="Tahoma" panose="020B0604030504040204" pitchFamily="34" charset="0"/>
                <a:ea typeface="Tahoma" panose="020B0604030504040204" pitchFamily="34" charset="0"/>
                <a:cs typeface="Tahoma" panose="020B0604030504040204" pitchFamily="34" charset="0"/>
              </a:rPr>
              <a:t>or has anyone else in your household...</a:t>
            </a:r>
            <a:endParaRPr lang="en-GB" sz="1200" b="1"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5">
            <a:extLst>
              <a:ext uri="{FF2B5EF4-FFF2-40B4-BE49-F238E27FC236}">
                <a16:creationId xmlns:a16="http://schemas.microsoft.com/office/drawing/2014/main" xmlns="" id="{26196DB6-FC5A-4C97-871B-C6BCC1494705}"/>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7" name="Title 1">
            <a:extLst>
              <a:ext uri="{FF2B5EF4-FFF2-40B4-BE49-F238E27FC236}">
                <a16:creationId xmlns:a16="http://schemas.microsoft.com/office/drawing/2014/main" xmlns="" id="{C40BF659-6780-4682-A067-C32E9C3B7A0F}"/>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Non-white British participants, as in 2017, continue to be more likely to claim to have experienced every category of crime than White British participants. </a:t>
            </a:r>
            <a:endParaRPr lang="en-GB" sz="2400" dirty="0">
              <a:solidFill>
                <a:srgbClr val="ED0973"/>
              </a:solidFill>
            </a:endParaRPr>
          </a:p>
        </p:txBody>
      </p:sp>
      <p:sp>
        <p:nvSpPr>
          <p:cNvPr id="8" name="TextBox 7">
            <a:extLst>
              <a:ext uri="{FF2B5EF4-FFF2-40B4-BE49-F238E27FC236}">
                <a16:creationId xmlns:a16="http://schemas.microsoft.com/office/drawing/2014/main" xmlns="" id="{C85DC9C1-E8D0-4387-B871-1DC901D6C3AB}"/>
              </a:ext>
            </a:extLst>
          </p:cNvPr>
          <p:cNvSpPr txBox="1"/>
          <p:nvPr/>
        </p:nvSpPr>
        <p:spPr>
          <a:xfrm>
            <a:off x="7534441" y="1921644"/>
            <a:ext cx="1627632" cy="230832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year-on-year increase in claimed experience of online crime is markedly higher amongst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Non-White British participants.</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Does any more need to be done to support cyber secure behaviour amongst ethnic minorities?</a:t>
            </a:r>
          </a:p>
        </p:txBody>
      </p:sp>
      <p:sp>
        <p:nvSpPr>
          <p:cNvPr id="3" name="Slide Number Placeholder 2">
            <a:extLst>
              <a:ext uri="{FF2B5EF4-FFF2-40B4-BE49-F238E27FC236}">
                <a16:creationId xmlns:a16="http://schemas.microsoft.com/office/drawing/2014/main" xmlns="" id="{AB903275-2B64-4920-9816-D6E19CD8F40A}"/>
              </a:ext>
            </a:extLst>
          </p:cNvPr>
          <p:cNvSpPr>
            <a:spLocks noGrp="1"/>
          </p:cNvSpPr>
          <p:nvPr>
            <p:ph type="sldNum" sz="quarter" idx="12"/>
          </p:nvPr>
        </p:nvSpPr>
        <p:spPr/>
        <p:txBody>
          <a:bodyPr/>
          <a:lstStyle/>
          <a:p>
            <a:fld id="{50DE9A6E-8F21-484F-844E-94FEC60E2113}" type="slidenum">
              <a:rPr lang="en-US" smtClean="0"/>
              <a:t>54</a:t>
            </a:fld>
            <a:endParaRPr lang="en-US"/>
          </a:p>
        </p:txBody>
      </p:sp>
    </p:spTree>
    <p:extLst>
      <p:ext uri="{BB962C8B-B14F-4D97-AF65-F5344CB8AC3E}">
        <p14:creationId xmlns:p14="http://schemas.microsoft.com/office/powerpoint/2010/main" val="12292241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a4936e60-b7d7-4c21-9744-a9d900ec6747"/>
          <p:cNvSpPr>
            <a:spLocks noChangeArrowheads="1"/>
          </p:cNvSpPr>
          <p:nvPr/>
        </p:nvSpPr>
        <p:spPr>
          <a:xfrm>
            <a:off x="103603" y="4671867"/>
            <a:ext cx="4468398"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panose="020B0604030504040204" pitchFamily="34" charset="0"/>
                <a:ea typeface="Tahoma" panose="020B0604030504040204" pitchFamily="34" charset="0"/>
                <a:cs typeface="Tahoma" panose="020B0604030504040204" pitchFamily="34" charset="0"/>
              </a:rPr>
              <a:t>Unweighted Base: General verbal abuse (n=514), Threat of violence to the individual concerned (n=288), Threat of violence to a family member, friend or relation (n=166), Threat of violence or damage to possessions or property (n=188), Threat of blackmail or extortion (n=49), Cyberbullying (n=68), Stalking or harassment (n=109), None of the above (n=20)</a:t>
            </a:r>
          </a:p>
        </p:txBody>
      </p:sp>
      <p:sp>
        <p:nvSpPr>
          <p:cNvPr id="6" name="Rectangle 5">
            <a:extLst>
              <a:ext uri="{FF2B5EF4-FFF2-40B4-BE49-F238E27FC236}">
                <a16:creationId xmlns:a16="http://schemas.microsoft.com/office/drawing/2014/main" xmlns="" id="{81AA9B78-91C0-4AE4-99F6-055288730A05}"/>
              </a:ext>
            </a:extLst>
          </p:cNvPr>
          <p:cNvSpPr/>
          <p:nvPr/>
        </p:nvSpPr>
        <p:spPr>
          <a:xfrm>
            <a:off x="179512" y="1131590"/>
            <a:ext cx="7344816"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You indicated earlier in the survey, that within the last 12 months specifically, you PERSONALLY or someone else in your household, had been threatened. What form did this threatening behaviour take? (Please tick all of the answer options that apply)</a:t>
            </a:r>
          </a:p>
        </p:txBody>
      </p:sp>
      <p:graphicFrame>
        <p:nvGraphicFramePr>
          <p:cNvPr id="8" name="Chart 7">
            <a:extLst>
              <a:ext uri="{FF2B5EF4-FFF2-40B4-BE49-F238E27FC236}">
                <a16:creationId xmlns:a16="http://schemas.microsoft.com/office/drawing/2014/main" xmlns="" id="{36683F66-E3B5-43DF-AAD1-B34D926B2A34}"/>
              </a:ext>
            </a:extLst>
          </p:cNvPr>
          <p:cNvGraphicFramePr>
            <a:graphicFrameLocks/>
          </p:cNvGraphicFramePr>
          <p:nvPr>
            <p:extLst>
              <p:ext uri="{D42A27DB-BD31-4B8C-83A1-F6EECF244321}">
                <p14:modId xmlns:p14="http://schemas.microsoft.com/office/powerpoint/2010/main" val="3935587564"/>
              </p:ext>
            </p:extLst>
          </p:nvPr>
        </p:nvGraphicFramePr>
        <p:xfrm>
          <a:off x="107504" y="1609128"/>
          <a:ext cx="6768752" cy="3122862"/>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5">
            <a:extLst>
              <a:ext uri="{FF2B5EF4-FFF2-40B4-BE49-F238E27FC236}">
                <a16:creationId xmlns:a16="http://schemas.microsoft.com/office/drawing/2014/main" xmlns="" id="{DF13A1BB-F7ED-490D-AFDE-B8FB6BB627A4}"/>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807E3D0A-DFF9-4198-BD3D-CA1418C7FF7E}"/>
              </a:ext>
            </a:extLst>
          </p:cNvPr>
          <p:cNvSpPr txBox="1">
            <a:spLocks/>
          </p:cNvSpPr>
          <p:nvPr/>
        </p:nvSpPr>
        <p:spPr>
          <a:xfrm>
            <a:off x="232109" y="88671"/>
            <a:ext cx="7332658" cy="101013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As well as being generally more widespread, the threatening behaviour in Boston Borough is more likely to relate to violence to the person.</a:t>
            </a:r>
            <a:endParaRPr lang="en-GB" sz="2400" dirty="0">
              <a:solidFill>
                <a:srgbClr val="ED0973"/>
              </a:solidFill>
            </a:endParaRPr>
          </a:p>
        </p:txBody>
      </p:sp>
      <p:sp>
        <p:nvSpPr>
          <p:cNvPr id="3" name="Rectangle 2">
            <a:extLst>
              <a:ext uri="{FF2B5EF4-FFF2-40B4-BE49-F238E27FC236}">
                <a16:creationId xmlns:a16="http://schemas.microsoft.com/office/drawing/2014/main" xmlns="" id="{B8C99613-B13B-4074-925A-37526E2AAF96}"/>
              </a:ext>
            </a:extLst>
          </p:cNvPr>
          <p:cNvSpPr/>
          <p:nvPr/>
        </p:nvSpPr>
        <p:spPr>
          <a:xfrm>
            <a:off x="103603" y="3435846"/>
            <a:ext cx="4900445" cy="672105"/>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xmlns="" id="{D0C31B61-2906-4784-9CA0-CDB125618DDC}"/>
              </a:ext>
            </a:extLst>
          </p:cNvPr>
          <p:cNvSpPr>
            <a:spLocks noGrp="1"/>
          </p:cNvSpPr>
          <p:nvPr>
            <p:ph type="sldNum" sz="quarter" idx="12"/>
          </p:nvPr>
        </p:nvSpPr>
        <p:spPr/>
        <p:txBody>
          <a:bodyPr/>
          <a:lstStyle/>
          <a:p>
            <a:fld id="{50DE9A6E-8F21-484F-844E-94FEC60E2113}" type="slidenum">
              <a:rPr lang="en-US" smtClean="0"/>
              <a:t>55</a:t>
            </a:fld>
            <a:endParaRPr lang="en-US"/>
          </a:p>
        </p:txBody>
      </p:sp>
    </p:spTree>
    <p:extLst>
      <p:ext uri="{BB962C8B-B14F-4D97-AF65-F5344CB8AC3E}">
        <p14:creationId xmlns:p14="http://schemas.microsoft.com/office/powerpoint/2010/main" val="198749408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daadb7fc-f3b9-483f-9c37-a9d9010b7abd"/>
          <p:cNvGraphicFramePr/>
          <p:nvPr>
            <p:extLst>
              <p:ext uri="{D42A27DB-BD31-4B8C-83A1-F6EECF244321}">
                <p14:modId xmlns:p14="http://schemas.microsoft.com/office/powerpoint/2010/main" val="1065811072"/>
              </p:ext>
            </p:extLst>
          </p:nvPr>
        </p:nvGraphicFramePr>
        <p:xfrm>
          <a:off x="251520" y="1707654"/>
          <a:ext cx="6818509" cy="27348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aadb7fc-f3b9-483f-9c37-a9d9010b7abd"/>
          <p:cNvSpPr>
            <a:spLocks noChangeArrowheads="1"/>
          </p:cNvSpPr>
          <p:nvPr/>
        </p:nvSpPr>
        <p:spPr>
          <a:xfrm>
            <a:off x="35496" y="4328309"/>
            <a:ext cx="4536504" cy="73866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Online scam or fraud (n=343), Phishing: use fake email messages in an attempt to get personal information from internet users (n=288), Malware or computer virus: presence of software designed to disrupt, damage, or gain unauthorized access to a computer system (n=184), Identity theft: Misuse of personal information to impersonate another individual (n=138), Hacking: </a:t>
            </a:r>
            <a:r>
              <a:rPr lang="en-US" sz="600" dirty="0" err="1">
                <a:latin typeface="Tahoma"/>
                <a:ea typeface="Tahoma" pitchFamily="34" charset="0"/>
                <a:cs typeface="Tahoma" pitchFamily="34" charset="0"/>
              </a:rPr>
              <a:t>unauthorised</a:t>
            </a:r>
            <a:r>
              <a:rPr lang="en-US" sz="600" dirty="0">
                <a:latin typeface="Tahoma"/>
                <a:ea typeface="Tahoma" pitchFamily="34" charset="0"/>
                <a:cs typeface="Tahoma" pitchFamily="34" charset="0"/>
              </a:rPr>
              <a:t> access to, or control over, computer network security systems for an illicit purpose (n=111), Cyberbullying: the use of electronic communication to bully a person, typically by sending messages of an intimidating or threatening nature (n=61), None of the above (n=30), Online incitement of racial hatred, violence or terrorism (n=16), Grooming: making sexual advances to a minor(s) (n=5), Distribution of indecent images e.g. sexting (n=7)</a:t>
            </a:r>
          </a:p>
        </p:txBody>
      </p:sp>
      <p:sp>
        <p:nvSpPr>
          <p:cNvPr id="6" name="Rectangle 5">
            <a:extLst>
              <a:ext uri="{FF2B5EF4-FFF2-40B4-BE49-F238E27FC236}">
                <a16:creationId xmlns:a16="http://schemas.microsoft.com/office/drawing/2014/main" xmlns="" id="{F5F6A7A6-CF07-41EB-B5AA-1F451275E0C3}"/>
              </a:ext>
            </a:extLst>
          </p:cNvPr>
          <p:cNvSpPr/>
          <p:nvPr/>
        </p:nvSpPr>
        <p:spPr>
          <a:xfrm>
            <a:off x="220154" y="987574"/>
            <a:ext cx="7200800" cy="830997"/>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You indicated earlier in the survey, that within the last 12 months specifically, you PERSONALLY or someone else in your household, had been subject to online crime, cyber crime and/or identity theft. Please indicate what happened by selecting the relevant options from the list below? (Please tick all of the answer options that apply)</a:t>
            </a:r>
          </a:p>
        </p:txBody>
      </p:sp>
      <p:sp>
        <p:nvSpPr>
          <p:cNvPr id="3" name="Slide Number Placeholder 2">
            <a:extLst>
              <a:ext uri="{FF2B5EF4-FFF2-40B4-BE49-F238E27FC236}">
                <a16:creationId xmlns:a16="http://schemas.microsoft.com/office/drawing/2014/main" xmlns="" id="{2A5DE7AE-7B9D-4459-92D1-E74B510C23A8}"/>
              </a:ext>
            </a:extLst>
          </p:cNvPr>
          <p:cNvSpPr>
            <a:spLocks noGrp="1"/>
          </p:cNvSpPr>
          <p:nvPr>
            <p:ph type="sldNum" sz="quarter" idx="12"/>
          </p:nvPr>
        </p:nvSpPr>
        <p:spPr/>
        <p:txBody>
          <a:bodyPr/>
          <a:lstStyle/>
          <a:p>
            <a:fld id="{50DE9A6E-8F21-484F-844E-94FEC60E2113}" type="slidenum">
              <a:rPr lang="en-US" smtClean="0"/>
              <a:t>56</a:t>
            </a:fld>
            <a:endParaRPr lang="en-US"/>
          </a:p>
        </p:txBody>
      </p:sp>
      <p:sp>
        <p:nvSpPr>
          <p:cNvPr id="7" name="Footer Placeholder 6">
            <a:extLst>
              <a:ext uri="{FF2B5EF4-FFF2-40B4-BE49-F238E27FC236}">
                <a16:creationId xmlns:a16="http://schemas.microsoft.com/office/drawing/2014/main" xmlns="" id="{A24F4044-794A-416E-8917-EB6470AFC2D6}"/>
              </a:ext>
            </a:extLst>
          </p:cNvPr>
          <p:cNvSpPr>
            <a:spLocks noGrp="1"/>
          </p:cNvSpPr>
          <p:nvPr>
            <p:ph type="ftr" sz="quarter" idx="11"/>
          </p:nvPr>
        </p:nvSpPr>
        <p:spPr>
          <a:xfrm>
            <a:off x="4572000" y="4519047"/>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0AE9F2CC-BB81-4006-A7C8-1D54A3EC10C7}"/>
              </a:ext>
            </a:extLst>
          </p:cNvPr>
          <p:cNvSpPr txBox="1">
            <a:spLocks/>
          </p:cNvSpPr>
          <p:nvPr/>
        </p:nvSpPr>
        <p:spPr>
          <a:xfrm>
            <a:off x="267564" y="76757"/>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58% of participants who have experienced an online crime categorise it as an ‘online scam or fraud’, with nearly 50% indicating that it incorporated ‘phishing’. </a:t>
            </a:r>
            <a:endParaRPr lang="en-GB" sz="2400" dirty="0">
              <a:solidFill>
                <a:srgbClr val="ED0973"/>
              </a:solidFill>
            </a:endParaRPr>
          </a:p>
        </p:txBody>
      </p:sp>
      <p:sp>
        <p:nvSpPr>
          <p:cNvPr id="9" name="TextBox 8">
            <a:extLst>
              <a:ext uri="{FF2B5EF4-FFF2-40B4-BE49-F238E27FC236}">
                <a16:creationId xmlns:a16="http://schemas.microsoft.com/office/drawing/2014/main" xmlns="" id="{FCC7F7B6-7CF8-4386-90BC-58C10C093E9B}"/>
              </a:ext>
            </a:extLst>
          </p:cNvPr>
          <p:cNvSpPr txBox="1"/>
          <p:nvPr/>
        </p:nvSpPr>
        <p:spPr>
          <a:xfrm>
            <a:off x="7516368" y="2571750"/>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Just under a quarter (23%) of online crime, claimed to have been experienced is categorised as incorporating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identity theft.</a:t>
            </a:r>
          </a:p>
        </p:txBody>
      </p:sp>
    </p:spTree>
    <p:extLst>
      <p:ext uri="{BB962C8B-B14F-4D97-AF65-F5344CB8AC3E}">
        <p14:creationId xmlns:p14="http://schemas.microsoft.com/office/powerpoint/2010/main" val="303095289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fbe9265c-0721-4339-bad5-a9d9010bd728"/>
          <p:cNvSpPr>
            <a:spLocks noChangeArrowheads="1"/>
          </p:cNvSpPr>
          <p:nvPr/>
        </p:nvSpPr>
        <p:spPr>
          <a:xfrm>
            <a:off x="107504" y="4876006"/>
            <a:ext cx="5483543" cy="213573"/>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panose="020B0604030504040204" pitchFamily="34" charset="0"/>
                <a:ea typeface="Tahoma" panose="020B0604030504040204" pitchFamily="34" charset="0"/>
                <a:cs typeface="Tahoma" panose="020B0604030504040204" pitchFamily="34" charset="0"/>
              </a:rPr>
              <a:t>Unweighted Base: Yes (n=981), No (n=2,463)</a:t>
            </a:r>
          </a:p>
        </p:txBody>
      </p:sp>
      <p:sp>
        <p:nvSpPr>
          <p:cNvPr id="6" name="Rectangle 5">
            <a:extLst>
              <a:ext uri="{FF2B5EF4-FFF2-40B4-BE49-F238E27FC236}">
                <a16:creationId xmlns:a16="http://schemas.microsoft.com/office/drawing/2014/main" xmlns="" id="{DC661940-599F-4067-9F4A-240B10815B5B}"/>
              </a:ext>
            </a:extLst>
          </p:cNvPr>
          <p:cNvSpPr/>
          <p:nvPr/>
        </p:nvSpPr>
        <p:spPr>
          <a:xfrm>
            <a:off x="251520" y="1059582"/>
            <a:ext cx="7272808" cy="276999"/>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Have you reported a crime(s) or incident(s) to Lincolnshire Police within the last 12 months?</a:t>
            </a:r>
          </a:p>
        </p:txBody>
      </p:sp>
      <p:graphicFrame>
        <p:nvGraphicFramePr>
          <p:cNvPr id="8" name="Chart 7">
            <a:extLst>
              <a:ext uri="{FF2B5EF4-FFF2-40B4-BE49-F238E27FC236}">
                <a16:creationId xmlns:a16="http://schemas.microsoft.com/office/drawing/2014/main" xmlns="" id="{C2F8D92A-E602-4598-8337-6BEC8DDFEFE8}"/>
              </a:ext>
            </a:extLst>
          </p:cNvPr>
          <p:cNvGraphicFramePr>
            <a:graphicFrameLocks/>
          </p:cNvGraphicFramePr>
          <p:nvPr>
            <p:extLst>
              <p:ext uri="{D42A27DB-BD31-4B8C-83A1-F6EECF244321}">
                <p14:modId xmlns:p14="http://schemas.microsoft.com/office/powerpoint/2010/main" val="3943524267"/>
              </p:ext>
            </p:extLst>
          </p:nvPr>
        </p:nvGraphicFramePr>
        <p:xfrm>
          <a:off x="339190" y="1283192"/>
          <a:ext cx="7056784" cy="3539425"/>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6">
            <a:extLst>
              <a:ext uri="{FF2B5EF4-FFF2-40B4-BE49-F238E27FC236}">
                <a16:creationId xmlns:a16="http://schemas.microsoft.com/office/drawing/2014/main" xmlns="" id="{2DECFD7F-90F3-4164-AE87-AB9750AD667F}"/>
              </a:ext>
            </a:extLst>
          </p:cNvPr>
          <p:cNvSpPr>
            <a:spLocks noGrp="1"/>
          </p:cNvSpPr>
          <p:nvPr>
            <p:ph type="ftr" sz="quarter" idx="11"/>
          </p:nvPr>
        </p:nvSpPr>
        <p:spPr>
          <a:xfrm>
            <a:off x="4535298" y="473239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3D39C89D-DDD8-4FF8-A857-567F2EAA0C87}"/>
              </a:ext>
            </a:extLst>
          </p:cNvPr>
          <p:cNvSpPr txBox="1">
            <a:spLocks/>
          </p:cNvSpPr>
          <p:nvPr/>
        </p:nvSpPr>
        <p:spPr>
          <a:xfrm>
            <a:off x="267564" y="76757"/>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35-49 year-olds are the most likely segment to have reported a crime or incident within the last 12 months, with students the least likely to have done so.</a:t>
            </a:r>
            <a:endParaRPr lang="en-GB" sz="2400" dirty="0">
              <a:solidFill>
                <a:srgbClr val="ED0973"/>
              </a:solidFill>
            </a:endParaRPr>
          </a:p>
        </p:txBody>
      </p:sp>
      <p:sp>
        <p:nvSpPr>
          <p:cNvPr id="10" name="TextBox 9">
            <a:extLst>
              <a:ext uri="{FF2B5EF4-FFF2-40B4-BE49-F238E27FC236}">
                <a16:creationId xmlns:a16="http://schemas.microsoft.com/office/drawing/2014/main" xmlns="" id="{682AFECE-767B-4647-A6F4-A72F5821E240}"/>
              </a:ext>
            </a:extLst>
          </p:cNvPr>
          <p:cNvSpPr txBox="1"/>
          <p:nvPr/>
        </p:nvSpPr>
        <p:spPr>
          <a:xfrm>
            <a:off x="7514979" y="771550"/>
            <a:ext cx="1627632" cy="2677656"/>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Despite the marked disparities in the claimed experience of crime by Local Authority, the incidence of reporting of it is very uniform.</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With Boston Borough the lowest at 27%.</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(Consequence of loss of faith in the outcome?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Social inhibitors?) </a:t>
            </a:r>
          </a:p>
        </p:txBody>
      </p:sp>
      <p:sp>
        <p:nvSpPr>
          <p:cNvPr id="3" name="Slide Number Placeholder 2">
            <a:extLst>
              <a:ext uri="{FF2B5EF4-FFF2-40B4-BE49-F238E27FC236}">
                <a16:creationId xmlns:a16="http://schemas.microsoft.com/office/drawing/2014/main" xmlns="" id="{3501183D-93C9-4D79-98E1-9752F7391E17}"/>
              </a:ext>
            </a:extLst>
          </p:cNvPr>
          <p:cNvSpPr>
            <a:spLocks noGrp="1"/>
          </p:cNvSpPr>
          <p:nvPr>
            <p:ph type="sldNum" sz="quarter" idx="12"/>
          </p:nvPr>
        </p:nvSpPr>
        <p:spPr/>
        <p:txBody>
          <a:bodyPr/>
          <a:lstStyle/>
          <a:p>
            <a:fld id="{50DE9A6E-8F21-484F-844E-94FEC60E2113}" type="slidenum">
              <a:rPr lang="en-US" smtClean="0"/>
              <a:t>57</a:t>
            </a:fld>
            <a:endParaRPr lang="en-US"/>
          </a:p>
        </p:txBody>
      </p:sp>
      <p:sp>
        <p:nvSpPr>
          <p:cNvPr id="12" name="TextBox 11">
            <a:extLst>
              <a:ext uri="{FF2B5EF4-FFF2-40B4-BE49-F238E27FC236}">
                <a16:creationId xmlns:a16="http://schemas.microsoft.com/office/drawing/2014/main" xmlns="" id="{6EC20837-7F8D-4FF5-9D81-EBC396E38118}"/>
              </a:ext>
            </a:extLst>
          </p:cNvPr>
          <p:cNvSpPr txBox="1"/>
          <p:nvPr/>
        </p:nvSpPr>
        <p:spPr>
          <a:xfrm>
            <a:off x="206395" y="4689469"/>
            <a:ext cx="4104166" cy="400110"/>
          </a:xfrm>
          <a:prstGeom prst="rect">
            <a:avLst/>
          </a:prstGeom>
          <a:solidFill>
            <a:schemeClr val="accent2"/>
          </a:solidFill>
        </p:spPr>
        <p:txBody>
          <a:bodyPr wrap="square" rtlCol="0">
            <a:spAutoFit/>
          </a:bodyPr>
          <a:lstStyle/>
          <a:p>
            <a:pPr algn="ct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NB The results here correlate closely with 12 month norm for England &amp; Wales of 29% having contact with the police.</a:t>
            </a:r>
          </a:p>
        </p:txBody>
      </p:sp>
    </p:spTree>
    <p:extLst>
      <p:ext uri="{BB962C8B-B14F-4D97-AF65-F5344CB8AC3E}">
        <p14:creationId xmlns:p14="http://schemas.microsoft.com/office/powerpoint/2010/main" val="74253234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
          <p:cNvSpPr>
            <a:spLocks noChangeArrowheads="1"/>
          </p:cNvSpPr>
          <p:nvPr/>
        </p:nvSpPr>
        <p:spPr>
          <a:xfrm>
            <a:off x="935046" y="1404930"/>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Reported a crime by Survey Year Groups Yes/No by Any Experience of Crime</a:t>
            </a:r>
          </a:p>
        </p:txBody>
      </p:sp>
      <p:graphicFrame>
        <p:nvGraphicFramePr>
          <p:cNvPr id="4" name="ChartObject" descr="MarketSight_Chart"/>
          <p:cNvGraphicFramePr/>
          <p:nvPr>
            <p:extLst/>
          </p:nvPr>
        </p:nvGraphicFramePr>
        <p:xfrm>
          <a:off x="267564" y="1530786"/>
          <a:ext cx="6818509"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79512" y="4803998"/>
            <a:ext cx="5483543" cy="213573"/>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a:latin typeface="Tahoma"/>
                <a:ea typeface="Tahoma" pitchFamily="34" charset="0"/>
                <a:cs typeface="Tahoma" pitchFamily="34" charset="0"/>
              </a:rPr>
              <a:t>Unweighted Base: Yes (n=981), No (n=2,463)</a:t>
            </a:r>
          </a:p>
        </p:txBody>
      </p:sp>
      <p:sp>
        <p:nvSpPr>
          <p:cNvPr id="6" name="Title 1">
            <a:extLst>
              <a:ext uri="{FF2B5EF4-FFF2-40B4-BE49-F238E27FC236}">
                <a16:creationId xmlns:a16="http://schemas.microsoft.com/office/drawing/2014/main" xmlns="" id="{D56BE337-343E-4BA3-AB2F-98CA9A87D10E}"/>
              </a:ext>
            </a:extLst>
          </p:cNvPr>
          <p:cNvSpPr txBox="1">
            <a:spLocks/>
          </p:cNvSpPr>
          <p:nvPr/>
        </p:nvSpPr>
        <p:spPr>
          <a:xfrm>
            <a:off x="267564" y="76756"/>
            <a:ext cx="7200036" cy="129091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Participants experiencing a crime (personally or a member of their household) within the last 12 months, were more than twice as likely (49%) to report a crime than were those without this experience (21%). However, over half of them (51%) did NOT report a crime within the same time period.</a:t>
            </a:r>
            <a:endParaRPr lang="en-GB" sz="2400" dirty="0">
              <a:solidFill>
                <a:srgbClr val="ED0973"/>
              </a:solidFill>
            </a:endParaRPr>
          </a:p>
        </p:txBody>
      </p:sp>
      <p:sp>
        <p:nvSpPr>
          <p:cNvPr id="7" name="Footer Placeholder 6">
            <a:extLst>
              <a:ext uri="{FF2B5EF4-FFF2-40B4-BE49-F238E27FC236}">
                <a16:creationId xmlns:a16="http://schemas.microsoft.com/office/drawing/2014/main" xmlns="" id="{B20EE3F9-6E98-4713-B00B-02538F6FB5D5}"/>
              </a:ext>
            </a:extLst>
          </p:cNvPr>
          <p:cNvSpPr>
            <a:spLocks noGrp="1"/>
          </p:cNvSpPr>
          <p:nvPr>
            <p:ph type="ftr" sz="quarter" idx="11"/>
          </p:nvPr>
        </p:nvSpPr>
        <p:spPr>
          <a:xfrm>
            <a:off x="4355976" y="4697641"/>
            <a:ext cx="3111624"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extBox 7">
            <a:extLst>
              <a:ext uri="{FF2B5EF4-FFF2-40B4-BE49-F238E27FC236}">
                <a16:creationId xmlns:a16="http://schemas.microsoft.com/office/drawing/2014/main" xmlns="" id="{1D9781D2-ED7E-4B30-9D97-2C68F72DBA45}"/>
              </a:ext>
            </a:extLst>
          </p:cNvPr>
          <p:cNvSpPr txBox="1"/>
          <p:nvPr/>
        </p:nvSpPr>
        <p:spPr>
          <a:xfrm>
            <a:off x="6732240" y="1275605"/>
            <a:ext cx="2411760" cy="323165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 interpreting these figures at least two things are worth bearing in mind:</a:t>
            </a:r>
          </a:p>
          <a:p>
            <a:pPr algn="ct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 Another member of their household (Not the participant) may have taken responsibility for reporting a crime</a:t>
            </a:r>
          </a:p>
          <a:p>
            <a:pPr algn="ctr"/>
            <a:endParaRPr lang="en-GB"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B] Participants who have witnessed and reported a crime or other incident to the police may not consider that they themselves have ‘experienced’ the crime. This population will make up a significant proportion of the 21% in the chart.</a:t>
            </a:r>
          </a:p>
        </p:txBody>
      </p:sp>
    </p:spTree>
    <p:extLst>
      <p:ext uri="{BB962C8B-B14F-4D97-AF65-F5344CB8AC3E}">
        <p14:creationId xmlns:p14="http://schemas.microsoft.com/office/powerpoint/2010/main" val="24246151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de030fee-264c-4148-a19b-a9d9010ce448"/>
          <p:cNvGraphicFramePr/>
          <p:nvPr>
            <p:extLst>
              <p:ext uri="{D42A27DB-BD31-4B8C-83A1-F6EECF244321}">
                <p14:modId xmlns:p14="http://schemas.microsoft.com/office/powerpoint/2010/main" val="1770358296"/>
              </p:ext>
            </p:extLst>
          </p:nvPr>
        </p:nvGraphicFramePr>
        <p:xfrm>
          <a:off x="251520" y="1482591"/>
          <a:ext cx="7128792" cy="318467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e030fee-264c-4148-a19b-a9d9010ce448"/>
          <p:cNvSpPr>
            <a:spLocks noChangeArrowheads="1"/>
          </p:cNvSpPr>
          <p:nvPr/>
        </p:nvSpPr>
        <p:spPr>
          <a:xfrm>
            <a:off x="179512" y="4475584"/>
            <a:ext cx="4392488" cy="58477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Called 101 (n=701), Called 999 (n=244), Used online reporting (e.g. at www.lincs.police.uk ) (n=160), To a police officer in person (n=143), At a police station in person (n=102), Via </a:t>
            </a:r>
            <a:r>
              <a:rPr lang="en-US" sz="800" dirty="0" err="1">
                <a:latin typeface="Tahoma"/>
                <a:ea typeface="Tahoma" pitchFamily="34" charset="0"/>
                <a:cs typeface="Tahoma" pitchFamily="34" charset="0"/>
              </a:rPr>
              <a:t>Neighbourhood</a:t>
            </a:r>
            <a:r>
              <a:rPr lang="en-US" sz="800" dirty="0">
                <a:latin typeface="Tahoma"/>
                <a:ea typeface="Tahoma" pitchFamily="34" charset="0"/>
                <a:cs typeface="Tahoma" pitchFamily="34" charset="0"/>
              </a:rPr>
              <a:t> Watch (n=38), Via social media (e.g. Facebook, Twitter, </a:t>
            </a:r>
            <a:r>
              <a:rPr lang="en-US" sz="800" dirty="0" err="1">
                <a:latin typeface="Tahoma"/>
                <a:ea typeface="Tahoma" pitchFamily="34" charset="0"/>
                <a:cs typeface="Tahoma" pitchFamily="34" charset="0"/>
              </a:rPr>
              <a:t>etc</a:t>
            </a:r>
            <a:r>
              <a:rPr lang="en-US" sz="800" dirty="0">
                <a:latin typeface="Tahoma"/>
                <a:ea typeface="Tahoma" pitchFamily="34" charset="0"/>
                <a:cs typeface="Tahoma" pitchFamily="34" charset="0"/>
              </a:rPr>
              <a:t> @</a:t>
            </a:r>
            <a:r>
              <a:rPr lang="en-US" sz="800" dirty="0" err="1">
                <a:latin typeface="Tahoma"/>
                <a:ea typeface="Tahoma" pitchFamily="34" charset="0"/>
                <a:cs typeface="Tahoma" pitchFamily="34" charset="0"/>
              </a:rPr>
              <a:t>lincspolice</a:t>
            </a:r>
            <a:r>
              <a:rPr lang="en-US" sz="800" dirty="0">
                <a:latin typeface="Tahoma"/>
                <a:ea typeface="Tahoma" pitchFamily="34" charset="0"/>
                <a:cs typeface="Tahoma" pitchFamily="34" charset="0"/>
              </a:rPr>
              <a:t>) (n=33), Via </a:t>
            </a:r>
            <a:r>
              <a:rPr lang="en-US" sz="800" dirty="0" err="1">
                <a:latin typeface="Tahoma"/>
                <a:ea typeface="Tahoma" pitchFamily="34" charset="0"/>
                <a:cs typeface="Tahoma" pitchFamily="34" charset="0"/>
              </a:rPr>
              <a:t>Crimestoppers</a:t>
            </a:r>
            <a:r>
              <a:rPr lang="en-US" sz="800" dirty="0">
                <a:latin typeface="Tahoma"/>
                <a:ea typeface="Tahoma" pitchFamily="34" charset="0"/>
                <a:cs typeface="Tahoma" pitchFamily="34" charset="0"/>
              </a:rPr>
              <a:t> (n=18), Other (n=1)</a:t>
            </a:r>
          </a:p>
        </p:txBody>
      </p:sp>
      <p:sp>
        <p:nvSpPr>
          <p:cNvPr id="6" name="Rectangle 5">
            <a:extLst>
              <a:ext uri="{FF2B5EF4-FFF2-40B4-BE49-F238E27FC236}">
                <a16:creationId xmlns:a16="http://schemas.microsoft.com/office/drawing/2014/main" xmlns="" id="{863B47E8-1960-4A28-88B6-CA43CE99D498}"/>
              </a:ext>
            </a:extLst>
          </p:cNvPr>
          <p:cNvSpPr/>
          <p:nvPr/>
        </p:nvSpPr>
        <p:spPr>
          <a:xfrm>
            <a:off x="251520" y="1043422"/>
            <a:ext cx="7128792" cy="553998"/>
          </a:xfrm>
          <a:prstGeom prst="rect">
            <a:avLst/>
          </a:prstGeom>
        </p:spPr>
        <p:txBody>
          <a:bodyPr wrap="square">
            <a:spAutoFit/>
          </a:bodyPr>
          <a:lstStyle/>
          <a:p>
            <a:pPr algn="ctr"/>
            <a:r>
              <a:rPr lang="en-GB" sz="1200" b="1" dirty="0">
                <a:latin typeface="Tahoma" panose="020B0604030504040204" pitchFamily="34" charset="0"/>
              </a:rPr>
              <a:t>How did you report the crime(s) or incident(s) to Lincolnshire Police? </a:t>
            </a:r>
            <a:br>
              <a:rPr lang="en-GB" sz="1200" b="1" dirty="0">
                <a:latin typeface="Tahoma" panose="020B0604030504040204" pitchFamily="34" charset="0"/>
              </a:rPr>
            </a:br>
            <a:r>
              <a:rPr lang="en-GB" sz="1200" b="1" dirty="0">
                <a:latin typeface="Tahoma" panose="020B0604030504040204" pitchFamily="34" charset="0"/>
              </a:rPr>
              <a:t>(Please tick all options that apply)</a:t>
            </a:r>
            <a:r>
              <a:rPr lang="en-GB" dirty="0"/>
              <a:t> </a:t>
            </a:r>
          </a:p>
        </p:txBody>
      </p:sp>
      <p:sp>
        <p:nvSpPr>
          <p:cNvPr id="3" name="Slide Number Placeholder 2">
            <a:extLst>
              <a:ext uri="{FF2B5EF4-FFF2-40B4-BE49-F238E27FC236}">
                <a16:creationId xmlns:a16="http://schemas.microsoft.com/office/drawing/2014/main" xmlns="" id="{F35E05E3-415F-431B-942E-51CFA06C3F89}"/>
              </a:ext>
            </a:extLst>
          </p:cNvPr>
          <p:cNvSpPr>
            <a:spLocks noGrp="1"/>
          </p:cNvSpPr>
          <p:nvPr>
            <p:ph type="sldNum" sz="quarter" idx="12"/>
          </p:nvPr>
        </p:nvSpPr>
        <p:spPr/>
        <p:txBody>
          <a:bodyPr/>
          <a:lstStyle/>
          <a:p>
            <a:fld id="{50DE9A6E-8F21-484F-844E-94FEC60E2113}" type="slidenum">
              <a:rPr lang="en-US" smtClean="0"/>
              <a:t>59</a:t>
            </a:fld>
            <a:endParaRPr lang="en-US"/>
          </a:p>
        </p:txBody>
      </p:sp>
      <p:sp>
        <p:nvSpPr>
          <p:cNvPr id="7" name="Footer Placeholder 6">
            <a:extLst>
              <a:ext uri="{FF2B5EF4-FFF2-40B4-BE49-F238E27FC236}">
                <a16:creationId xmlns:a16="http://schemas.microsoft.com/office/drawing/2014/main" xmlns="" id="{AF7265A6-7682-41AE-85E7-9BF6839ED797}"/>
              </a:ext>
            </a:extLst>
          </p:cNvPr>
          <p:cNvSpPr>
            <a:spLocks noGrp="1"/>
          </p:cNvSpPr>
          <p:nvPr>
            <p:ph type="ftr" sz="quarter" idx="11"/>
          </p:nvPr>
        </p:nvSpPr>
        <p:spPr>
          <a:xfrm>
            <a:off x="4572000" y="4667267"/>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F349E0F2-FDF2-40CA-8514-5AC9A646C9CD}"/>
              </a:ext>
            </a:extLst>
          </p:cNvPr>
          <p:cNvSpPr txBox="1">
            <a:spLocks/>
          </p:cNvSpPr>
          <p:nvPr/>
        </p:nvSpPr>
        <p:spPr>
          <a:xfrm>
            <a:off x="267564" y="76757"/>
            <a:ext cx="7200036" cy="100811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Exactly two thirds of the participants who had reported a crime or incident to Lincolnshire Police within the last 12 months did so by calling 101 (18.5% of the total sample)</a:t>
            </a:r>
            <a:endParaRPr lang="en-GB" sz="2400" dirty="0">
              <a:solidFill>
                <a:srgbClr val="ED0973"/>
              </a:solidFill>
            </a:endParaRPr>
          </a:p>
        </p:txBody>
      </p:sp>
      <p:sp>
        <p:nvSpPr>
          <p:cNvPr id="9" name="TextBox 8">
            <a:extLst>
              <a:ext uri="{FF2B5EF4-FFF2-40B4-BE49-F238E27FC236}">
                <a16:creationId xmlns:a16="http://schemas.microsoft.com/office/drawing/2014/main" xmlns="" id="{5F60E6B3-D315-44BE-A0EB-45D79444D476}"/>
              </a:ext>
            </a:extLst>
          </p:cNvPr>
          <p:cNvSpPr txBox="1"/>
          <p:nvPr/>
        </p:nvSpPr>
        <p:spPr>
          <a:xfrm>
            <a:off x="7516368" y="2571750"/>
            <a:ext cx="1627632" cy="1754326"/>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Just under a quarter of individuals who reported a crime or incident to Lincolnshire Police within the last 12 months did so by calling 999. (6.4% of the total sample)</a:t>
            </a:r>
          </a:p>
        </p:txBody>
      </p:sp>
      <p:sp>
        <p:nvSpPr>
          <p:cNvPr id="10" name="TextBox 9">
            <a:extLst>
              <a:ext uri="{FF2B5EF4-FFF2-40B4-BE49-F238E27FC236}">
                <a16:creationId xmlns:a16="http://schemas.microsoft.com/office/drawing/2014/main" xmlns="" id="{3EEC876C-6434-48A2-9E04-E3E12D58C5BE}"/>
              </a:ext>
            </a:extLst>
          </p:cNvPr>
          <p:cNvSpPr txBox="1"/>
          <p:nvPr/>
        </p:nvSpPr>
        <p:spPr>
          <a:xfrm>
            <a:off x="4759660" y="2355726"/>
            <a:ext cx="2520280" cy="830997"/>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Only 10% reported a crime or incident at a police station in person. This equates to 2.8% of the total survey sample.</a:t>
            </a:r>
          </a:p>
        </p:txBody>
      </p:sp>
    </p:spTree>
    <p:extLst>
      <p:ext uri="{BB962C8B-B14F-4D97-AF65-F5344CB8AC3E}">
        <p14:creationId xmlns:p14="http://schemas.microsoft.com/office/powerpoint/2010/main" val="5066487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1522" y="123480"/>
            <a:ext cx="7023139" cy="838354"/>
          </a:xfrm>
        </p:spPr>
        <p:txBody>
          <a:bodyPr>
            <a:normAutofit/>
          </a:bodyPr>
          <a:lstStyle/>
          <a:p>
            <a:r>
              <a:rPr lang="en-GB" sz="2400" dirty="0">
                <a:solidFill>
                  <a:srgbClr val="0B3B6C"/>
                </a:solidFill>
              </a:rPr>
              <a:t>How we conducted the research</a:t>
            </a:r>
            <a:br>
              <a:rPr lang="en-GB" sz="2400" dirty="0">
                <a:solidFill>
                  <a:srgbClr val="0B3B6C"/>
                </a:solidFill>
              </a:rPr>
            </a:br>
            <a:r>
              <a:rPr lang="en-GB" sz="2400" dirty="0">
                <a:solidFill>
                  <a:srgbClr val="ED0873"/>
                </a:solidFill>
              </a:rPr>
              <a:t>Online Quantitative Survey</a:t>
            </a:r>
            <a:endParaRPr lang="en-GB" sz="2400" u="sng" dirty="0">
              <a:solidFill>
                <a:srgbClr val="ED0973"/>
              </a:solidFill>
            </a:endParaRPr>
          </a:p>
        </p:txBody>
      </p:sp>
      <p:sp>
        <p:nvSpPr>
          <p:cNvPr id="3" name="Content Placeholder 2"/>
          <p:cNvSpPr>
            <a:spLocks noGrp="1"/>
          </p:cNvSpPr>
          <p:nvPr>
            <p:ph idx="1"/>
          </p:nvPr>
        </p:nvSpPr>
        <p:spPr>
          <a:xfrm>
            <a:off x="264234" y="1131590"/>
            <a:ext cx="4019734" cy="838354"/>
          </a:xfrm>
        </p:spPr>
        <p:txBody>
          <a:bodyPr>
            <a:noAutofit/>
          </a:bodyPr>
          <a:lstStyle/>
          <a:p>
            <a:pPr marL="0" indent="0">
              <a:buNone/>
            </a:pPr>
            <a:r>
              <a:rPr lang="en-GB" sz="1200" dirty="0"/>
              <a:t>An online quantitative survey was used titled the: </a:t>
            </a:r>
            <a:br>
              <a:rPr lang="en-GB" sz="1200" dirty="0"/>
            </a:br>
            <a:r>
              <a:rPr lang="en-GB" sz="1200" b="1" dirty="0"/>
              <a:t>‘Lincolnshire Crime and Policing Survey 2018-19’. </a:t>
            </a:r>
            <a:br>
              <a:rPr lang="en-GB" sz="1200" b="1" dirty="0"/>
            </a:br>
            <a:r>
              <a:rPr lang="en-GB" sz="1200" dirty="0"/>
              <a:t>Sponsorship of the survey was explicitly ascribed in the introduction to Marc Jones, as Police &amp; Crime Commissioner for Lincolnshire.</a:t>
            </a:r>
          </a:p>
          <a:p>
            <a:pPr marL="0" indent="0">
              <a:buNone/>
            </a:pPr>
            <a:endParaRPr lang="en-GB" sz="1200" dirty="0"/>
          </a:p>
          <a:p>
            <a:pPr marL="0" indent="0">
              <a:buNone/>
            </a:pPr>
            <a:r>
              <a:rPr lang="en-GB" sz="1200" dirty="0"/>
              <a:t>The survey was device responsive across: desktop computers, tablets and smartphones.</a:t>
            </a:r>
          </a:p>
          <a:p>
            <a:pPr marL="0" indent="0">
              <a:buNone/>
            </a:pPr>
            <a:endParaRPr lang="en-GB" sz="1200" dirty="0"/>
          </a:p>
          <a:p>
            <a:pPr marL="0" indent="0">
              <a:buNone/>
            </a:pPr>
            <a:r>
              <a:rPr lang="en-GB" sz="1200" b="1" dirty="0">
                <a:highlight>
                  <a:srgbClr val="FFFF00"/>
                </a:highlight>
              </a:rPr>
              <a:t>3,449 fully completed surveys were achieved</a:t>
            </a:r>
            <a:r>
              <a:rPr lang="en-GB" sz="1200" dirty="0"/>
              <a:t>, </a:t>
            </a:r>
            <a:br>
              <a:rPr lang="en-GB" sz="1200" dirty="0"/>
            </a:br>
            <a:r>
              <a:rPr lang="en-GB" sz="1200" dirty="0">
                <a:highlight>
                  <a:srgbClr val="FFFF00"/>
                </a:highlight>
              </a:rPr>
              <a:t>an increase of 543 on the 2,906 achieved in 2017.</a:t>
            </a:r>
          </a:p>
          <a:p>
            <a:pPr marL="0" indent="0">
              <a:buNone/>
            </a:pPr>
            <a:r>
              <a:rPr lang="en-GB" sz="1200" dirty="0"/>
              <a:t>All participants were qualified as being:-</a:t>
            </a:r>
          </a:p>
          <a:p>
            <a:r>
              <a:rPr lang="en-GB" sz="1200" dirty="0"/>
              <a:t>16 years of age and older</a:t>
            </a:r>
          </a:p>
          <a:p>
            <a:r>
              <a:rPr lang="en-GB" sz="1200" dirty="0"/>
              <a:t>Permanently resident in Lincolnshire</a:t>
            </a:r>
          </a:p>
          <a:p>
            <a:pPr marL="0" indent="0">
              <a:buNone/>
            </a:pPr>
            <a:endParaRPr lang="en-GB" sz="1200" dirty="0"/>
          </a:p>
          <a:p>
            <a:pPr marL="0" indent="0">
              <a:buNone/>
            </a:pPr>
            <a:r>
              <a:rPr lang="en-GB" sz="1200" dirty="0"/>
              <a:t>Fieldwork was conducted between 12</a:t>
            </a:r>
            <a:r>
              <a:rPr lang="en-GB" sz="1200" baseline="30000" dirty="0"/>
              <a:t>th</a:t>
            </a:r>
            <a:r>
              <a:rPr lang="en-GB" sz="1200" dirty="0"/>
              <a:t> December 2018 </a:t>
            </a:r>
            <a:br>
              <a:rPr lang="en-GB" sz="1200" dirty="0"/>
            </a:br>
            <a:r>
              <a:rPr lang="en-GB" sz="1200" dirty="0"/>
              <a:t>and 16</a:t>
            </a:r>
            <a:r>
              <a:rPr lang="en-GB" sz="1200" baseline="30000" dirty="0"/>
              <a:t>th</a:t>
            </a:r>
            <a:r>
              <a:rPr lang="en-GB" sz="1200" dirty="0"/>
              <a:t> January 2019.</a:t>
            </a:r>
          </a:p>
          <a:p>
            <a:pPr marL="0" indent="0">
              <a:buNone/>
            </a:pPr>
            <a:r>
              <a:rPr lang="en-GB" sz="1200" dirty="0"/>
              <a:t>All fieldwork was conducted in accordance with </a:t>
            </a:r>
            <a:br>
              <a:rPr lang="en-GB" sz="1200" dirty="0"/>
            </a:br>
            <a:r>
              <a:rPr lang="en-GB" sz="1200" dirty="0"/>
              <a:t>the MRS Code of Conduct.</a:t>
            </a:r>
          </a:p>
          <a:p>
            <a:pPr marL="0" indent="0">
              <a:buNone/>
            </a:pPr>
            <a:endParaRPr lang="en-GB" sz="1200" dirty="0"/>
          </a:p>
        </p:txBody>
      </p:sp>
      <p:sp>
        <p:nvSpPr>
          <p:cNvPr id="7" name="Slide Number Placeholder 6">
            <a:extLst>
              <a:ext uri="{FF2B5EF4-FFF2-40B4-BE49-F238E27FC236}">
                <a16:creationId xmlns:a16="http://schemas.microsoft.com/office/drawing/2014/main" xmlns="" id="{2C477294-2400-4404-8895-36AD328B585D}"/>
              </a:ext>
            </a:extLst>
          </p:cNvPr>
          <p:cNvSpPr>
            <a:spLocks noGrp="1"/>
          </p:cNvSpPr>
          <p:nvPr>
            <p:ph type="sldNum" sz="quarter" idx="12"/>
          </p:nvPr>
        </p:nvSpPr>
        <p:spPr/>
        <p:txBody>
          <a:bodyPr/>
          <a:lstStyle/>
          <a:p>
            <a:fld id="{857A2A22-3899-4136-BDB9-36AC9C8678DA}" type="slidenum">
              <a:rPr lang="en-GB" smtClean="0"/>
              <a:t>6</a:t>
            </a:fld>
            <a:endParaRPr lang="en-GB"/>
          </a:p>
        </p:txBody>
      </p:sp>
      <p:pic>
        <p:nvPicPr>
          <p:cNvPr id="2" name="Picture 1">
            <a:extLst>
              <a:ext uri="{FF2B5EF4-FFF2-40B4-BE49-F238E27FC236}">
                <a16:creationId xmlns:a16="http://schemas.microsoft.com/office/drawing/2014/main" xmlns="" id="{19C35335-D9E6-4B7A-A43A-740A17436E37}"/>
              </a:ext>
            </a:extLst>
          </p:cNvPr>
          <p:cNvPicPr>
            <a:picLocks noChangeAspect="1"/>
          </p:cNvPicPr>
          <p:nvPr/>
        </p:nvPicPr>
        <p:blipFill>
          <a:blip r:embed="rId3"/>
          <a:stretch>
            <a:fillRect/>
          </a:stretch>
        </p:blipFill>
        <p:spPr>
          <a:xfrm>
            <a:off x="4211960" y="1763540"/>
            <a:ext cx="3157327" cy="2803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8831038"/>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Rectangle 4">
            <a:extLst>
              <a:ext uri="{FF2B5EF4-FFF2-40B4-BE49-F238E27FC236}">
                <a16:creationId xmlns:a16="http://schemas.microsoft.com/office/drawing/2014/main" xmlns="" id="{14553063-834E-48EA-B204-222DC27F99F4}"/>
              </a:ext>
            </a:extLst>
          </p:cNvPr>
          <p:cNvSpPr/>
          <p:nvPr/>
        </p:nvSpPr>
        <p:spPr>
          <a:xfrm>
            <a:off x="149253" y="1155808"/>
            <a:ext cx="7294353" cy="646331"/>
          </a:xfrm>
          <a:prstGeom prst="rect">
            <a:avLst/>
          </a:prstGeom>
        </p:spPr>
        <p:txBody>
          <a:bodyPr wrap="square">
            <a:spAutoFit/>
          </a:bodyPr>
          <a:lstStyle/>
          <a:p>
            <a:pPr algn="ctr"/>
            <a:r>
              <a:rPr lang="en-GB" sz="1200" b="1" dirty="0">
                <a:latin typeface="Tahoma" panose="020B0604030504040204" pitchFamily="34" charset="0"/>
              </a:rPr>
              <a:t>Please use the rating scale below to indicate how satisfied or dissatisfied you were overall, with your experience of using the method(s) listed to report crime(s) or incident(s) </a:t>
            </a:r>
            <a:br>
              <a:rPr lang="en-GB" sz="1200" b="1" dirty="0">
                <a:latin typeface="Tahoma" panose="020B0604030504040204" pitchFamily="34" charset="0"/>
              </a:rPr>
            </a:br>
            <a:r>
              <a:rPr lang="en-GB" sz="1200" b="1" dirty="0">
                <a:latin typeface="Tahoma" panose="020B0604030504040204" pitchFamily="34" charset="0"/>
              </a:rPr>
              <a:t>to Lincolnshire Police.  </a:t>
            </a:r>
            <a:r>
              <a:rPr lang="en-GB" sz="1200" dirty="0"/>
              <a:t> </a:t>
            </a:r>
          </a:p>
        </p:txBody>
      </p:sp>
      <p:graphicFrame>
        <p:nvGraphicFramePr>
          <p:cNvPr id="6" name="Chart 5">
            <a:extLst>
              <a:ext uri="{FF2B5EF4-FFF2-40B4-BE49-F238E27FC236}">
                <a16:creationId xmlns:a16="http://schemas.microsoft.com/office/drawing/2014/main" xmlns="" id="{8019A890-B205-40FB-8F8D-B1F927F6F594}"/>
              </a:ext>
            </a:extLst>
          </p:cNvPr>
          <p:cNvGraphicFramePr>
            <a:graphicFrameLocks/>
          </p:cNvGraphicFramePr>
          <p:nvPr>
            <p:extLst>
              <p:ext uri="{D42A27DB-BD31-4B8C-83A1-F6EECF244321}">
                <p14:modId xmlns:p14="http://schemas.microsoft.com/office/powerpoint/2010/main" val="874368606"/>
              </p:ext>
            </p:extLst>
          </p:nvPr>
        </p:nvGraphicFramePr>
        <p:xfrm>
          <a:off x="179512" y="1596475"/>
          <a:ext cx="7288088" cy="33653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xmlns="" id="{FC2DD2DA-4449-436B-AAF3-431E3DC110C1}"/>
              </a:ext>
            </a:extLst>
          </p:cNvPr>
          <p:cNvSpPr>
            <a:spLocks noGrp="1"/>
          </p:cNvSpPr>
          <p:nvPr>
            <p:ph type="sldNum" sz="quarter" idx="12"/>
          </p:nvPr>
        </p:nvSpPr>
        <p:spPr/>
        <p:txBody>
          <a:bodyPr/>
          <a:lstStyle/>
          <a:p>
            <a:fld id="{50DE9A6E-8F21-484F-844E-94FEC60E2113}" type="slidenum">
              <a:rPr lang="en-US" smtClean="0"/>
              <a:t>60</a:t>
            </a:fld>
            <a:endParaRPr lang="en-US"/>
          </a:p>
        </p:txBody>
      </p:sp>
      <p:sp>
        <p:nvSpPr>
          <p:cNvPr id="4" name="Footer Placeholder 3">
            <a:extLst>
              <a:ext uri="{FF2B5EF4-FFF2-40B4-BE49-F238E27FC236}">
                <a16:creationId xmlns:a16="http://schemas.microsoft.com/office/drawing/2014/main" xmlns="" id="{3D4D1BF3-BEB3-4DD2-9B94-89C07F89A353}"/>
              </a:ext>
            </a:extLst>
          </p:cNvPr>
          <p:cNvSpPr>
            <a:spLocks noGrp="1"/>
          </p:cNvSpPr>
          <p:nvPr>
            <p:ph type="ftr" sz="quarter" idx="11"/>
          </p:nvPr>
        </p:nvSpPr>
        <p:spPr>
          <a:xfrm>
            <a:off x="4572000" y="4734842"/>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7" name="Title 1">
            <a:extLst>
              <a:ext uri="{FF2B5EF4-FFF2-40B4-BE49-F238E27FC236}">
                <a16:creationId xmlns:a16="http://schemas.microsoft.com/office/drawing/2014/main" xmlns="" id="{6042C63F-4027-461A-A80C-210B51E842A6}"/>
              </a:ext>
            </a:extLst>
          </p:cNvPr>
          <p:cNvSpPr txBox="1">
            <a:spLocks/>
          </p:cNvSpPr>
          <p:nvPr/>
        </p:nvSpPr>
        <p:spPr>
          <a:xfrm>
            <a:off x="267564" y="76757"/>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Reporting a crime or incident to a police officer in person, is most likely (30%) to result in the member of public feeling very satisfied.</a:t>
            </a:r>
            <a:endParaRPr lang="en-GB" sz="2400" dirty="0">
              <a:solidFill>
                <a:srgbClr val="ED0973"/>
              </a:solidFill>
            </a:endParaRPr>
          </a:p>
        </p:txBody>
      </p:sp>
      <p:sp>
        <p:nvSpPr>
          <p:cNvPr id="8" name="TextBox 7">
            <a:extLst>
              <a:ext uri="{FF2B5EF4-FFF2-40B4-BE49-F238E27FC236}">
                <a16:creationId xmlns:a16="http://schemas.microsoft.com/office/drawing/2014/main" xmlns="" id="{AA609D52-C026-4668-AEFC-0C61F55D6EBA}"/>
              </a:ext>
            </a:extLst>
          </p:cNvPr>
          <p:cNvSpPr txBox="1"/>
          <p:nvPr/>
        </p:nvSpPr>
        <p:spPr>
          <a:xfrm>
            <a:off x="7308304" y="699542"/>
            <a:ext cx="1848907" cy="230832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driver of this satisfaction cannot simply be explained by the personal nature of this method, as reporting a crime or incident in person at a police station engenders less than half (13%) the proportion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‘very satisfied’ outcomes. </a:t>
            </a:r>
          </a:p>
        </p:txBody>
      </p:sp>
      <p:sp>
        <p:nvSpPr>
          <p:cNvPr id="9" name="TextBox 8">
            <a:extLst>
              <a:ext uri="{FF2B5EF4-FFF2-40B4-BE49-F238E27FC236}">
                <a16:creationId xmlns:a16="http://schemas.microsoft.com/office/drawing/2014/main" xmlns="" id="{4CDF0AF9-955F-4A39-9F82-45877C523D63}"/>
              </a:ext>
            </a:extLst>
          </p:cNvPr>
          <p:cNvSpPr txBox="1"/>
          <p:nvPr/>
        </p:nvSpPr>
        <p:spPr>
          <a:xfrm>
            <a:off x="7308304" y="3078807"/>
            <a:ext cx="1835696" cy="1938992"/>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None of the satisfaction levels attained by the different methods of contact here match the 61% figure achieved in the ‘Public Perceptions of Policing in England and Wales 2018’ research, published in January 2019. </a:t>
            </a:r>
          </a:p>
        </p:txBody>
      </p:sp>
    </p:spTree>
    <p:extLst>
      <p:ext uri="{BB962C8B-B14F-4D97-AF65-F5344CB8AC3E}">
        <p14:creationId xmlns:p14="http://schemas.microsoft.com/office/powerpoint/2010/main" val="20731624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207CDD1D-ACDF-4423-B5E5-D5AC941BCBC4}"/>
              </a:ext>
            </a:extLst>
          </p:cNvPr>
          <p:cNvSpPr/>
          <p:nvPr/>
        </p:nvSpPr>
        <p:spPr>
          <a:xfrm>
            <a:off x="173247" y="876630"/>
            <a:ext cx="7294353" cy="646331"/>
          </a:xfrm>
          <a:prstGeom prst="rect">
            <a:avLst/>
          </a:prstGeom>
        </p:spPr>
        <p:txBody>
          <a:bodyPr wrap="square">
            <a:spAutoFit/>
          </a:bodyPr>
          <a:lstStyle/>
          <a:p>
            <a:pPr algn="ctr"/>
            <a:r>
              <a:rPr lang="en-GB" sz="1200" b="1" dirty="0">
                <a:latin typeface="Tahoma" panose="020B0604030504040204" pitchFamily="34" charset="0"/>
              </a:rPr>
              <a:t>Please use the rating scale below to indicate how satisfied or dissatisfied you were overall, with your experience of using the method(s) listed to report crime(s) or incident(s) to Lincolnshire Police.  </a:t>
            </a:r>
            <a:endParaRPr lang="en-GB" sz="1200" dirty="0"/>
          </a:p>
        </p:txBody>
      </p:sp>
      <p:grpSp>
        <p:nvGrpSpPr>
          <p:cNvPr id="2" name="Group 1"/>
          <p:cNvGrpSpPr/>
          <p:nvPr/>
        </p:nvGrpSpPr>
        <p:grpSpPr>
          <a:xfrm>
            <a:off x="0" y="0"/>
            <a:ext cx="1270000" cy="1270000"/>
            <a:chOff x="0" y="0"/>
            <a:chExt cx="0" cy="0"/>
          </a:xfrm>
        </p:grpSpPr>
      </p:grpSp>
      <p:sp>
        <p:nvSpPr>
          <p:cNvPr id="3" name="Text Box 12" descr="MarketSight_Chart_Title:d33f5cda-5b2b-4659-9298-a9dc00a46ae2"/>
          <p:cNvSpPr>
            <a:spLocks noChangeArrowheads="1"/>
          </p:cNvSpPr>
          <p:nvPr/>
        </p:nvSpPr>
        <p:spPr>
          <a:xfrm>
            <a:off x="971600" y="1380836"/>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00" b="1" i="0" dirty="0">
                <a:latin typeface="Tahoma"/>
                <a:ea typeface="Tahoma" pitchFamily="34" charset="0"/>
                <a:cs typeface="Tahoma" pitchFamily="34" charset="0"/>
              </a:rPr>
              <a:t>Service Satisfaction Mean Scores</a:t>
            </a:r>
          </a:p>
        </p:txBody>
      </p:sp>
      <p:graphicFrame>
        <p:nvGraphicFramePr>
          <p:cNvPr id="4" name="ChartObject" descr="d33f5cda-5b2b-4659-9298-a9dc00a46ae2"/>
          <p:cNvGraphicFramePr/>
          <p:nvPr>
            <p:extLst>
              <p:ext uri="{D42A27DB-BD31-4B8C-83A1-F6EECF244321}">
                <p14:modId xmlns:p14="http://schemas.microsoft.com/office/powerpoint/2010/main" val="990715014"/>
              </p:ext>
            </p:extLst>
          </p:nvPr>
        </p:nvGraphicFramePr>
        <p:xfrm>
          <a:off x="232109" y="1483800"/>
          <a:ext cx="6818509" cy="30120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33f5cda-5b2b-4659-9298-a9dc00a46ae2"/>
          <p:cNvSpPr>
            <a:spLocks noChangeArrowheads="1"/>
          </p:cNvSpPr>
          <p:nvPr/>
        </p:nvSpPr>
        <p:spPr>
          <a:xfrm>
            <a:off x="179512" y="4495865"/>
            <a:ext cx="4176464" cy="707886"/>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b="0" i="0" dirty="0">
                <a:latin typeface="Tahoma"/>
                <a:ea typeface="Tahoma" pitchFamily="34" charset="0"/>
                <a:cs typeface="Tahoma" pitchFamily="34" charset="0"/>
              </a:rPr>
              <a:t>Unweighted Base: To a police officer in person (n=144), Via </a:t>
            </a:r>
            <a:r>
              <a:rPr lang="en-US" sz="800" b="0" i="0" dirty="0" err="1">
                <a:latin typeface="Tahoma"/>
                <a:ea typeface="Tahoma" pitchFamily="34" charset="0"/>
                <a:cs typeface="Tahoma" pitchFamily="34" charset="0"/>
              </a:rPr>
              <a:t>Neighbourhood</a:t>
            </a:r>
            <a:r>
              <a:rPr lang="en-US" sz="800" b="0" i="0" dirty="0">
                <a:latin typeface="Tahoma"/>
                <a:ea typeface="Tahoma" pitchFamily="34" charset="0"/>
                <a:cs typeface="Tahoma" pitchFamily="34" charset="0"/>
              </a:rPr>
              <a:t> Watch (n=38), Called 999 (n=244), Called 101 (n=701), Used online reporting (e.g. at www.lincs.police.uk ) (n=161), Via social media (e.g. Facebook, Twitter, </a:t>
            </a:r>
            <a:r>
              <a:rPr lang="en-US" sz="800" b="0" i="0" dirty="0" err="1">
                <a:latin typeface="Tahoma"/>
                <a:ea typeface="Tahoma" pitchFamily="34" charset="0"/>
                <a:cs typeface="Tahoma" pitchFamily="34" charset="0"/>
              </a:rPr>
              <a:t>etc</a:t>
            </a:r>
            <a:r>
              <a:rPr lang="en-US" sz="800" b="0" i="0" dirty="0">
                <a:latin typeface="Tahoma"/>
                <a:ea typeface="Tahoma" pitchFamily="34" charset="0"/>
                <a:cs typeface="Tahoma" pitchFamily="34" charset="0"/>
              </a:rPr>
              <a:t> @</a:t>
            </a:r>
            <a:r>
              <a:rPr lang="en-US" sz="800" b="0" i="0" dirty="0" err="1">
                <a:latin typeface="Tahoma"/>
                <a:ea typeface="Tahoma" pitchFamily="34" charset="0"/>
                <a:cs typeface="Tahoma" pitchFamily="34" charset="0"/>
              </a:rPr>
              <a:t>lincspolice</a:t>
            </a:r>
            <a:r>
              <a:rPr lang="en-US" sz="800" b="0" i="0" dirty="0">
                <a:latin typeface="Tahoma"/>
                <a:ea typeface="Tahoma" pitchFamily="34" charset="0"/>
                <a:cs typeface="Tahoma" pitchFamily="34" charset="0"/>
              </a:rPr>
              <a:t>) (n=34), Other (n=144), At a police station in person (n=101), Via </a:t>
            </a:r>
            <a:r>
              <a:rPr lang="en-US" sz="800" b="0" i="0" dirty="0" err="1">
                <a:latin typeface="Tahoma"/>
                <a:ea typeface="Tahoma" pitchFamily="34" charset="0"/>
                <a:cs typeface="Tahoma" pitchFamily="34" charset="0"/>
              </a:rPr>
              <a:t>Crimestoppers</a:t>
            </a:r>
            <a:r>
              <a:rPr lang="en-US" sz="800" b="0" i="0" dirty="0">
                <a:latin typeface="Tahoma"/>
                <a:ea typeface="Tahoma" pitchFamily="34" charset="0"/>
                <a:cs typeface="Tahoma" pitchFamily="34" charset="0"/>
              </a:rPr>
              <a:t> (n=18)</a:t>
            </a:r>
          </a:p>
        </p:txBody>
      </p:sp>
      <p:sp>
        <p:nvSpPr>
          <p:cNvPr id="7" name="Slide Number Placeholder 6">
            <a:extLst>
              <a:ext uri="{FF2B5EF4-FFF2-40B4-BE49-F238E27FC236}">
                <a16:creationId xmlns:a16="http://schemas.microsoft.com/office/drawing/2014/main" xmlns="" id="{5C98D88C-2AAA-4493-BE42-F6F1310FBB2A}"/>
              </a:ext>
            </a:extLst>
          </p:cNvPr>
          <p:cNvSpPr>
            <a:spLocks noGrp="1"/>
          </p:cNvSpPr>
          <p:nvPr>
            <p:ph type="sldNum" sz="quarter" idx="12"/>
          </p:nvPr>
        </p:nvSpPr>
        <p:spPr/>
        <p:txBody>
          <a:bodyPr/>
          <a:lstStyle/>
          <a:p>
            <a:fld id="{50DE9A6E-8F21-484F-844E-94FEC60E2113}" type="slidenum">
              <a:rPr lang="en-US" smtClean="0"/>
              <a:t>61</a:t>
            </a:fld>
            <a:endParaRPr lang="en-US"/>
          </a:p>
        </p:txBody>
      </p:sp>
      <p:sp>
        <p:nvSpPr>
          <p:cNvPr id="8" name="Footer Placeholder 7">
            <a:extLst>
              <a:ext uri="{FF2B5EF4-FFF2-40B4-BE49-F238E27FC236}">
                <a16:creationId xmlns:a16="http://schemas.microsoft.com/office/drawing/2014/main" xmlns="" id="{CA54C2DB-CF21-495D-BB46-006DA268B03D}"/>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B0C51EE7-92F9-470C-B9BD-82862A4FE1C1}"/>
              </a:ext>
            </a:extLst>
          </p:cNvPr>
          <p:cNvSpPr txBox="1">
            <a:spLocks/>
          </p:cNvSpPr>
          <p:nvPr/>
        </p:nvSpPr>
        <p:spPr>
          <a:xfrm>
            <a:off x="267564" y="76757"/>
            <a:ext cx="7200036" cy="85394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Reporting a crime or incident ‘At a police station in person’ delivers the second lowest satisfaction rating of any method, only bettering that for use of </a:t>
            </a:r>
            <a:r>
              <a:rPr lang="en-GB" sz="2400" dirty="0" err="1">
                <a:solidFill>
                  <a:srgbClr val="0B3B6C"/>
                </a:solidFill>
              </a:rPr>
              <a:t>Crimestoppers</a:t>
            </a:r>
            <a:r>
              <a:rPr lang="en-GB" sz="2400" dirty="0">
                <a:solidFill>
                  <a:srgbClr val="0B3B6C"/>
                </a:solidFill>
              </a:rPr>
              <a:t>.</a:t>
            </a:r>
            <a:endParaRPr lang="en-GB" sz="2400" dirty="0">
              <a:solidFill>
                <a:srgbClr val="ED0973"/>
              </a:solidFill>
            </a:endParaRPr>
          </a:p>
        </p:txBody>
      </p:sp>
      <p:sp>
        <p:nvSpPr>
          <p:cNvPr id="11" name="TextBox 10">
            <a:extLst>
              <a:ext uri="{FF2B5EF4-FFF2-40B4-BE49-F238E27FC236}">
                <a16:creationId xmlns:a16="http://schemas.microsoft.com/office/drawing/2014/main" xmlns="" id="{D9FB7D00-FFD2-49FC-A615-BAD765FB4EA9}"/>
              </a:ext>
            </a:extLst>
          </p:cNvPr>
          <p:cNvSpPr txBox="1"/>
          <p:nvPr/>
        </p:nvSpPr>
        <p:spPr>
          <a:xfrm>
            <a:off x="7514335" y="1650746"/>
            <a:ext cx="1627632" cy="1569660"/>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Via Neighbourhood Watch achieves the second highest crime reporting satisfaction rating, exceeded only by reporting to a police officer in person. </a:t>
            </a:r>
          </a:p>
        </p:txBody>
      </p:sp>
    </p:spTree>
    <p:extLst>
      <p:ext uri="{BB962C8B-B14F-4D97-AF65-F5344CB8AC3E}">
        <p14:creationId xmlns:p14="http://schemas.microsoft.com/office/powerpoint/2010/main" val="277579961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3" name="Table 2">
            <a:extLst>
              <a:ext uri="{FF2B5EF4-FFF2-40B4-BE49-F238E27FC236}">
                <a16:creationId xmlns:a16="http://schemas.microsoft.com/office/drawing/2014/main" xmlns="" id="{323FBC50-E9C3-4BDE-AFA1-23E0B0B25C24}"/>
              </a:ext>
            </a:extLst>
          </p:cNvPr>
          <p:cNvGraphicFramePr>
            <a:graphicFrameLocks noGrp="1"/>
          </p:cNvGraphicFramePr>
          <p:nvPr>
            <p:extLst>
              <p:ext uri="{D42A27DB-BD31-4B8C-83A1-F6EECF244321}">
                <p14:modId xmlns:p14="http://schemas.microsoft.com/office/powerpoint/2010/main" val="73346010"/>
              </p:ext>
            </p:extLst>
          </p:nvPr>
        </p:nvGraphicFramePr>
        <p:xfrm>
          <a:off x="395536" y="771550"/>
          <a:ext cx="6923088" cy="1905494"/>
        </p:xfrm>
        <a:graphic>
          <a:graphicData uri="http://schemas.openxmlformats.org/drawingml/2006/table">
            <a:tbl>
              <a:tblPr/>
              <a:tblGrid>
                <a:gridCol w="6923088">
                  <a:extLst>
                    <a:ext uri="{9D8B030D-6E8A-4147-A177-3AD203B41FA5}">
                      <a16:colId xmlns:a16="http://schemas.microsoft.com/office/drawing/2014/main" xmlns="" val="1770253466"/>
                    </a:ext>
                  </a:extLst>
                </a:gridCol>
              </a:tblGrid>
              <a:tr h="177694">
                <a:tc>
                  <a:txBody>
                    <a:bodyPr/>
                    <a:lstStyle/>
                    <a:p>
                      <a:pPr algn="ctr" fontAlgn="b"/>
                      <a:r>
                        <a:rPr lang="en-GB" sz="800" b="1" i="0" u="none" strike="noStrike" dirty="0">
                          <a:solidFill>
                            <a:srgbClr val="000000"/>
                          </a:solidFill>
                          <a:effectLst/>
                          <a:latin typeface="Tahoma" panose="020B0604030504040204" pitchFamily="34" charset="0"/>
                        </a:rPr>
                        <a:t>999</a:t>
                      </a:r>
                    </a:p>
                  </a:txBody>
                  <a:tcPr marL="8075" marR="8075" marT="80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72044039"/>
                  </a:ext>
                </a:extLst>
              </a:tr>
              <a:tr h="460243">
                <a:tc>
                  <a:txBody>
                    <a:bodyPr/>
                    <a:lstStyle/>
                    <a:p>
                      <a:pPr algn="l" fontAlgn="t"/>
                      <a:r>
                        <a:rPr lang="en-GB" sz="800" b="0" i="0" u="none" strike="noStrike" dirty="0">
                          <a:solidFill>
                            <a:srgbClr val="000000"/>
                          </a:solidFill>
                          <a:effectLst/>
                          <a:latin typeface="Tahoma" panose="020B0604030504040204" pitchFamily="34" charset="0"/>
                        </a:rPr>
                        <a:t>I called as a large fight had broken out in Coop car park, 2am. I could see someone getting their head stamped on and kicked and the telephone agent asked me to go out to get a better description of them all. When I declined to get involved, I was told officers were too busy and would be there in an hour. They could hear the shouting and screams on the phone; it could have been a murder, ultimately.</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17718106"/>
                  </a:ext>
                </a:extLst>
              </a:tr>
              <a:tr h="362159">
                <a:tc>
                  <a:txBody>
                    <a:bodyPr/>
                    <a:lstStyle/>
                    <a:p>
                      <a:pPr algn="l" fontAlgn="t"/>
                      <a:r>
                        <a:rPr lang="en-GB" sz="800" b="0" i="0" u="none" strike="noStrike" dirty="0">
                          <a:solidFill>
                            <a:srgbClr val="000000"/>
                          </a:solidFill>
                          <a:effectLst/>
                          <a:latin typeface="Tahoma" panose="020B0604030504040204" pitchFamily="34" charset="0"/>
                        </a:rPr>
                        <a:t>I have had to call 999 4 times in the last year. Each time I was being threatened with physical violence and each time the operator told me it </a:t>
                      </a:r>
                      <a:r>
                        <a:rPr lang="en-GB" sz="800" b="0" i="0" u="none" strike="noStrike" dirty="0" err="1">
                          <a:solidFill>
                            <a:srgbClr val="000000"/>
                          </a:solidFill>
                          <a:effectLst/>
                          <a:latin typeface="Tahoma" panose="020B0604030504040204" pitchFamily="34" charset="0"/>
                        </a:rPr>
                        <a:t>wasnt</a:t>
                      </a:r>
                      <a:r>
                        <a:rPr lang="en-GB" sz="800" b="0" i="0" u="none" strike="noStrike" dirty="0">
                          <a:solidFill>
                            <a:srgbClr val="000000"/>
                          </a:solidFill>
                          <a:effectLst/>
                          <a:latin typeface="Tahoma" panose="020B0604030504040204" pitchFamily="34" charset="0"/>
                        </a:rPr>
                        <a:t> an emergency and put the phone down. 1 time ended in an assault.</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02317442"/>
                  </a:ext>
                </a:extLst>
              </a:tr>
              <a:tr h="407429">
                <a:tc>
                  <a:txBody>
                    <a:bodyPr/>
                    <a:lstStyle/>
                    <a:p>
                      <a:pPr algn="l" fontAlgn="t"/>
                      <a:r>
                        <a:rPr lang="en-GB" sz="800" b="0" i="0" u="none" strike="noStrike" dirty="0">
                          <a:solidFill>
                            <a:srgbClr val="000000"/>
                          </a:solidFill>
                          <a:effectLst/>
                          <a:latin typeface="Tahoma" panose="020B0604030504040204" pitchFamily="34" charset="0"/>
                        </a:rPr>
                        <a:t>I waited 4 hours for a police response after being verbally abused and attacked at my own home. No one responded. it was a </a:t>
                      </a:r>
                      <a:r>
                        <a:rPr lang="en-GB" sz="800" b="0" i="0" u="none" strike="noStrike" dirty="0" err="1">
                          <a:solidFill>
                            <a:srgbClr val="000000"/>
                          </a:solidFill>
                          <a:effectLst/>
                          <a:latin typeface="Tahoma" panose="020B0604030504040204" pitchFamily="34" charset="0"/>
                        </a:rPr>
                        <a:t>proprity</a:t>
                      </a:r>
                      <a:r>
                        <a:rPr lang="en-GB" sz="800" b="0" i="0" u="none" strike="noStrike" dirty="0">
                          <a:solidFill>
                            <a:srgbClr val="000000"/>
                          </a:solidFill>
                          <a:effectLst/>
                          <a:latin typeface="Tahoma" panose="020B0604030504040204" pitchFamily="34" charset="0"/>
                        </a:rPr>
                        <a:t> 1 response. I got a call back from the operator at 999 centre and they said sorry. and an officer would call back. its been 5 days now and no call back.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564975023"/>
                  </a:ext>
                </a:extLst>
              </a:tr>
              <a:tr h="354614">
                <a:tc>
                  <a:txBody>
                    <a:bodyPr/>
                    <a:lstStyle/>
                    <a:p>
                      <a:pPr algn="l" fontAlgn="t"/>
                      <a:r>
                        <a:rPr lang="en-GB" sz="800" b="0" i="0" u="none" strike="noStrike" dirty="0" err="1">
                          <a:solidFill>
                            <a:srgbClr val="000000"/>
                          </a:solidFill>
                          <a:effectLst/>
                          <a:latin typeface="Tahoma" panose="020B0604030504040204" pitchFamily="34" charset="0"/>
                        </a:rPr>
                        <a:t>Nieghbour</a:t>
                      </a:r>
                      <a:r>
                        <a:rPr lang="en-GB" sz="800" b="0" i="0" u="none" strike="noStrike" dirty="0">
                          <a:solidFill>
                            <a:srgbClr val="000000"/>
                          </a:solidFill>
                          <a:effectLst/>
                          <a:latin typeface="Tahoma" panose="020B0604030504040204" pitchFamily="34" charset="0"/>
                        </a:rPr>
                        <a:t> was being threatened next door by a man with a machete dialled 999 and was  asked if neighbour was in the  house safe. I replied he is in the house but man with machete was trying to break in. 999 replied ok your neighbour is safe please hang up and dial 101..</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676975238"/>
                  </a:ext>
                </a:extLst>
              </a:tr>
              <a:tr h="143355">
                <a:tc>
                  <a:txBody>
                    <a:bodyPr/>
                    <a:lstStyle/>
                    <a:p>
                      <a:pPr algn="l" fontAlgn="b"/>
                      <a:r>
                        <a:rPr lang="en-GB" sz="800" b="1" i="0" u="none" strike="noStrike" dirty="0">
                          <a:solidFill>
                            <a:srgbClr val="000000"/>
                          </a:solidFill>
                          <a:effectLst/>
                          <a:latin typeface="Tahoma" panose="020B0604030504040204" pitchFamily="34" charset="0"/>
                        </a:rPr>
                        <a:t>Summary - Almost all reasons for dissatisfaction relate to No response, Slow response or the call not being taken seriously enough.</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2774245"/>
                  </a:ext>
                </a:extLst>
              </a:tr>
            </a:tbl>
          </a:graphicData>
        </a:graphic>
      </p:graphicFrame>
      <p:graphicFrame>
        <p:nvGraphicFramePr>
          <p:cNvPr id="5" name="Table 4">
            <a:extLst>
              <a:ext uri="{FF2B5EF4-FFF2-40B4-BE49-F238E27FC236}">
                <a16:creationId xmlns:a16="http://schemas.microsoft.com/office/drawing/2014/main" xmlns="" id="{6E4F7A2B-7A5D-49C1-9934-A7CB040ABAE5}"/>
              </a:ext>
            </a:extLst>
          </p:cNvPr>
          <p:cNvGraphicFramePr>
            <a:graphicFrameLocks noGrp="1"/>
          </p:cNvGraphicFramePr>
          <p:nvPr>
            <p:extLst>
              <p:ext uri="{D42A27DB-BD31-4B8C-83A1-F6EECF244321}">
                <p14:modId xmlns:p14="http://schemas.microsoft.com/office/powerpoint/2010/main" val="2916779195"/>
              </p:ext>
            </p:extLst>
          </p:nvPr>
        </p:nvGraphicFramePr>
        <p:xfrm>
          <a:off x="395536" y="2787774"/>
          <a:ext cx="6923088" cy="2212590"/>
        </p:xfrm>
        <a:graphic>
          <a:graphicData uri="http://schemas.openxmlformats.org/drawingml/2006/table">
            <a:tbl>
              <a:tblPr/>
              <a:tblGrid>
                <a:gridCol w="6923088">
                  <a:extLst>
                    <a:ext uri="{9D8B030D-6E8A-4147-A177-3AD203B41FA5}">
                      <a16:colId xmlns:a16="http://schemas.microsoft.com/office/drawing/2014/main" xmlns="" val="115761076"/>
                    </a:ext>
                  </a:extLst>
                </a:gridCol>
              </a:tblGrid>
              <a:tr h="161503">
                <a:tc>
                  <a:txBody>
                    <a:bodyPr/>
                    <a:lstStyle/>
                    <a:p>
                      <a:pPr algn="ctr" fontAlgn="b"/>
                      <a:r>
                        <a:rPr lang="en-GB" sz="800" b="1" i="0" u="none" strike="noStrike" dirty="0">
                          <a:solidFill>
                            <a:srgbClr val="000000"/>
                          </a:solidFill>
                          <a:effectLst/>
                          <a:latin typeface="Tahoma" panose="020B0604030504040204" pitchFamily="34" charset="0"/>
                        </a:rPr>
                        <a:t>101</a:t>
                      </a:r>
                    </a:p>
                  </a:txBody>
                  <a:tcPr marL="8075" marR="8075" marT="80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421132896"/>
                  </a:ext>
                </a:extLst>
              </a:tr>
              <a:tr h="153428">
                <a:tc>
                  <a:txBody>
                    <a:bodyPr/>
                    <a:lstStyle/>
                    <a:p>
                      <a:pPr algn="l" fontAlgn="t"/>
                      <a:r>
                        <a:rPr lang="en-GB" sz="800" b="0" i="0" u="none" strike="noStrike" dirty="0">
                          <a:solidFill>
                            <a:srgbClr val="000000"/>
                          </a:solidFill>
                          <a:effectLst/>
                          <a:latin typeface="Tahoma" panose="020B0604030504040204" pitchFamily="34" charset="0"/>
                        </a:rPr>
                        <a:t>After my call was answered I was put on hold and no one came to the phone so I eventually hung up</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84760561"/>
                  </a:ext>
                </a:extLst>
              </a:tr>
              <a:tr h="823664">
                <a:tc>
                  <a:txBody>
                    <a:bodyPr/>
                    <a:lstStyle/>
                    <a:p>
                      <a:pPr algn="l" fontAlgn="t"/>
                      <a:r>
                        <a:rPr lang="en-GB" sz="800" b="0" i="0" u="none" strike="noStrike">
                          <a:solidFill>
                            <a:srgbClr val="000000"/>
                          </a:solidFill>
                          <a:effectLst/>
                          <a:latin typeface="Tahoma" panose="020B0604030504040204" pitchFamily="34" charset="0"/>
                        </a:rPr>
                        <a:t>After reporting receiving messages threatening myself and my partner with severe violence, I called 101. Officers were due to attend that night however, they did not. They eventually came the next day, and whilst they were polite and made me feel safe, I was told I would hear back from them in a week. A week or two later, still no update so I called to chase for an update and was told an officer would contact me with an update either by phone or email, this was two months ago and to this date I still have not received any form of update. I don’t know if the suspect was questioned as I was told he would be, I don’t know the outcome, I have been kept in the dark and now I’ve quite frankly given up and lost all faith in the police.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192806219"/>
                  </a:ext>
                </a:extLst>
              </a:tr>
              <a:tr h="153428">
                <a:tc>
                  <a:txBody>
                    <a:bodyPr/>
                    <a:lstStyle/>
                    <a:p>
                      <a:pPr algn="l" fontAlgn="t"/>
                      <a:r>
                        <a:rPr lang="en-GB" sz="800" b="0" i="0" u="none" strike="noStrike">
                          <a:solidFill>
                            <a:srgbClr val="000000"/>
                          </a:solidFill>
                          <a:effectLst/>
                          <a:latin typeface="Tahoma" panose="020B0604030504040204" pitchFamily="34" charset="0"/>
                        </a:rPr>
                        <a:t>Amount of time spent waiting for call to be answered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98146429"/>
                  </a:ext>
                </a:extLst>
              </a:tr>
              <a:tr h="153428">
                <a:tc>
                  <a:txBody>
                    <a:bodyPr/>
                    <a:lstStyle/>
                    <a:p>
                      <a:pPr algn="l" fontAlgn="t"/>
                      <a:r>
                        <a:rPr lang="en-GB" sz="800" b="0" i="0" u="none" strike="noStrike" dirty="0">
                          <a:solidFill>
                            <a:srgbClr val="000000"/>
                          </a:solidFill>
                          <a:effectLst/>
                          <a:latin typeface="Tahoma" panose="020B0604030504040204" pitchFamily="34" charset="0"/>
                        </a:rPr>
                        <a:t>From initially making the call it took 28 minutes for the operator to answer. No action was taken or officer attendance.</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463275096"/>
                  </a:ext>
                </a:extLst>
              </a:tr>
              <a:tr h="153428">
                <a:tc>
                  <a:txBody>
                    <a:bodyPr/>
                    <a:lstStyle/>
                    <a:p>
                      <a:pPr algn="l" fontAlgn="t"/>
                      <a:r>
                        <a:rPr lang="en-GB" sz="800" b="0" i="0" u="none" strike="noStrike" dirty="0">
                          <a:solidFill>
                            <a:srgbClr val="000000"/>
                          </a:solidFill>
                          <a:effectLst/>
                          <a:latin typeface="Tahoma" panose="020B0604030504040204" pitchFamily="34" charset="0"/>
                        </a:rPr>
                        <a:t>Had to call numerous times to get through and person who answered seemed uninterested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125038407"/>
                  </a:ext>
                </a:extLst>
              </a:tr>
              <a:tr h="153428">
                <a:tc>
                  <a:txBody>
                    <a:bodyPr/>
                    <a:lstStyle/>
                    <a:p>
                      <a:pPr algn="l" fontAlgn="t"/>
                      <a:r>
                        <a:rPr lang="en-GB" sz="800" b="0" i="0" u="none" strike="noStrike" dirty="0">
                          <a:solidFill>
                            <a:srgbClr val="000000"/>
                          </a:solidFill>
                          <a:effectLst/>
                          <a:latin typeface="Tahoma" panose="020B0604030504040204" pitchFamily="34" charset="0"/>
                        </a:rPr>
                        <a:t>No one even bothered to come round to see what happened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708288954"/>
                  </a:ext>
                </a:extLst>
              </a:tr>
              <a:tr h="153428">
                <a:tc>
                  <a:txBody>
                    <a:bodyPr/>
                    <a:lstStyle/>
                    <a:p>
                      <a:pPr algn="l" fontAlgn="t"/>
                      <a:r>
                        <a:rPr lang="en-GB" sz="800" b="0" i="0" u="none" strike="noStrike" dirty="0">
                          <a:solidFill>
                            <a:srgbClr val="000000"/>
                          </a:solidFill>
                          <a:effectLst/>
                          <a:latin typeface="Tahoma" panose="020B0604030504040204" pitchFamily="34" charset="0"/>
                        </a:rPr>
                        <a:t>No police came on one occasion for 3 weeks. Did not listen to my big problems </a:t>
                      </a:r>
                      <a:r>
                        <a:rPr lang="en-GB" sz="800" b="0" i="0" u="none" strike="noStrike" dirty="0" err="1">
                          <a:solidFill>
                            <a:srgbClr val="000000"/>
                          </a:solidFill>
                          <a:effectLst/>
                          <a:latin typeface="Tahoma" panose="020B0604030504040204" pitchFamily="34" charset="0"/>
                        </a:rPr>
                        <a:t>i</a:t>
                      </a:r>
                      <a:r>
                        <a:rPr lang="en-GB" sz="800" b="0" i="0" u="none" strike="noStrike" dirty="0">
                          <a:solidFill>
                            <a:srgbClr val="000000"/>
                          </a:solidFill>
                          <a:effectLst/>
                          <a:latin typeface="Tahoma" panose="020B0604030504040204" pitchFamily="34" charset="0"/>
                        </a:rPr>
                        <a:t> am going through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03123081"/>
                  </a:ext>
                </a:extLst>
              </a:tr>
              <a:tr h="306855">
                <a:tc>
                  <a:txBody>
                    <a:bodyPr/>
                    <a:lstStyle/>
                    <a:p>
                      <a:pPr algn="l" fontAlgn="b"/>
                      <a:r>
                        <a:rPr lang="en-GB" sz="800" b="1" i="0" u="none" strike="noStrike" dirty="0">
                          <a:solidFill>
                            <a:srgbClr val="000000"/>
                          </a:solidFill>
                          <a:effectLst/>
                          <a:latin typeface="Tahoma" panose="020B0604030504040204" pitchFamily="34" charset="0"/>
                        </a:rPr>
                        <a:t>Summary - Almost all reasons for dissatisfaction relate to: Length of time to answer call/deal with incident or no action taken by the police.</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89670101"/>
                  </a:ext>
                </a:extLst>
              </a:tr>
            </a:tbl>
          </a:graphicData>
        </a:graphic>
      </p:graphicFrame>
      <p:sp>
        <p:nvSpPr>
          <p:cNvPr id="6" name="Rectangle 5">
            <a:extLst>
              <a:ext uri="{FF2B5EF4-FFF2-40B4-BE49-F238E27FC236}">
                <a16:creationId xmlns:a16="http://schemas.microsoft.com/office/drawing/2014/main" xmlns="" id="{83BE72D3-9489-4A3E-936D-BAF93CC4EF87}"/>
              </a:ext>
            </a:extLst>
          </p:cNvPr>
          <p:cNvSpPr/>
          <p:nvPr/>
        </p:nvSpPr>
        <p:spPr>
          <a:xfrm>
            <a:off x="395536" y="93132"/>
            <a:ext cx="6923088" cy="461665"/>
          </a:xfrm>
          <a:prstGeom prst="rect">
            <a:avLst/>
          </a:prstGeom>
        </p:spPr>
        <p:txBody>
          <a:bodyPr wrap="square">
            <a:spAutoFit/>
          </a:bodyPr>
          <a:lstStyle/>
          <a:p>
            <a:r>
              <a:rPr lang="en-GB" sz="1200" dirty="0">
                <a:latin typeface="Tahoma" panose="020B0604030504040204" pitchFamily="34" charset="0"/>
                <a:ea typeface="Tahoma" panose="020B0604030504040204" pitchFamily="34" charset="0"/>
                <a:cs typeface="Tahoma" panose="020B0604030504040204" pitchFamily="34" charset="0"/>
              </a:rPr>
              <a:t>Briefly describe in the text box below why you were dissatisfied with……. (Summary and selected examples)</a:t>
            </a:r>
          </a:p>
        </p:txBody>
      </p:sp>
      <p:sp>
        <p:nvSpPr>
          <p:cNvPr id="4" name="Slide Number Placeholder 3">
            <a:extLst>
              <a:ext uri="{FF2B5EF4-FFF2-40B4-BE49-F238E27FC236}">
                <a16:creationId xmlns:a16="http://schemas.microsoft.com/office/drawing/2014/main" xmlns="" id="{DD407768-3869-43A8-A8AD-92CE9F0E552C}"/>
              </a:ext>
            </a:extLst>
          </p:cNvPr>
          <p:cNvSpPr>
            <a:spLocks noGrp="1"/>
          </p:cNvSpPr>
          <p:nvPr>
            <p:ph type="sldNum" sz="quarter" idx="12"/>
          </p:nvPr>
        </p:nvSpPr>
        <p:spPr/>
        <p:txBody>
          <a:bodyPr/>
          <a:lstStyle/>
          <a:p>
            <a:fld id="{50DE9A6E-8F21-484F-844E-94FEC60E2113}" type="slidenum">
              <a:rPr lang="en-US" smtClean="0"/>
              <a:t>62</a:t>
            </a:fld>
            <a:endParaRPr lang="en-US"/>
          </a:p>
        </p:txBody>
      </p:sp>
    </p:spTree>
    <p:extLst>
      <p:ext uri="{BB962C8B-B14F-4D97-AF65-F5344CB8AC3E}">
        <p14:creationId xmlns:p14="http://schemas.microsoft.com/office/powerpoint/2010/main" val="18259517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Table 3">
            <a:extLst>
              <a:ext uri="{FF2B5EF4-FFF2-40B4-BE49-F238E27FC236}">
                <a16:creationId xmlns:a16="http://schemas.microsoft.com/office/drawing/2014/main" xmlns="" id="{C5AED90C-C148-45E1-BB31-F804FB43965E}"/>
              </a:ext>
            </a:extLst>
          </p:cNvPr>
          <p:cNvGraphicFramePr>
            <a:graphicFrameLocks noGrp="1"/>
          </p:cNvGraphicFramePr>
          <p:nvPr>
            <p:extLst>
              <p:ext uri="{D42A27DB-BD31-4B8C-83A1-F6EECF244321}">
                <p14:modId xmlns:p14="http://schemas.microsoft.com/office/powerpoint/2010/main" val="453612783"/>
              </p:ext>
            </p:extLst>
          </p:nvPr>
        </p:nvGraphicFramePr>
        <p:xfrm>
          <a:off x="165089" y="267494"/>
          <a:ext cx="6923088" cy="1041695"/>
        </p:xfrm>
        <a:graphic>
          <a:graphicData uri="http://schemas.openxmlformats.org/drawingml/2006/table">
            <a:tbl>
              <a:tblPr/>
              <a:tblGrid>
                <a:gridCol w="6923088">
                  <a:extLst>
                    <a:ext uri="{9D8B030D-6E8A-4147-A177-3AD203B41FA5}">
                      <a16:colId xmlns:a16="http://schemas.microsoft.com/office/drawing/2014/main" xmlns="" val="114354082"/>
                    </a:ext>
                  </a:extLst>
                </a:gridCol>
              </a:tblGrid>
              <a:tr h="153428">
                <a:tc>
                  <a:txBody>
                    <a:bodyPr/>
                    <a:lstStyle/>
                    <a:p>
                      <a:pPr algn="ctr" fontAlgn="b"/>
                      <a:r>
                        <a:rPr lang="en-GB" sz="800" b="1" i="0" u="none" strike="noStrike" dirty="0">
                          <a:solidFill>
                            <a:srgbClr val="000000"/>
                          </a:solidFill>
                          <a:effectLst/>
                          <a:latin typeface="Tahoma" panose="020B0604030504040204" pitchFamily="34" charset="0"/>
                        </a:rPr>
                        <a:t>Online Reporting</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634012650"/>
                  </a:ext>
                </a:extLst>
              </a:tr>
              <a:tr h="153428">
                <a:tc>
                  <a:txBody>
                    <a:bodyPr/>
                    <a:lstStyle/>
                    <a:p>
                      <a:pPr algn="l" fontAlgn="t"/>
                      <a:r>
                        <a:rPr lang="en-GB" sz="800" b="0" i="0" u="none" strike="noStrike" dirty="0">
                          <a:solidFill>
                            <a:srgbClr val="000000"/>
                          </a:solidFill>
                          <a:effectLst/>
                          <a:latin typeface="Tahoma" panose="020B0604030504040204" pitchFamily="34" charset="0"/>
                        </a:rPr>
                        <a:t>Did not receive any further contact</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26908955"/>
                  </a:ext>
                </a:extLst>
              </a:tr>
              <a:tr h="153428">
                <a:tc>
                  <a:txBody>
                    <a:bodyPr/>
                    <a:lstStyle/>
                    <a:p>
                      <a:pPr algn="l" fontAlgn="t"/>
                      <a:r>
                        <a:rPr lang="en-GB" sz="800" b="0" i="0" u="none" strike="noStrike" dirty="0">
                          <a:solidFill>
                            <a:srgbClr val="000000"/>
                          </a:solidFill>
                          <a:effectLst/>
                          <a:latin typeface="Tahoma" panose="020B0604030504040204" pitchFamily="34" charset="0"/>
                        </a:rPr>
                        <a:t>Have not had feedback and we told them who did it</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15594103"/>
                  </a:ext>
                </a:extLst>
              </a:tr>
              <a:tr h="153428">
                <a:tc>
                  <a:txBody>
                    <a:bodyPr/>
                    <a:lstStyle/>
                    <a:p>
                      <a:pPr algn="l" fontAlgn="t"/>
                      <a:r>
                        <a:rPr lang="en-GB" sz="800" b="0" i="0" u="none" strike="noStrike" dirty="0">
                          <a:solidFill>
                            <a:srgbClr val="000000"/>
                          </a:solidFill>
                          <a:effectLst/>
                          <a:latin typeface="Tahoma" panose="020B0604030504040204" pitchFamily="34" charset="0"/>
                        </a:rPr>
                        <a:t>Haven’t seen any signs of the problem been dealt with.</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827360985"/>
                  </a:ext>
                </a:extLst>
              </a:tr>
              <a:tr h="274555">
                <a:tc>
                  <a:txBody>
                    <a:bodyPr/>
                    <a:lstStyle/>
                    <a:p>
                      <a:pPr algn="l" fontAlgn="t"/>
                      <a:r>
                        <a:rPr lang="en-GB" sz="800" b="0" i="0" u="none" strike="noStrike" dirty="0">
                          <a:solidFill>
                            <a:srgbClr val="000000"/>
                          </a:solidFill>
                          <a:effectLst/>
                          <a:latin typeface="Tahoma" panose="020B0604030504040204" pitchFamily="34" charset="0"/>
                        </a:rPr>
                        <a:t>I reported a crime and a </a:t>
                      </a:r>
                      <a:r>
                        <a:rPr lang="en-GB" sz="800" b="0" i="0" u="none" strike="noStrike" dirty="0" err="1">
                          <a:solidFill>
                            <a:srgbClr val="000000"/>
                          </a:solidFill>
                          <a:effectLst/>
                          <a:latin typeface="Tahoma" panose="020B0604030504040204" pitchFamily="34" charset="0"/>
                        </a:rPr>
                        <a:t>pcso</a:t>
                      </a:r>
                      <a:r>
                        <a:rPr lang="en-GB" sz="800" b="0" i="0" u="none" strike="noStrike" dirty="0">
                          <a:solidFill>
                            <a:srgbClr val="000000"/>
                          </a:solidFill>
                          <a:effectLst/>
                          <a:latin typeface="Tahoma" panose="020B0604030504040204" pitchFamily="34" charset="0"/>
                        </a:rPr>
                        <a:t> was sent to investigate who couldn’t be bothered, lied about the action being taken and was of less use then a normal member of the public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33269494"/>
                  </a:ext>
                </a:extLst>
              </a:tr>
              <a:tr h="153428">
                <a:tc>
                  <a:txBody>
                    <a:bodyPr/>
                    <a:lstStyle/>
                    <a:p>
                      <a:pPr algn="l" fontAlgn="b"/>
                      <a:r>
                        <a:rPr lang="en-GB" sz="800" b="1" i="0" u="none" strike="noStrike" dirty="0">
                          <a:solidFill>
                            <a:srgbClr val="000000"/>
                          </a:solidFill>
                          <a:effectLst/>
                          <a:latin typeface="Tahoma" panose="020B0604030504040204" pitchFamily="34" charset="0"/>
                        </a:rPr>
                        <a:t>Summary - Almost all reasons for dissatisfaction relate to: No action being taken by the police</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944944895"/>
                  </a:ext>
                </a:extLst>
              </a:tr>
            </a:tbl>
          </a:graphicData>
        </a:graphic>
      </p:graphicFrame>
      <p:graphicFrame>
        <p:nvGraphicFramePr>
          <p:cNvPr id="6" name="Table 5">
            <a:extLst>
              <a:ext uri="{FF2B5EF4-FFF2-40B4-BE49-F238E27FC236}">
                <a16:creationId xmlns:a16="http://schemas.microsoft.com/office/drawing/2014/main" xmlns="" id="{355EF995-55A3-4C01-9DD1-4935CF8D2903}"/>
              </a:ext>
            </a:extLst>
          </p:cNvPr>
          <p:cNvGraphicFramePr>
            <a:graphicFrameLocks noGrp="1"/>
          </p:cNvGraphicFramePr>
          <p:nvPr>
            <p:extLst>
              <p:ext uri="{D42A27DB-BD31-4B8C-83A1-F6EECF244321}">
                <p14:modId xmlns:p14="http://schemas.microsoft.com/office/powerpoint/2010/main" val="116084546"/>
              </p:ext>
            </p:extLst>
          </p:nvPr>
        </p:nvGraphicFramePr>
        <p:xfrm>
          <a:off x="165089" y="1466506"/>
          <a:ext cx="6923088" cy="928643"/>
        </p:xfrm>
        <a:graphic>
          <a:graphicData uri="http://schemas.openxmlformats.org/drawingml/2006/table">
            <a:tbl>
              <a:tblPr/>
              <a:tblGrid>
                <a:gridCol w="6923088">
                  <a:extLst>
                    <a:ext uri="{9D8B030D-6E8A-4147-A177-3AD203B41FA5}">
                      <a16:colId xmlns:a16="http://schemas.microsoft.com/office/drawing/2014/main" xmlns="" val="2877697351"/>
                    </a:ext>
                  </a:extLst>
                </a:gridCol>
              </a:tblGrid>
              <a:tr h="161503">
                <a:tc>
                  <a:txBody>
                    <a:bodyPr/>
                    <a:lstStyle/>
                    <a:p>
                      <a:pPr algn="ctr" fontAlgn="b"/>
                      <a:r>
                        <a:rPr lang="en-GB" sz="800" b="1" i="0" u="none" strike="noStrike" dirty="0">
                          <a:solidFill>
                            <a:srgbClr val="000000"/>
                          </a:solidFill>
                          <a:effectLst/>
                          <a:latin typeface="Tahoma" panose="020B0604030504040204" pitchFamily="34" charset="0"/>
                        </a:rPr>
                        <a:t>Reporting to a Police Officer in person</a:t>
                      </a:r>
                    </a:p>
                  </a:txBody>
                  <a:tcPr marL="8075" marR="8075" marT="80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504529155"/>
                  </a:ext>
                </a:extLst>
              </a:tr>
              <a:tr h="153428">
                <a:tc>
                  <a:txBody>
                    <a:bodyPr/>
                    <a:lstStyle/>
                    <a:p>
                      <a:pPr algn="l" fontAlgn="t"/>
                      <a:r>
                        <a:rPr lang="en-GB" sz="800" b="0" i="0" u="none" strike="noStrike" dirty="0">
                          <a:solidFill>
                            <a:srgbClr val="000000"/>
                          </a:solidFill>
                          <a:effectLst/>
                          <a:latin typeface="Tahoma" panose="020B0604030504040204" pitchFamily="34" charset="0"/>
                        </a:rPr>
                        <a:t>Lack of action despite clear offences</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578131827"/>
                  </a:ext>
                </a:extLst>
              </a:tr>
              <a:tr h="153428">
                <a:tc>
                  <a:txBody>
                    <a:bodyPr/>
                    <a:lstStyle/>
                    <a:p>
                      <a:pPr algn="l" fontAlgn="t"/>
                      <a:r>
                        <a:rPr lang="en-GB" sz="800" b="0" i="0" u="none" strike="noStrike" dirty="0">
                          <a:solidFill>
                            <a:srgbClr val="000000"/>
                          </a:solidFill>
                          <a:effectLst/>
                          <a:latin typeface="Tahoma" panose="020B0604030504040204" pitchFamily="34" charset="0"/>
                        </a:rPr>
                        <a:t>Lack of effective action</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394976358"/>
                  </a:ext>
                </a:extLst>
              </a:tr>
              <a:tr h="153428">
                <a:tc>
                  <a:txBody>
                    <a:bodyPr/>
                    <a:lstStyle/>
                    <a:p>
                      <a:pPr algn="l" fontAlgn="t"/>
                      <a:r>
                        <a:rPr lang="en-GB" sz="800" b="0" i="0" u="none" strike="noStrike" dirty="0">
                          <a:solidFill>
                            <a:srgbClr val="000000"/>
                          </a:solidFill>
                          <a:effectLst/>
                          <a:latin typeface="Tahoma" panose="020B0604030504040204" pitchFamily="34" charset="0"/>
                        </a:rPr>
                        <a:t>No discipline was taken against the other person concerned although the problem has been going on for years.</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074166785"/>
                  </a:ext>
                </a:extLst>
              </a:tr>
              <a:tr h="153428">
                <a:tc>
                  <a:txBody>
                    <a:bodyPr/>
                    <a:lstStyle/>
                    <a:p>
                      <a:pPr algn="l" fontAlgn="t"/>
                      <a:r>
                        <a:rPr lang="en-GB" sz="800" b="0" i="0" u="none" strike="noStrike" dirty="0">
                          <a:solidFill>
                            <a:srgbClr val="000000"/>
                          </a:solidFill>
                          <a:effectLst/>
                          <a:latin typeface="Tahoma" panose="020B0604030504040204" pitchFamily="34" charset="0"/>
                        </a:rPr>
                        <a:t>No outcome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87246108"/>
                  </a:ext>
                </a:extLst>
              </a:tr>
              <a:tr h="153428">
                <a:tc>
                  <a:txBody>
                    <a:bodyPr/>
                    <a:lstStyle/>
                    <a:p>
                      <a:pPr algn="l" fontAlgn="b"/>
                      <a:r>
                        <a:rPr lang="en-GB" sz="800" b="1" i="0" u="none" strike="noStrike" dirty="0">
                          <a:solidFill>
                            <a:srgbClr val="000000"/>
                          </a:solidFill>
                          <a:effectLst/>
                          <a:latin typeface="Tahoma" panose="020B0604030504040204" pitchFamily="34" charset="0"/>
                        </a:rPr>
                        <a:t>Summary - Almost all reasons for dissatisfaction relate to: No action being taken by the police</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750164501"/>
                  </a:ext>
                </a:extLst>
              </a:tr>
            </a:tbl>
          </a:graphicData>
        </a:graphic>
      </p:graphicFrame>
      <p:graphicFrame>
        <p:nvGraphicFramePr>
          <p:cNvPr id="7" name="Table 6">
            <a:extLst>
              <a:ext uri="{FF2B5EF4-FFF2-40B4-BE49-F238E27FC236}">
                <a16:creationId xmlns:a16="http://schemas.microsoft.com/office/drawing/2014/main" xmlns="" id="{3ED478A9-157E-41CE-8FA5-14A0A14D2F87}"/>
              </a:ext>
            </a:extLst>
          </p:cNvPr>
          <p:cNvGraphicFramePr>
            <a:graphicFrameLocks noGrp="1"/>
          </p:cNvGraphicFramePr>
          <p:nvPr>
            <p:extLst>
              <p:ext uri="{D42A27DB-BD31-4B8C-83A1-F6EECF244321}">
                <p14:modId xmlns:p14="http://schemas.microsoft.com/office/powerpoint/2010/main" val="3978220439"/>
              </p:ext>
            </p:extLst>
          </p:nvPr>
        </p:nvGraphicFramePr>
        <p:xfrm>
          <a:off x="165089" y="2525182"/>
          <a:ext cx="6923088" cy="1485003"/>
        </p:xfrm>
        <a:graphic>
          <a:graphicData uri="http://schemas.openxmlformats.org/drawingml/2006/table">
            <a:tbl>
              <a:tblPr/>
              <a:tblGrid>
                <a:gridCol w="6923088">
                  <a:extLst>
                    <a:ext uri="{9D8B030D-6E8A-4147-A177-3AD203B41FA5}">
                      <a16:colId xmlns:a16="http://schemas.microsoft.com/office/drawing/2014/main" xmlns="" val="2316319020"/>
                    </a:ext>
                  </a:extLst>
                </a:gridCol>
              </a:tblGrid>
              <a:tr h="133815">
                <a:tc>
                  <a:txBody>
                    <a:bodyPr/>
                    <a:lstStyle/>
                    <a:p>
                      <a:pPr algn="ctr" fontAlgn="b"/>
                      <a:r>
                        <a:rPr lang="en-GB" sz="800" b="1" i="0" u="none" strike="noStrike" dirty="0">
                          <a:solidFill>
                            <a:srgbClr val="000000"/>
                          </a:solidFill>
                          <a:effectLst/>
                          <a:latin typeface="Tahoma" panose="020B0604030504040204" pitchFamily="34" charset="0"/>
                        </a:rPr>
                        <a:t>Reporting to a Police Station</a:t>
                      </a:r>
                    </a:p>
                  </a:txBody>
                  <a:tcPr marL="8075" marR="8075" marT="80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066968064"/>
                  </a:ext>
                </a:extLst>
              </a:tr>
              <a:tr h="153428">
                <a:tc>
                  <a:txBody>
                    <a:bodyPr/>
                    <a:lstStyle/>
                    <a:p>
                      <a:pPr algn="l" fontAlgn="t"/>
                      <a:r>
                        <a:rPr lang="en-GB" sz="800" b="0" i="0" u="none" strike="noStrike" dirty="0">
                          <a:solidFill>
                            <a:srgbClr val="000000"/>
                          </a:solidFill>
                          <a:effectLst/>
                          <a:latin typeface="Tahoma" panose="020B0604030504040204" pitchFamily="34" charset="0"/>
                        </a:rPr>
                        <a:t>Didn't seem interested, just said it'll be probably sold in the pub for a tenner and just gave crime number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853464816"/>
                  </a:ext>
                </a:extLst>
              </a:tr>
              <a:tr h="153428">
                <a:tc>
                  <a:txBody>
                    <a:bodyPr/>
                    <a:lstStyle/>
                    <a:p>
                      <a:pPr algn="l" fontAlgn="t"/>
                      <a:r>
                        <a:rPr lang="en-GB" sz="800" b="0" i="0" u="none" strike="noStrike">
                          <a:solidFill>
                            <a:srgbClr val="000000"/>
                          </a:solidFill>
                          <a:effectLst/>
                          <a:latin typeface="Tahoma" panose="020B0604030504040204" pitchFamily="34" charset="0"/>
                        </a:rPr>
                        <a:t>Didn't want to see me, despite physical threats and abuse. In danger and vulnerable young female</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88291919"/>
                  </a:ext>
                </a:extLst>
              </a:tr>
              <a:tr h="309493">
                <a:tc>
                  <a:txBody>
                    <a:bodyPr/>
                    <a:lstStyle/>
                    <a:p>
                      <a:pPr algn="l" fontAlgn="t"/>
                      <a:r>
                        <a:rPr lang="en-GB" sz="800" b="0" i="0" u="none" strike="noStrike" dirty="0">
                          <a:solidFill>
                            <a:srgbClr val="000000"/>
                          </a:solidFill>
                          <a:effectLst/>
                          <a:latin typeface="Tahoma" panose="020B0604030504040204" pitchFamily="34" charset="0"/>
                        </a:rPr>
                        <a:t>Disinterested box ticking G4S staff, PCSO's that are more interested in giving talks to primary school kids. Complaints not taken seriously. ‘Blind eye' turned to complaints about local businesses.</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4261266140"/>
                  </a:ext>
                </a:extLst>
              </a:tr>
              <a:tr h="274555">
                <a:tc>
                  <a:txBody>
                    <a:bodyPr/>
                    <a:lstStyle/>
                    <a:p>
                      <a:pPr algn="l" fontAlgn="t"/>
                      <a:r>
                        <a:rPr lang="en-GB" sz="800" b="0" i="0" u="none" strike="noStrike" dirty="0">
                          <a:solidFill>
                            <a:srgbClr val="000000"/>
                          </a:solidFill>
                          <a:effectLst/>
                          <a:latin typeface="Tahoma" panose="020B0604030504040204" pitchFamily="34" charset="0"/>
                        </a:rPr>
                        <a:t>Every time I report a incident and turn up to the station the police is not interested and won’t do anything  and when I have been assaulted the police won’t do nowt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55938009"/>
                  </a:ext>
                </a:extLst>
              </a:tr>
              <a:tr h="153428">
                <a:tc>
                  <a:txBody>
                    <a:bodyPr/>
                    <a:lstStyle/>
                    <a:p>
                      <a:pPr algn="l" fontAlgn="t"/>
                      <a:r>
                        <a:rPr lang="en-GB" sz="800" b="0" i="0" u="none" strike="noStrike" dirty="0">
                          <a:solidFill>
                            <a:srgbClr val="000000"/>
                          </a:solidFill>
                          <a:effectLst/>
                          <a:latin typeface="Tahoma" panose="020B0604030504040204" pitchFamily="34" charset="0"/>
                        </a:rPr>
                        <a:t>Thought they didn't care</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635585660"/>
                  </a:ext>
                </a:extLst>
              </a:tr>
              <a:tr h="153428">
                <a:tc>
                  <a:txBody>
                    <a:bodyPr/>
                    <a:lstStyle/>
                    <a:p>
                      <a:pPr algn="l" fontAlgn="t"/>
                      <a:r>
                        <a:rPr lang="en-GB" sz="800" b="0" i="0" u="none" strike="noStrike" dirty="0">
                          <a:solidFill>
                            <a:srgbClr val="000000"/>
                          </a:solidFill>
                          <a:effectLst/>
                          <a:latin typeface="Tahoma" panose="020B0604030504040204" pitchFamily="34" charset="0"/>
                        </a:rPr>
                        <a:t>Was not taken seriously</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200810418"/>
                  </a:ext>
                </a:extLst>
              </a:tr>
              <a:tr h="153428">
                <a:tc>
                  <a:txBody>
                    <a:bodyPr/>
                    <a:lstStyle/>
                    <a:p>
                      <a:pPr algn="l" fontAlgn="b"/>
                      <a:r>
                        <a:rPr lang="en-GB" sz="800" b="1" i="0" u="none" strike="noStrike" dirty="0">
                          <a:solidFill>
                            <a:srgbClr val="000000"/>
                          </a:solidFill>
                          <a:effectLst/>
                          <a:latin typeface="Tahoma" panose="020B0604030504040204" pitchFamily="34" charset="0"/>
                        </a:rPr>
                        <a:t>Summary - Almost all reasons for dissatisfaction relate to; No action / Not interested</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427917452"/>
                  </a:ext>
                </a:extLst>
              </a:tr>
            </a:tbl>
          </a:graphicData>
        </a:graphic>
      </p:graphicFrame>
      <p:graphicFrame>
        <p:nvGraphicFramePr>
          <p:cNvPr id="8" name="Table 7">
            <a:extLst>
              <a:ext uri="{FF2B5EF4-FFF2-40B4-BE49-F238E27FC236}">
                <a16:creationId xmlns:a16="http://schemas.microsoft.com/office/drawing/2014/main" xmlns="" id="{66E10DA2-0EA4-4D35-B948-7836A30B28D4}"/>
              </a:ext>
            </a:extLst>
          </p:cNvPr>
          <p:cNvGraphicFramePr>
            <a:graphicFrameLocks noGrp="1"/>
          </p:cNvGraphicFramePr>
          <p:nvPr>
            <p:extLst/>
          </p:nvPr>
        </p:nvGraphicFramePr>
        <p:xfrm>
          <a:off x="165089" y="4155926"/>
          <a:ext cx="6923088" cy="928643"/>
        </p:xfrm>
        <a:graphic>
          <a:graphicData uri="http://schemas.openxmlformats.org/drawingml/2006/table">
            <a:tbl>
              <a:tblPr/>
              <a:tblGrid>
                <a:gridCol w="6923088">
                  <a:extLst>
                    <a:ext uri="{9D8B030D-6E8A-4147-A177-3AD203B41FA5}">
                      <a16:colId xmlns:a16="http://schemas.microsoft.com/office/drawing/2014/main" xmlns="" val="2129831624"/>
                    </a:ext>
                  </a:extLst>
                </a:gridCol>
              </a:tblGrid>
              <a:tr h="161503">
                <a:tc>
                  <a:txBody>
                    <a:bodyPr/>
                    <a:lstStyle/>
                    <a:p>
                      <a:pPr algn="ctr" fontAlgn="b"/>
                      <a:r>
                        <a:rPr lang="en-GB" sz="800" b="1" i="0" u="none" strike="noStrike" dirty="0" err="1">
                          <a:solidFill>
                            <a:srgbClr val="000000"/>
                          </a:solidFill>
                          <a:effectLst/>
                          <a:latin typeface="Tahoma" panose="020B0604030504040204" pitchFamily="34" charset="0"/>
                        </a:rPr>
                        <a:t>Crimestoppers</a:t>
                      </a:r>
                      <a:r>
                        <a:rPr lang="en-GB" sz="800" b="1" i="0" u="none" strike="noStrike" dirty="0">
                          <a:solidFill>
                            <a:srgbClr val="000000"/>
                          </a:solidFill>
                          <a:effectLst/>
                          <a:latin typeface="Tahoma" panose="020B0604030504040204" pitchFamily="34" charset="0"/>
                        </a:rPr>
                        <a:t>/Neighbourhood Watch</a:t>
                      </a:r>
                    </a:p>
                  </a:txBody>
                  <a:tcPr marL="8075" marR="8075" marT="807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307925210"/>
                  </a:ext>
                </a:extLst>
              </a:tr>
              <a:tr h="153428">
                <a:tc>
                  <a:txBody>
                    <a:bodyPr/>
                    <a:lstStyle/>
                    <a:p>
                      <a:pPr algn="l" fontAlgn="t"/>
                      <a:r>
                        <a:rPr lang="en-GB" sz="800" b="0" i="0" u="none" strike="noStrike" dirty="0">
                          <a:solidFill>
                            <a:srgbClr val="000000"/>
                          </a:solidFill>
                          <a:effectLst/>
                          <a:latin typeface="Tahoma" panose="020B0604030504040204" pitchFamily="34" charset="0"/>
                        </a:rPr>
                        <a:t>I was not able to contact anybody very quickly for a quick response.</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81429297"/>
                  </a:ext>
                </a:extLst>
              </a:tr>
              <a:tr h="153428">
                <a:tc>
                  <a:txBody>
                    <a:bodyPr/>
                    <a:lstStyle/>
                    <a:p>
                      <a:pPr algn="l" fontAlgn="t"/>
                      <a:r>
                        <a:rPr lang="en-GB" sz="800" b="0" i="0" u="none" strike="noStrike" dirty="0">
                          <a:solidFill>
                            <a:srgbClr val="000000"/>
                          </a:solidFill>
                          <a:effectLst/>
                          <a:latin typeface="Tahoma" panose="020B0604030504040204" pitchFamily="34" charset="0"/>
                        </a:rPr>
                        <a:t>No response</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8124077"/>
                  </a:ext>
                </a:extLst>
              </a:tr>
              <a:tr h="153428">
                <a:tc>
                  <a:txBody>
                    <a:bodyPr/>
                    <a:lstStyle/>
                    <a:p>
                      <a:pPr algn="l" fontAlgn="t"/>
                      <a:r>
                        <a:rPr lang="en-GB" sz="800" b="0" i="0" u="none" strike="noStrike" dirty="0">
                          <a:solidFill>
                            <a:srgbClr val="000000"/>
                          </a:solidFill>
                          <a:effectLst/>
                          <a:latin typeface="Tahoma" panose="020B0604030504040204" pitchFamily="34" charset="0"/>
                        </a:rPr>
                        <a:t>Over 10 cars on 1 street was 'keyed ' scratched. Cars constantly damaged but nothing is changed or done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017928459"/>
                  </a:ext>
                </a:extLst>
              </a:tr>
              <a:tr h="153428">
                <a:tc>
                  <a:txBody>
                    <a:bodyPr/>
                    <a:lstStyle/>
                    <a:p>
                      <a:pPr algn="l" fontAlgn="t"/>
                      <a:r>
                        <a:rPr lang="en-GB" sz="800" b="0" i="0" u="none" strike="noStrike" dirty="0">
                          <a:solidFill>
                            <a:srgbClr val="000000"/>
                          </a:solidFill>
                          <a:effectLst/>
                          <a:latin typeface="Tahoma" panose="020B0604030504040204" pitchFamily="34" charset="0"/>
                        </a:rPr>
                        <a:t>Nothing was dealt with. </a:t>
                      </a:r>
                    </a:p>
                  </a:txBody>
                  <a:tcPr marL="8075" marR="8075" marT="807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575588257"/>
                  </a:ext>
                </a:extLst>
              </a:tr>
              <a:tr h="153428">
                <a:tc>
                  <a:txBody>
                    <a:bodyPr/>
                    <a:lstStyle/>
                    <a:p>
                      <a:pPr algn="l" fontAlgn="b"/>
                      <a:r>
                        <a:rPr lang="en-GB" sz="800" b="1" i="0" u="none" strike="noStrike" dirty="0">
                          <a:solidFill>
                            <a:srgbClr val="000000"/>
                          </a:solidFill>
                          <a:effectLst/>
                          <a:latin typeface="Tahoma" panose="020B0604030504040204" pitchFamily="34" charset="0"/>
                        </a:rPr>
                        <a:t>Summary - No response / action taken</a:t>
                      </a:r>
                    </a:p>
                  </a:txBody>
                  <a:tcPr marL="8075" marR="8075" marT="80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639570560"/>
                  </a:ext>
                </a:extLst>
              </a:tr>
            </a:tbl>
          </a:graphicData>
        </a:graphic>
      </p:graphicFrame>
      <p:sp>
        <p:nvSpPr>
          <p:cNvPr id="3" name="Slide Number Placeholder 2">
            <a:extLst>
              <a:ext uri="{FF2B5EF4-FFF2-40B4-BE49-F238E27FC236}">
                <a16:creationId xmlns:a16="http://schemas.microsoft.com/office/drawing/2014/main" xmlns="" id="{9D20094A-C44B-4784-BB4E-B0E413F26B13}"/>
              </a:ext>
            </a:extLst>
          </p:cNvPr>
          <p:cNvSpPr>
            <a:spLocks noGrp="1"/>
          </p:cNvSpPr>
          <p:nvPr>
            <p:ph type="sldNum" sz="quarter" idx="12"/>
          </p:nvPr>
        </p:nvSpPr>
        <p:spPr/>
        <p:txBody>
          <a:bodyPr/>
          <a:lstStyle/>
          <a:p>
            <a:fld id="{50DE9A6E-8F21-484F-844E-94FEC60E2113}" type="slidenum">
              <a:rPr lang="en-US" smtClean="0"/>
              <a:t>63</a:t>
            </a:fld>
            <a:endParaRPr lang="en-US"/>
          </a:p>
        </p:txBody>
      </p:sp>
    </p:spTree>
    <p:extLst>
      <p:ext uri="{BB962C8B-B14F-4D97-AF65-F5344CB8AC3E}">
        <p14:creationId xmlns:p14="http://schemas.microsoft.com/office/powerpoint/2010/main" val="285994818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c3bd93a1-c2f3-4dc7-b2d1-a9dc00a4eb3a"/>
          <p:cNvGraphicFramePr/>
          <p:nvPr>
            <p:extLst>
              <p:ext uri="{D42A27DB-BD31-4B8C-83A1-F6EECF244321}">
                <p14:modId xmlns:p14="http://schemas.microsoft.com/office/powerpoint/2010/main" val="817981080"/>
              </p:ext>
            </p:extLst>
          </p:nvPr>
        </p:nvGraphicFramePr>
        <p:xfrm>
          <a:off x="251520" y="1443483"/>
          <a:ext cx="6818509" cy="328850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c3bd93a1-c2f3-4dc7-b2d1-a9dc00a4eb3a"/>
          <p:cNvSpPr>
            <a:spLocks noChangeArrowheads="1"/>
          </p:cNvSpPr>
          <p:nvPr/>
        </p:nvSpPr>
        <p:spPr>
          <a:xfrm>
            <a:off x="158519" y="4731990"/>
            <a:ext cx="4413481"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Call 999 (n=2,626), Call 101 (n=356), Use online reporting (e.g. at www.lincs.police.uk ) (n=62), Via social media (e.g. Facebook, Twitter,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a:t>
            </a:r>
            <a:r>
              <a:rPr lang="en-US" sz="600" dirty="0" err="1">
                <a:latin typeface="Tahoma"/>
                <a:ea typeface="Tahoma" pitchFamily="34" charset="0"/>
                <a:cs typeface="Tahoma" pitchFamily="34" charset="0"/>
              </a:rPr>
              <a:t>lincspolice</a:t>
            </a:r>
            <a:r>
              <a:rPr lang="en-US" sz="600" dirty="0">
                <a:latin typeface="Tahoma"/>
                <a:ea typeface="Tahoma" pitchFamily="34" charset="0"/>
                <a:cs typeface="Tahoma" pitchFamily="34" charset="0"/>
              </a:rPr>
              <a:t>) (n=9), To a police officer in person (n=22), At a police station in person (n=57), Via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Watch (n=8), Via </a:t>
            </a:r>
            <a:r>
              <a:rPr lang="en-US" sz="600" dirty="0" err="1">
                <a:latin typeface="Tahoma"/>
                <a:ea typeface="Tahoma" pitchFamily="34" charset="0"/>
                <a:cs typeface="Tahoma" pitchFamily="34" charset="0"/>
              </a:rPr>
              <a:t>Crimestoppers</a:t>
            </a:r>
            <a:r>
              <a:rPr lang="en-US" sz="600" dirty="0">
                <a:latin typeface="Tahoma"/>
                <a:ea typeface="Tahoma" pitchFamily="34" charset="0"/>
                <a:cs typeface="Tahoma" pitchFamily="34" charset="0"/>
              </a:rPr>
              <a:t> (n=4), Other (n=66)</a:t>
            </a:r>
          </a:p>
        </p:txBody>
      </p:sp>
      <p:sp>
        <p:nvSpPr>
          <p:cNvPr id="7" name="Rectangle 6">
            <a:extLst>
              <a:ext uri="{FF2B5EF4-FFF2-40B4-BE49-F238E27FC236}">
                <a16:creationId xmlns:a16="http://schemas.microsoft.com/office/drawing/2014/main" xmlns="" id="{BA37ED30-7434-470F-B4F6-CE2FD0C4A7AD}"/>
              </a:ext>
            </a:extLst>
          </p:cNvPr>
          <p:cNvSpPr/>
          <p:nvPr/>
        </p:nvSpPr>
        <p:spPr>
          <a:xfrm>
            <a:off x="206152" y="1115213"/>
            <a:ext cx="7056784"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If you had to report a crime or incident in the future which method would you be most likely to use: </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in an emergency</a:t>
            </a:r>
            <a:r>
              <a:rPr lang="en-GB" sz="1200" b="1" dirty="0">
                <a:latin typeface="Tahoma" panose="020B0604030504040204" pitchFamily="34" charset="0"/>
                <a:ea typeface="Tahoma" panose="020B0604030504040204" pitchFamily="34" charset="0"/>
                <a:cs typeface="Tahoma" panose="020B0604030504040204" pitchFamily="34" charset="0"/>
              </a:rPr>
              <a:t>? (Please select one answer option only)</a:t>
            </a:r>
          </a:p>
        </p:txBody>
      </p:sp>
      <p:sp>
        <p:nvSpPr>
          <p:cNvPr id="3" name="Slide Number Placeholder 2">
            <a:extLst>
              <a:ext uri="{FF2B5EF4-FFF2-40B4-BE49-F238E27FC236}">
                <a16:creationId xmlns:a16="http://schemas.microsoft.com/office/drawing/2014/main" xmlns="" id="{7EA2B3A1-8A44-4C5A-B2D0-EF6FA24B6087}"/>
              </a:ext>
            </a:extLst>
          </p:cNvPr>
          <p:cNvSpPr>
            <a:spLocks noGrp="1"/>
          </p:cNvSpPr>
          <p:nvPr>
            <p:ph type="sldNum" sz="quarter" idx="12"/>
          </p:nvPr>
        </p:nvSpPr>
        <p:spPr/>
        <p:txBody>
          <a:bodyPr/>
          <a:lstStyle/>
          <a:p>
            <a:fld id="{50DE9A6E-8F21-484F-844E-94FEC60E2113}" type="slidenum">
              <a:rPr lang="en-US" smtClean="0"/>
              <a:t>64</a:t>
            </a:fld>
            <a:endParaRPr lang="en-US"/>
          </a:p>
        </p:txBody>
      </p:sp>
      <p:sp>
        <p:nvSpPr>
          <p:cNvPr id="6" name="Footer Placeholder 5">
            <a:extLst>
              <a:ext uri="{FF2B5EF4-FFF2-40B4-BE49-F238E27FC236}">
                <a16:creationId xmlns:a16="http://schemas.microsoft.com/office/drawing/2014/main" xmlns="" id="{29B8436A-CA32-4670-A9D7-046CB4DA2C12}"/>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114E53E0-D259-43F9-B060-2C2A2A14257E}"/>
              </a:ext>
            </a:extLst>
          </p:cNvPr>
          <p:cNvSpPr txBox="1">
            <a:spLocks/>
          </p:cNvSpPr>
          <p:nvPr/>
        </p:nvSpPr>
        <p:spPr>
          <a:xfrm>
            <a:off x="267564" y="76757"/>
            <a:ext cx="7200036" cy="112684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Unsurprisingly calling 999 is the method most likely to be used ‘in an emergency’ in the future to report a crime or incident. </a:t>
            </a:r>
            <a:endParaRPr lang="en-GB" sz="2400" dirty="0">
              <a:solidFill>
                <a:srgbClr val="ED0973"/>
              </a:solidFill>
            </a:endParaRPr>
          </a:p>
        </p:txBody>
      </p:sp>
      <p:sp>
        <p:nvSpPr>
          <p:cNvPr id="9" name="TextBox 8">
            <a:extLst>
              <a:ext uri="{FF2B5EF4-FFF2-40B4-BE49-F238E27FC236}">
                <a16:creationId xmlns:a16="http://schemas.microsoft.com/office/drawing/2014/main" xmlns="" id="{61446C8A-AA60-46F0-A1C7-8A419DD05258}"/>
              </a:ext>
            </a:extLst>
          </p:cNvPr>
          <p:cNvSpPr txBox="1"/>
          <p:nvPr/>
        </p:nvSpPr>
        <p:spPr>
          <a:xfrm>
            <a:off x="3628028" y="2583894"/>
            <a:ext cx="3752284" cy="646331"/>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Only 2% of participants indicate that they would report a future emergency at a police station in person.</a:t>
            </a:r>
          </a:p>
        </p:txBody>
      </p:sp>
    </p:spTree>
    <p:extLst>
      <p:ext uri="{BB962C8B-B14F-4D97-AF65-F5344CB8AC3E}">
        <p14:creationId xmlns:p14="http://schemas.microsoft.com/office/powerpoint/2010/main" val="6223368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6cb9ea16-d51c-4a1e-99c2-a9dc00a78320"/>
          <p:cNvGraphicFramePr/>
          <p:nvPr>
            <p:extLst>
              <p:ext uri="{D42A27DB-BD31-4B8C-83A1-F6EECF244321}">
                <p14:modId xmlns:p14="http://schemas.microsoft.com/office/powerpoint/2010/main" val="587717650"/>
              </p:ext>
            </p:extLst>
          </p:nvPr>
        </p:nvGraphicFramePr>
        <p:xfrm>
          <a:off x="267564" y="1551948"/>
          <a:ext cx="6806957" cy="325531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6cb9ea16-d51c-4a1e-99c2-a9dc00a78320"/>
          <p:cNvSpPr>
            <a:spLocks noChangeArrowheads="1"/>
          </p:cNvSpPr>
          <p:nvPr/>
        </p:nvSpPr>
        <p:spPr>
          <a:xfrm>
            <a:off x="185641" y="4746381"/>
            <a:ext cx="4308223"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Call 101 (n=2,184), Use online reporting (e.g. at www.lincs.police.uk ) (n=395), At a police station in person (n=239), Call 999 (n=140), Other (n=104), To a police officer in person (n=60), Via social media (e.g. Facebook, Twitter,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a:t>
            </a:r>
            <a:r>
              <a:rPr lang="en-US" sz="600" dirty="0" err="1">
                <a:latin typeface="Tahoma"/>
                <a:ea typeface="Tahoma" pitchFamily="34" charset="0"/>
                <a:cs typeface="Tahoma" pitchFamily="34" charset="0"/>
              </a:rPr>
              <a:t>lincspolice</a:t>
            </a:r>
            <a:r>
              <a:rPr lang="en-US" sz="600" dirty="0">
                <a:latin typeface="Tahoma"/>
                <a:ea typeface="Tahoma" pitchFamily="34" charset="0"/>
                <a:cs typeface="Tahoma" pitchFamily="34" charset="0"/>
              </a:rPr>
              <a:t>) (n=43), Via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Watch (n=32), Via </a:t>
            </a:r>
            <a:r>
              <a:rPr lang="en-US" sz="600" dirty="0" err="1">
                <a:latin typeface="Tahoma"/>
                <a:ea typeface="Tahoma" pitchFamily="34" charset="0"/>
                <a:cs typeface="Tahoma" pitchFamily="34" charset="0"/>
              </a:rPr>
              <a:t>Crimestoppers</a:t>
            </a:r>
            <a:r>
              <a:rPr lang="en-US" sz="600" dirty="0">
                <a:latin typeface="Tahoma"/>
                <a:ea typeface="Tahoma" pitchFamily="34" charset="0"/>
                <a:cs typeface="Tahoma" pitchFamily="34" charset="0"/>
              </a:rPr>
              <a:t> (n=13)</a:t>
            </a:r>
          </a:p>
        </p:txBody>
      </p:sp>
      <p:sp>
        <p:nvSpPr>
          <p:cNvPr id="6" name="Rectangle 5">
            <a:extLst>
              <a:ext uri="{FF2B5EF4-FFF2-40B4-BE49-F238E27FC236}">
                <a16:creationId xmlns:a16="http://schemas.microsoft.com/office/drawing/2014/main" xmlns="" id="{D62A35AA-BF6A-4E24-9C66-201809C1F9E4}"/>
              </a:ext>
            </a:extLst>
          </p:cNvPr>
          <p:cNvSpPr/>
          <p:nvPr/>
        </p:nvSpPr>
        <p:spPr>
          <a:xfrm>
            <a:off x="266800" y="1204495"/>
            <a:ext cx="7200800" cy="461665"/>
          </a:xfrm>
          <a:prstGeom prst="rect">
            <a:avLst/>
          </a:prstGeom>
        </p:spPr>
        <p:txBody>
          <a:bodyPr wrap="square">
            <a:spAutoFit/>
          </a:bodyPr>
          <a:lstStyle/>
          <a:p>
            <a:pPr algn="ctr"/>
            <a:r>
              <a:rPr lang="en-GB" sz="1200" b="1" dirty="0">
                <a:latin typeface="Tahoma" panose="020B0604030504040204" pitchFamily="34" charset="0"/>
              </a:rPr>
              <a:t>If you had to report a crime or incident in the future which method would you be most likely to use: </a:t>
            </a:r>
            <a:r>
              <a:rPr lang="en-GB" sz="1200" b="1" dirty="0">
                <a:highlight>
                  <a:srgbClr val="FFFF00"/>
                </a:highlight>
                <a:latin typeface="Tahoma" panose="020B0604030504040204" pitchFamily="34" charset="0"/>
              </a:rPr>
              <a:t>for a non-urgent matter? </a:t>
            </a:r>
            <a:r>
              <a:rPr lang="en-GB" sz="1200" b="1" dirty="0">
                <a:latin typeface="Tahoma" panose="020B0604030504040204" pitchFamily="34" charset="0"/>
              </a:rPr>
              <a:t>(Please select one answer option only)</a:t>
            </a:r>
            <a:r>
              <a:rPr lang="en-GB" sz="1200" dirty="0"/>
              <a:t> </a:t>
            </a:r>
          </a:p>
        </p:txBody>
      </p:sp>
      <p:sp>
        <p:nvSpPr>
          <p:cNvPr id="3" name="Slide Number Placeholder 2">
            <a:extLst>
              <a:ext uri="{FF2B5EF4-FFF2-40B4-BE49-F238E27FC236}">
                <a16:creationId xmlns:a16="http://schemas.microsoft.com/office/drawing/2014/main" xmlns="" id="{3D5D96BB-A409-4B0A-885B-D8C8AC8EE8B9}"/>
              </a:ext>
            </a:extLst>
          </p:cNvPr>
          <p:cNvSpPr>
            <a:spLocks noGrp="1"/>
          </p:cNvSpPr>
          <p:nvPr>
            <p:ph type="sldNum" sz="quarter" idx="12"/>
          </p:nvPr>
        </p:nvSpPr>
        <p:spPr/>
        <p:txBody>
          <a:bodyPr/>
          <a:lstStyle/>
          <a:p>
            <a:fld id="{50DE9A6E-8F21-484F-844E-94FEC60E2113}" type="slidenum">
              <a:rPr lang="en-US" smtClean="0"/>
              <a:t>65</a:t>
            </a:fld>
            <a:endParaRPr lang="en-US"/>
          </a:p>
        </p:txBody>
      </p:sp>
      <p:sp>
        <p:nvSpPr>
          <p:cNvPr id="7" name="Footer Placeholder 6">
            <a:extLst>
              <a:ext uri="{FF2B5EF4-FFF2-40B4-BE49-F238E27FC236}">
                <a16:creationId xmlns:a16="http://schemas.microsoft.com/office/drawing/2014/main" xmlns="" id="{A7A3C6EF-0868-45B5-A76B-6B3D37DA445A}"/>
              </a:ext>
            </a:extLst>
          </p:cNvPr>
          <p:cNvSpPr>
            <a:spLocks noGrp="1"/>
          </p:cNvSpPr>
          <p:nvPr>
            <p:ph type="ftr" sz="quarter" idx="11"/>
          </p:nvPr>
        </p:nvSpPr>
        <p:spPr>
          <a:xfrm>
            <a:off x="4355976" y="4697641"/>
            <a:ext cx="3111624"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7B055D4E-053F-49DC-A5D9-9016CD1ECF7C}"/>
              </a:ext>
            </a:extLst>
          </p:cNvPr>
          <p:cNvSpPr txBox="1">
            <a:spLocks/>
          </p:cNvSpPr>
          <p:nvPr/>
        </p:nvSpPr>
        <p:spPr>
          <a:xfrm>
            <a:off x="267564" y="76757"/>
            <a:ext cx="7200036" cy="130983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Over two thirds of people (68%) indicate that they would call 101 to report a non-urgent matter in the future. However, reporting this ‘At a police station in person’ is the third most likely method to be used.</a:t>
            </a:r>
            <a:endParaRPr lang="en-GB" sz="2000" dirty="0">
              <a:solidFill>
                <a:srgbClr val="ED0973"/>
              </a:solidFill>
            </a:endParaRPr>
          </a:p>
        </p:txBody>
      </p:sp>
    </p:spTree>
    <p:extLst>
      <p:ext uri="{BB962C8B-B14F-4D97-AF65-F5344CB8AC3E}">
        <p14:creationId xmlns:p14="http://schemas.microsoft.com/office/powerpoint/2010/main" val="24094234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5" name="Text Box 7" descr="MarketSight_Chart_SampleSize:6cb9ea16-d51c-4a1e-99c2-a9dc00a78320"/>
          <p:cNvSpPr>
            <a:spLocks noChangeArrowheads="1"/>
          </p:cNvSpPr>
          <p:nvPr/>
        </p:nvSpPr>
        <p:spPr>
          <a:xfrm>
            <a:off x="185641" y="4746381"/>
            <a:ext cx="4308223" cy="369332"/>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Call 101 (n=2,184), Use online reporting (e.g. at www.lincs.police.uk ) (n=395), At a police station in person (n=239), Call 999 (n=140), Other (n=104), To a police officer in person (n=60), Via social media (e.g. Facebook, Twitter, </a:t>
            </a:r>
            <a:r>
              <a:rPr lang="en-US" sz="600" dirty="0" err="1">
                <a:latin typeface="Tahoma"/>
                <a:ea typeface="Tahoma" pitchFamily="34" charset="0"/>
                <a:cs typeface="Tahoma" pitchFamily="34" charset="0"/>
              </a:rPr>
              <a:t>etc</a:t>
            </a:r>
            <a:r>
              <a:rPr lang="en-US" sz="600" dirty="0">
                <a:latin typeface="Tahoma"/>
                <a:ea typeface="Tahoma" pitchFamily="34" charset="0"/>
                <a:cs typeface="Tahoma" pitchFamily="34" charset="0"/>
              </a:rPr>
              <a:t> @</a:t>
            </a:r>
            <a:r>
              <a:rPr lang="en-US" sz="600" dirty="0" err="1">
                <a:latin typeface="Tahoma"/>
                <a:ea typeface="Tahoma" pitchFamily="34" charset="0"/>
                <a:cs typeface="Tahoma" pitchFamily="34" charset="0"/>
              </a:rPr>
              <a:t>lincspolice</a:t>
            </a:r>
            <a:r>
              <a:rPr lang="en-US" sz="600" dirty="0">
                <a:latin typeface="Tahoma"/>
                <a:ea typeface="Tahoma" pitchFamily="34" charset="0"/>
                <a:cs typeface="Tahoma" pitchFamily="34" charset="0"/>
              </a:rPr>
              <a:t>) (n=43), Via </a:t>
            </a:r>
            <a:r>
              <a:rPr lang="en-US" sz="600" dirty="0" err="1">
                <a:latin typeface="Tahoma"/>
                <a:ea typeface="Tahoma" pitchFamily="34" charset="0"/>
                <a:cs typeface="Tahoma" pitchFamily="34" charset="0"/>
              </a:rPr>
              <a:t>Neighbourhood</a:t>
            </a:r>
            <a:r>
              <a:rPr lang="en-US" sz="600" dirty="0">
                <a:latin typeface="Tahoma"/>
                <a:ea typeface="Tahoma" pitchFamily="34" charset="0"/>
                <a:cs typeface="Tahoma" pitchFamily="34" charset="0"/>
              </a:rPr>
              <a:t> Watch (n=32), Via </a:t>
            </a:r>
            <a:r>
              <a:rPr lang="en-US" sz="600" dirty="0" err="1">
                <a:latin typeface="Tahoma"/>
                <a:ea typeface="Tahoma" pitchFamily="34" charset="0"/>
                <a:cs typeface="Tahoma" pitchFamily="34" charset="0"/>
              </a:rPr>
              <a:t>Crimestoppers</a:t>
            </a:r>
            <a:r>
              <a:rPr lang="en-US" sz="600" dirty="0">
                <a:latin typeface="Tahoma"/>
                <a:ea typeface="Tahoma" pitchFamily="34" charset="0"/>
                <a:cs typeface="Tahoma" pitchFamily="34" charset="0"/>
              </a:rPr>
              <a:t> (n=13)</a:t>
            </a:r>
          </a:p>
        </p:txBody>
      </p:sp>
      <p:sp>
        <p:nvSpPr>
          <p:cNvPr id="6" name="Rectangle 5">
            <a:extLst>
              <a:ext uri="{FF2B5EF4-FFF2-40B4-BE49-F238E27FC236}">
                <a16:creationId xmlns:a16="http://schemas.microsoft.com/office/drawing/2014/main" xmlns="" id="{D62A35AA-BF6A-4E24-9C66-201809C1F9E4}"/>
              </a:ext>
            </a:extLst>
          </p:cNvPr>
          <p:cNvSpPr/>
          <p:nvPr/>
        </p:nvSpPr>
        <p:spPr>
          <a:xfrm>
            <a:off x="266800" y="1275338"/>
            <a:ext cx="7200800" cy="646331"/>
          </a:xfrm>
          <a:prstGeom prst="rect">
            <a:avLst/>
          </a:prstGeom>
        </p:spPr>
        <p:txBody>
          <a:bodyPr wrap="square">
            <a:spAutoFit/>
          </a:bodyPr>
          <a:lstStyle/>
          <a:p>
            <a:pPr algn="ctr"/>
            <a:r>
              <a:rPr lang="en-GB" sz="1200" b="1" dirty="0">
                <a:latin typeface="Tahoma" panose="020B0604030504040204" pitchFamily="34" charset="0"/>
              </a:rPr>
              <a:t>If you had to report a crime or incident in the future which method would you be most likely to use: </a:t>
            </a:r>
            <a:r>
              <a:rPr lang="en-GB" sz="1200" b="1" dirty="0">
                <a:highlight>
                  <a:srgbClr val="FFFF00"/>
                </a:highlight>
                <a:latin typeface="Tahoma" panose="020B0604030504040204" pitchFamily="34" charset="0"/>
              </a:rPr>
              <a:t>for a non-urgent matter? (“Yes” to experience of crime vs Reporting non-urgent matter at Police Station)</a:t>
            </a:r>
            <a:endParaRPr lang="en-GB" sz="1200" dirty="0"/>
          </a:p>
        </p:txBody>
      </p:sp>
      <p:sp>
        <p:nvSpPr>
          <p:cNvPr id="3" name="Slide Number Placeholder 2">
            <a:extLst>
              <a:ext uri="{FF2B5EF4-FFF2-40B4-BE49-F238E27FC236}">
                <a16:creationId xmlns:a16="http://schemas.microsoft.com/office/drawing/2014/main" xmlns="" id="{3D5D96BB-A409-4B0A-885B-D8C8AC8EE8B9}"/>
              </a:ext>
            </a:extLst>
          </p:cNvPr>
          <p:cNvSpPr>
            <a:spLocks noGrp="1"/>
          </p:cNvSpPr>
          <p:nvPr>
            <p:ph type="sldNum" sz="quarter" idx="12"/>
          </p:nvPr>
        </p:nvSpPr>
        <p:spPr/>
        <p:txBody>
          <a:bodyPr/>
          <a:lstStyle/>
          <a:p>
            <a:fld id="{50DE9A6E-8F21-484F-844E-94FEC60E2113}" type="slidenum">
              <a:rPr lang="en-US" smtClean="0"/>
              <a:t>66</a:t>
            </a:fld>
            <a:endParaRPr lang="en-US"/>
          </a:p>
        </p:txBody>
      </p:sp>
      <p:sp>
        <p:nvSpPr>
          <p:cNvPr id="7" name="Footer Placeholder 6">
            <a:extLst>
              <a:ext uri="{FF2B5EF4-FFF2-40B4-BE49-F238E27FC236}">
                <a16:creationId xmlns:a16="http://schemas.microsoft.com/office/drawing/2014/main" xmlns="" id="{A7A3C6EF-0868-45B5-A76B-6B3D37DA445A}"/>
              </a:ext>
            </a:extLst>
          </p:cNvPr>
          <p:cNvSpPr>
            <a:spLocks noGrp="1"/>
          </p:cNvSpPr>
          <p:nvPr>
            <p:ph type="ftr" sz="quarter" idx="11"/>
          </p:nvPr>
        </p:nvSpPr>
        <p:spPr>
          <a:xfrm>
            <a:off x="4355976" y="4697641"/>
            <a:ext cx="3111624"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graphicFrame>
        <p:nvGraphicFramePr>
          <p:cNvPr id="10" name="Chart 9">
            <a:extLst>
              <a:ext uri="{FF2B5EF4-FFF2-40B4-BE49-F238E27FC236}">
                <a16:creationId xmlns:a16="http://schemas.microsoft.com/office/drawing/2014/main" xmlns="" id="{87DD8B5B-206C-492C-A031-E25BCBBABEBC}"/>
              </a:ext>
            </a:extLst>
          </p:cNvPr>
          <p:cNvGraphicFramePr>
            <a:graphicFrameLocks/>
          </p:cNvGraphicFramePr>
          <p:nvPr>
            <p:extLst/>
          </p:nvPr>
        </p:nvGraphicFramePr>
        <p:xfrm>
          <a:off x="35496" y="1893557"/>
          <a:ext cx="748883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xmlns="" id="{5EECB74E-AE12-49FD-905C-D4028F09A83A}"/>
              </a:ext>
            </a:extLst>
          </p:cNvPr>
          <p:cNvSpPr/>
          <p:nvPr/>
        </p:nvSpPr>
        <p:spPr>
          <a:xfrm>
            <a:off x="5580112" y="2978564"/>
            <a:ext cx="432048" cy="601298"/>
          </a:xfrm>
          <a:prstGeom prst="rect">
            <a:avLst/>
          </a:prstGeom>
          <a:noFill/>
          <a:ln w="19050">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xmlns="" id="{480748CE-CAE6-4443-B51B-52D2073F41FC}"/>
              </a:ext>
            </a:extLst>
          </p:cNvPr>
          <p:cNvSpPr txBox="1">
            <a:spLocks/>
          </p:cNvSpPr>
          <p:nvPr/>
        </p:nvSpPr>
        <p:spPr>
          <a:xfrm>
            <a:off x="267564" y="76757"/>
            <a:ext cx="7200036" cy="130983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People are more likely, in the future, to report a non-urgent matter ‘At a police station in person’, if they: are over 50, </a:t>
            </a:r>
            <a:br>
              <a:rPr lang="en-GB" sz="2000" dirty="0">
                <a:solidFill>
                  <a:srgbClr val="0B3B6C"/>
                </a:solidFill>
              </a:rPr>
            </a:br>
            <a:r>
              <a:rPr lang="en-GB" sz="2000" dirty="0">
                <a:solidFill>
                  <a:srgbClr val="0B3B6C"/>
                </a:solidFill>
              </a:rPr>
              <a:t>live in Boston Borough or to a lesser extent Lincoln City, and/or fall into the C2DE Socio Economic Group. </a:t>
            </a:r>
            <a:endParaRPr lang="en-GB" sz="2000" dirty="0">
              <a:solidFill>
                <a:srgbClr val="ED0973"/>
              </a:solidFill>
            </a:endParaRPr>
          </a:p>
        </p:txBody>
      </p:sp>
      <p:sp>
        <p:nvSpPr>
          <p:cNvPr id="12" name="TextBox 11">
            <a:extLst>
              <a:ext uri="{FF2B5EF4-FFF2-40B4-BE49-F238E27FC236}">
                <a16:creationId xmlns:a16="http://schemas.microsoft.com/office/drawing/2014/main" xmlns="" id="{DF5AB0C2-726E-4C1F-918E-6B0130C1D736}"/>
              </a:ext>
            </a:extLst>
          </p:cNvPr>
          <p:cNvSpPr txBox="1"/>
          <p:nvPr/>
        </p:nvSpPr>
        <p:spPr>
          <a:xfrm>
            <a:off x="7524327" y="1831419"/>
            <a:ext cx="1619673"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Conversely, people who are 35-49 years of age, live in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West Lindsey or to a lesser extent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North Kesteven, are much less likely than average to report a non-urgent matter ‘At a police station in person’.</a:t>
            </a:r>
          </a:p>
        </p:txBody>
      </p:sp>
    </p:spTree>
    <p:extLst>
      <p:ext uri="{BB962C8B-B14F-4D97-AF65-F5344CB8AC3E}">
        <p14:creationId xmlns:p14="http://schemas.microsoft.com/office/powerpoint/2010/main" val="3199234770"/>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6" name="Chart 5">
            <a:extLst>
              <a:ext uri="{FF2B5EF4-FFF2-40B4-BE49-F238E27FC236}">
                <a16:creationId xmlns:a16="http://schemas.microsoft.com/office/drawing/2014/main" xmlns="" id="{AA305790-D949-43BE-98FD-D3B201810C57}"/>
              </a:ext>
            </a:extLst>
          </p:cNvPr>
          <p:cNvGraphicFramePr>
            <a:graphicFrameLocks/>
          </p:cNvGraphicFramePr>
          <p:nvPr>
            <p:extLst>
              <p:ext uri="{D42A27DB-BD31-4B8C-83A1-F6EECF244321}">
                <p14:modId xmlns:p14="http://schemas.microsoft.com/office/powerpoint/2010/main" val="3241107868"/>
              </p:ext>
            </p:extLst>
          </p:nvPr>
        </p:nvGraphicFramePr>
        <p:xfrm>
          <a:off x="0" y="1163545"/>
          <a:ext cx="7200800" cy="349928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xmlns="" id="{D969DC2B-FBBF-485E-96F6-0B6CA5483A65}"/>
              </a:ext>
            </a:extLst>
          </p:cNvPr>
          <p:cNvSpPr/>
          <p:nvPr/>
        </p:nvSpPr>
        <p:spPr>
          <a:xfrm>
            <a:off x="6820612" y="1275606"/>
            <a:ext cx="2217961" cy="2125400"/>
          </a:xfrm>
          <a:prstGeom prst="rect">
            <a:avLst/>
          </a:prstGeom>
          <a:solidFill>
            <a:schemeClr val="bg1"/>
          </a:solidFill>
          <a:ln>
            <a:solidFill>
              <a:schemeClr val="bg1">
                <a:lumMod val="65000"/>
              </a:schemeClr>
            </a:solidFill>
          </a:ln>
        </p:spPr>
        <p:txBody>
          <a:bodyPr wrap="square">
            <a:spAutoFit/>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Please imagine that you are in charge of the budgets for Lincolnshire Police. Use the slider to indicate what percentage (%) of the annual budget you would allocate to combat, prevent, or resolve, crimes and incidents falling within the categories listed below. (NB A running total is shown beneath the categories. Please ensure that your total response sums to 100%)</a:t>
            </a:r>
            <a:r>
              <a:rPr lang="en-GB" sz="1000" dirty="0">
                <a:latin typeface="Tahoma" panose="020B0604030504040204" pitchFamily="34" charset="0"/>
                <a:ea typeface="Tahoma" panose="020B0604030504040204" pitchFamily="34" charset="0"/>
                <a:cs typeface="Tahoma" panose="020B0604030504040204" pitchFamily="34" charset="0"/>
              </a:rPr>
              <a:t> </a:t>
            </a:r>
          </a:p>
        </p:txBody>
      </p:sp>
      <p:sp>
        <p:nvSpPr>
          <p:cNvPr id="3" name="Slide Number Placeholder 2">
            <a:extLst>
              <a:ext uri="{FF2B5EF4-FFF2-40B4-BE49-F238E27FC236}">
                <a16:creationId xmlns:a16="http://schemas.microsoft.com/office/drawing/2014/main" xmlns="" id="{DC6E9D62-FA29-471B-9425-15AEC96D7200}"/>
              </a:ext>
            </a:extLst>
          </p:cNvPr>
          <p:cNvSpPr>
            <a:spLocks noGrp="1"/>
          </p:cNvSpPr>
          <p:nvPr>
            <p:ph type="sldNum" sz="quarter" idx="12"/>
          </p:nvPr>
        </p:nvSpPr>
        <p:spPr/>
        <p:txBody>
          <a:bodyPr/>
          <a:lstStyle/>
          <a:p>
            <a:fld id="{50DE9A6E-8F21-484F-844E-94FEC60E2113}" type="slidenum">
              <a:rPr lang="en-US" smtClean="0"/>
              <a:t>67</a:t>
            </a:fld>
            <a:endParaRPr lang="en-US"/>
          </a:p>
        </p:txBody>
      </p:sp>
      <p:sp>
        <p:nvSpPr>
          <p:cNvPr id="4" name="Footer Placeholder 3">
            <a:extLst>
              <a:ext uri="{FF2B5EF4-FFF2-40B4-BE49-F238E27FC236}">
                <a16:creationId xmlns:a16="http://schemas.microsoft.com/office/drawing/2014/main" xmlns="" id="{1399C2EA-117B-44BD-B7E6-962B0FDF56F3}"/>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BE54764E-C601-43D5-85C2-CF529DA66FB2}"/>
              </a:ext>
            </a:extLst>
          </p:cNvPr>
          <p:cNvSpPr txBox="1">
            <a:spLocks/>
          </p:cNvSpPr>
          <p:nvPr/>
        </p:nvSpPr>
        <p:spPr>
          <a:xfrm>
            <a:off x="267564" y="76757"/>
            <a:ext cx="7200036" cy="13098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‘Child abuse’ is allocated the highest share of budget by participants at 10.14%, with ‘Hate crime’ receiving the lowest share at 3.14%.</a:t>
            </a:r>
            <a:endParaRPr lang="en-GB" sz="2000" dirty="0">
              <a:solidFill>
                <a:srgbClr val="ED0973"/>
              </a:solidFill>
            </a:endParaRPr>
          </a:p>
        </p:txBody>
      </p:sp>
      <p:sp>
        <p:nvSpPr>
          <p:cNvPr id="9" name="TextBox 8">
            <a:extLst>
              <a:ext uri="{FF2B5EF4-FFF2-40B4-BE49-F238E27FC236}">
                <a16:creationId xmlns:a16="http://schemas.microsoft.com/office/drawing/2014/main" xmlns="" id="{74A550FA-7B56-4114-A0DF-9C397B0482BC}"/>
              </a:ext>
            </a:extLst>
          </p:cNvPr>
          <p:cNvSpPr txBox="1"/>
          <p:nvPr/>
        </p:nvSpPr>
        <p:spPr>
          <a:xfrm>
            <a:off x="7092279" y="3463297"/>
            <a:ext cx="2041017" cy="1199537"/>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To what extent are policing budgets or resources hypothecated in this way?</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Are there any parallels or points of comparison that can be drawn.</a:t>
            </a:r>
          </a:p>
        </p:txBody>
      </p:sp>
      <p:sp>
        <p:nvSpPr>
          <p:cNvPr id="10" name="TextBox 9">
            <a:extLst>
              <a:ext uri="{FF2B5EF4-FFF2-40B4-BE49-F238E27FC236}">
                <a16:creationId xmlns:a16="http://schemas.microsoft.com/office/drawing/2014/main" xmlns="" id="{00990571-ABF7-414B-9141-2AACB6ACB9AB}"/>
              </a:ext>
            </a:extLst>
          </p:cNvPr>
          <p:cNvSpPr txBox="1"/>
          <p:nvPr/>
        </p:nvSpPr>
        <p:spPr>
          <a:xfrm>
            <a:off x="3440570" y="922002"/>
            <a:ext cx="2262860" cy="1477328"/>
          </a:xfrm>
          <a:prstGeom prst="rect">
            <a:avLst/>
          </a:prstGeom>
          <a:solidFill>
            <a:schemeClr val="accent2"/>
          </a:solidFill>
        </p:spPr>
        <p:txBody>
          <a:bodyPr wrap="square" rtlCol="0">
            <a:spAutoFit/>
          </a:bodyPr>
          <a:lstStyle/>
          <a:p>
            <a:pPr algn="ct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The categories allocated the highest budgets correlate quite closely with those prioritised in the most recent: </a:t>
            </a:r>
            <a:r>
              <a:rPr lang="en-GB" sz="1000" i="1" dirty="0">
                <a:solidFill>
                  <a:schemeClr val="bg1"/>
                </a:solidFill>
                <a:latin typeface="Tahoma" panose="020B0604030504040204" pitchFamily="34" charset="0"/>
                <a:ea typeface="Tahoma" panose="020B0604030504040204" pitchFamily="34" charset="0"/>
                <a:cs typeface="Tahoma" panose="020B0604030504040204" pitchFamily="34" charset="0"/>
              </a:rPr>
              <a:t>‘Public Perceptions of Policing in England and Wales 2018’</a:t>
            </a: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 research: terrorism/extremism (49%), </a:t>
            </a:r>
            <a:b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child sexual exploitation/ abuse (46%) and </a:t>
            </a:r>
            <a:b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000" dirty="0">
                <a:solidFill>
                  <a:schemeClr val="bg1"/>
                </a:solidFill>
                <a:latin typeface="Tahoma" panose="020B0604030504040204" pitchFamily="34" charset="0"/>
                <a:ea typeface="Tahoma" panose="020B0604030504040204" pitchFamily="34" charset="0"/>
                <a:cs typeface="Tahoma" panose="020B0604030504040204" pitchFamily="34" charset="0"/>
              </a:rPr>
              <a:t>violent crime (41%).</a:t>
            </a:r>
          </a:p>
        </p:txBody>
      </p:sp>
    </p:spTree>
    <p:extLst>
      <p:ext uri="{BB962C8B-B14F-4D97-AF65-F5344CB8AC3E}">
        <p14:creationId xmlns:p14="http://schemas.microsoft.com/office/powerpoint/2010/main" val="2794585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Object" descr="MarketSight_Chart"/>
          <p:cNvGraphicFramePr/>
          <p:nvPr>
            <p:extLst/>
          </p:nvPr>
        </p:nvGraphicFramePr>
        <p:xfrm>
          <a:off x="232841" y="1075047"/>
          <a:ext cx="7147445" cy="38149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7" descr="MarketSight_Chart_SampleSize"/>
          <p:cNvSpPr>
            <a:spLocks noChangeArrowheads="1"/>
          </p:cNvSpPr>
          <p:nvPr/>
        </p:nvSpPr>
        <p:spPr>
          <a:xfrm>
            <a:off x="232868" y="4486275"/>
            <a:ext cx="4339132" cy="553998"/>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b="0" i="0" dirty="0">
                <a:latin typeface="Tahoma"/>
                <a:ea typeface="Tahoma" pitchFamily="34" charset="0"/>
                <a:cs typeface="Tahoma" pitchFamily="34" charset="0"/>
              </a:rPr>
              <a:t>Base: Violence, disorder &amp; antisocial </a:t>
            </a:r>
            <a:r>
              <a:rPr lang="en-US" sz="600" b="0" i="0" dirty="0" err="1">
                <a:latin typeface="Tahoma"/>
                <a:ea typeface="Tahoma" pitchFamily="34" charset="0"/>
                <a:cs typeface="Tahoma" pitchFamily="34" charset="0"/>
              </a:rPr>
              <a:t>behaviour</a:t>
            </a:r>
            <a:r>
              <a:rPr lang="en-US" sz="600" b="0" i="0" dirty="0">
                <a:latin typeface="Tahoma"/>
                <a:ea typeface="Tahoma" pitchFamily="34" charset="0"/>
                <a:cs typeface="Tahoma" pitchFamily="34" charset="0"/>
              </a:rPr>
              <a:t> (n=1,716), Domestic abuse (n=695), Hate crime (n=373), Firearms offences (n=127), Serious </a:t>
            </a:r>
            <a:r>
              <a:rPr lang="en-US" sz="600" b="0" i="0" dirty="0" err="1">
                <a:latin typeface="Tahoma"/>
                <a:ea typeface="Tahoma" pitchFamily="34" charset="0"/>
                <a:cs typeface="Tahoma" pitchFamily="34" charset="0"/>
              </a:rPr>
              <a:t>organised</a:t>
            </a:r>
            <a:r>
              <a:rPr lang="en-US" sz="600" b="0" i="0" dirty="0">
                <a:latin typeface="Tahoma"/>
                <a:ea typeface="Tahoma" pitchFamily="34" charset="0"/>
                <a:cs typeface="Tahoma" pitchFamily="34" charset="0"/>
              </a:rPr>
              <a:t> crime (n=524), </a:t>
            </a:r>
            <a:r>
              <a:rPr lang="en-US" sz="600" b="0" i="0" dirty="0" err="1">
                <a:latin typeface="Tahoma"/>
                <a:ea typeface="Tahoma" pitchFamily="34" charset="0"/>
                <a:cs typeface="Tahoma" pitchFamily="34" charset="0"/>
              </a:rPr>
              <a:t>Neighbourhood</a:t>
            </a:r>
            <a:r>
              <a:rPr lang="en-US" sz="600" b="0" i="0" dirty="0">
                <a:latin typeface="Tahoma"/>
                <a:ea typeface="Tahoma" pitchFamily="34" charset="0"/>
                <a:cs typeface="Tahoma" pitchFamily="34" charset="0"/>
              </a:rPr>
              <a:t> policing (n=1,833), Drug abuse and dealing (n=1,791), Fraud &amp; money laundering (n=315), Terrorism &amp; extremism (n=386), Child abuse (n=880), Rape or other sexual crimes (n=680), Human </a:t>
            </a:r>
            <a:r>
              <a:rPr lang="en-US" sz="600" b="0" i="0" dirty="0" err="1">
                <a:latin typeface="Tahoma"/>
                <a:ea typeface="Tahoma" pitchFamily="34" charset="0"/>
                <a:cs typeface="Tahoma" pitchFamily="34" charset="0"/>
              </a:rPr>
              <a:t>traffiking</a:t>
            </a:r>
            <a:r>
              <a:rPr lang="en-US" sz="600" b="0" i="0" dirty="0">
                <a:latin typeface="Tahoma"/>
                <a:ea typeface="Tahoma" pitchFamily="34" charset="0"/>
                <a:cs typeface="Tahoma" pitchFamily="34" charset="0"/>
              </a:rPr>
              <a:t> &amp; missing persons (n=458), Traffic offences &amp; road safety (n=1,504), Theft &amp; burglary (n=1,733), Rural crime (e.g. hare coursing, poaching, </a:t>
            </a:r>
            <a:r>
              <a:rPr lang="en-US" sz="600" b="0" i="0" dirty="0" err="1">
                <a:latin typeface="Tahoma"/>
                <a:ea typeface="Tahoma" pitchFamily="34" charset="0"/>
                <a:cs typeface="Tahoma" pitchFamily="34" charset="0"/>
              </a:rPr>
              <a:t>etc</a:t>
            </a:r>
            <a:r>
              <a:rPr lang="en-US" sz="600" b="0" i="0" dirty="0">
                <a:latin typeface="Tahoma"/>
                <a:ea typeface="Tahoma" pitchFamily="34" charset="0"/>
                <a:cs typeface="Tahoma" pitchFamily="34" charset="0"/>
              </a:rPr>
              <a:t>) (n=1,171)</a:t>
            </a:r>
          </a:p>
        </p:txBody>
      </p:sp>
      <p:sp>
        <p:nvSpPr>
          <p:cNvPr id="5" name="Rectangle 4">
            <a:extLst>
              <a:ext uri="{FF2B5EF4-FFF2-40B4-BE49-F238E27FC236}">
                <a16:creationId xmlns:a16="http://schemas.microsoft.com/office/drawing/2014/main" xmlns="" id="{0ABA90FD-E878-425F-874D-A8D0040B7FC1}"/>
              </a:ext>
            </a:extLst>
          </p:cNvPr>
          <p:cNvSpPr/>
          <p:nvPr/>
        </p:nvSpPr>
        <p:spPr>
          <a:xfrm>
            <a:off x="216305" y="1131590"/>
            <a:ext cx="7272808" cy="307777"/>
          </a:xfrm>
          <a:prstGeom prst="rect">
            <a:avLst/>
          </a:prstGeom>
        </p:spPr>
        <p:txBody>
          <a:bodyPr wrap="square">
            <a:spAutoFit/>
          </a:bodyPr>
          <a:lstStyle/>
          <a:p>
            <a:r>
              <a:rPr lang="en-GB" sz="1400" dirty="0">
                <a:solidFill>
                  <a:srgbClr val="333E48"/>
                </a:solidFill>
                <a:latin typeface="Tahoma" panose="020B0604030504040204" pitchFamily="34" charset="0"/>
                <a:ea typeface="Tahoma" panose="020B0604030504040204" pitchFamily="34" charset="0"/>
                <a:cs typeface="Tahoma" panose="020B0604030504040204" pitchFamily="34" charset="0"/>
              </a:rPr>
              <a:t>Net position on additional police officers deployed or removed by category. </a:t>
            </a:r>
            <a:r>
              <a:rPr lang="en-GB" sz="1400" dirty="0">
                <a:solidFill>
                  <a:srgbClr val="333E48"/>
                </a:solidFill>
                <a:highlight>
                  <a:srgbClr val="FFFF00"/>
                </a:highlight>
                <a:latin typeface="Tahoma" panose="020B0604030504040204" pitchFamily="34" charset="0"/>
                <a:ea typeface="Tahoma" panose="020B0604030504040204" pitchFamily="34" charset="0"/>
                <a:cs typeface="Tahoma" panose="020B0604030504040204" pitchFamily="34" charset="0"/>
              </a:rPr>
              <a:t>– 2017 Survey </a:t>
            </a:r>
            <a:endParaRPr lang="en-GB" sz="14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2" name="Footer Placeholder 1">
            <a:extLst>
              <a:ext uri="{FF2B5EF4-FFF2-40B4-BE49-F238E27FC236}">
                <a16:creationId xmlns:a16="http://schemas.microsoft.com/office/drawing/2014/main" xmlns="" id="{D2586E84-63A3-4EE4-8FCA-DBCDEB76D3C5}"/>
              </a:ext>
            </a:extLst>
          </p:cNvPr>
          <p:cNvSpPr>
            <a:spLocks noGrp="1"/>
          </p:cNvSpPr>
          <p:nvPr>
            <p:ph type="ftr" sz="quarter" idx="11"/>
          </p:nvPr>
        </p:nvSpPr>
        <p:spPr/>
        <p:txBody>
          <a:bodyPr/>
          <a:lstStyle/>
          <a:p>
            <a:r>
              <a:rPr lang="en-GB" sz="800" dirty="0"/>
              <a:t>Source: Lincolnshire Crime and Policing Survey Dec 2017. Conducted by Habit5 Limited.</a:t>
            </a:r>
            <a:endParaRPr lang="en-US" sz="800" dirty="0"/>
          </a:p>
        </p:txBody>
      </p:sp>
      <p:sp>
        <p:nvSpPr>
          <p:cNvPr id="6" name="Slide Number Placeholder 5">
            <a:extLst>
              <a:ext uri="{FF2B5EF4-FFF2-40B4-BE49-F238E27FC236}">
                <a16:creationId xmlns:a16="http://schemas.microsoft.com/office/drawing/2014/main" xmlns="" id="{0B2CAA22-D993-4E49-8B71-AD355A18F572}"/>
              </a:ext>
            </a:extLst>
          </p:cNvPr>
          <p:cNvSpPr>
            <a:spLocks noGrp="1"/>
          </p:cNvSpPr>
          <p:nvPr>
            <p:ph type="sldNum" sz="quarter" idx="12"/>
          </p:nvPr>
        </p:nvSpPr>
        <p:spPr/>
        <p:txBody>
          <a:bodyPr/>
          <a:lstStyle/>
          <a:p>
            <a:fld id="{50DE9A6E-8F21-484F-844E-94FEC60E2113}" type="slidenum">
              <a:rPr lang="en-US" smtClean="0"/>
              <a:t>68</a:t>
            </a:fld>
            <a:endParaRPr lang="en-US"/>
          </a:p>
        </p:txBody>
      </p:sp>
      <p:sp>
        <p:nvSpPr>
          <p:cNvPr id="7" name="Title 1">
            <a:extLst>
              <a:ext uri="{FF2B5EF4-FFF2-40B4-BE49-F238E27FC236}">
                <a16:creationId xmlns:a16="http://schemas.microsoft.com/office/drawing/2014/main" xmlns="" id="{E91DF8C2-019A-4AA3-8EAF-AD366776B7AF}"/>
              </a:ext>
            </a:extLst>
          </p:cNvPr>
          <p:cNvSpPr txBox="1">
            <a:spLocks/>
          </p:cNvSpPr>
          <p:nvPr/>
        </p:nvSpPr>
        <p:spPr>
          <a:xfrm>
            <a:off x="269254" y="74932"/>
            <a:ext cx="7200036" cy="10081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Participants appear to allocate budgetary resource using slightly different criteria to allocation of police officer resource, albeit when asked at different times.</a:t>
            </a:r>
            <a:endParaRPr lang="en-GB" sz="2400" dirty="0">
              <a:solidFill>
                <a:srgbClr val="ED0973"/>
              </a:solidFill>
            </a:endParaRPr>
          </a:p>
        </p:txBody>
      </p:sp>
      <p:sp>
        <p:nvSpPr>
          <p:cNvPr id="8" name="Rectangle 7">
            <a:extLst>
              <a:ext uri="{FF2B5EF4-FFF2-40B4-BE49-F238E27FC236}">
                <a16:creationId xmlns:a16="http://schemas.microsoft.com/office/drawing/2014/main" xmlns="" id="{35CA25A0-F1E6-4BA0-9098-A093C1B61345}"/>
              </a:ext>
            </a:extLst>
          </p:cNvPr>
          <p:cNvSpPr/>
          <p:nvPr/>
        </p:nvSpPr>
        <p:spPr>
          <a:xfrm>
            <a:off x="2123728" y="3291830"/>
            <a:ext cx="792088" cy="144016"/>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5DF4323B-3E79-42DE-847D-38AFC4454107}"/>
              </a:ext>
            </a:extLst>
          </p:cNvPr>
          <p:cNvSpPr/>
          <p:nvPr/>
        </p:nvSpPr>
        <p:spPr>
          <a:xfrm>
            <a:off x="1907704" y="3632126"/>
            <a:ext cx="1000690" cy="144016"/>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D00A6E89-C87A-443C-B141-B4BCDAEE3E36}"/>
              </a:ext>
            </a:extLst>
          </p:cNvPr>
          <p:cNvSpPr/>
          <p:nvPr/>
        </p:nvSpPr>
        <p:spPr>
          <a:xfrm>
            <a:off x="1259632" y="2948646"/>
            <a:ext cx="1667272" cy="144016"/>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91F14151-25D3-4A81-98E7-14C0096B8137}"/>
              </a:ext>
            </a:extLst>
          </p:cNvPr>
          <p:cNvSpPr/>
          <p:nvPr/>
        </p:nvSpPr>
        <p:spPr>
          <a:xfrm>
            <a:off x="1475656" y="2427734"/>
            <a:ext cx="1451248" cy="144016"/>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651CA5DA-1749-46E2-AA6B-1CF801ACE3C6}"/>
              </a:ext>
            </a:extLst>
          </p:cNvPr>
          <p:cNvSpPr/>
          <p:nvPr/>
        </p:nvSpPr>
        <p:spPr>
          <a:xfrm>
            <a:off x="1475656" y="2214599"/>
            <a:ext cx="1451248" cy="213135"/>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xmlns="" id="{CEA6A6A1-104C-4F6D-825C-F89BFA62FA16}"/>
              </a:ext>
            </a:extLst>
          </p:cNvPr>
          <p:cNvSpPr txBox="1"/>
          <p:nvPr/>
        </p:nvSpPr>
        <p:spPr>
          <a:xfrm>
            <a:off x="2771800" y="3867894"/>
            <a:ext cx="151438" cy="276999"/>
          </a:xfrm>
          <a:prstGeom prst="rect">
            <a:avLst/>
          </a:prstGeom>
          <a:noFill/>
        </p:spPr>
        <p:txBody>
          <a:bodyPr wrap="square" rtlCol="0">
            <a:spAutoFit/>
          </a:bodyPr>
          <a:lstStyle/>
          <a:p>
            <a:r>
              <a:rPr lang="en-GB" sz="1200" dirty="0"/>
              <a:t>*</a:t>
            </a:r>
          </a:p>
        </p:txBody>
      </p:sp>
      <p:sp>
        <p:nvSpPr>
          <p:cNvPr id="14" name="TextBox 13">
            <a:extLst>
              <a:ext uri="{FF2B5EF4-FFF2-40B4-BE49-F238E27FC236}">
                <a16:creationId xmlns:a16="http://schemas.microsoft.com/office/drawing/2014/main" xmlns="" id="{7809FA19-6FC8-4B40-A7D4-2B372D1AD399}"/>
              </a:ext>
            </a:extLst>
          </p:cNvPr>
          <p:cNvSpPr txBox="1"/>
          <p:nvPr/>
        </p:nvSpPr>
        <p:spPr>
          <a:xfrm>
            <a:off x="269254" y="4290913"/>
            <a:ext cx="3870698" cy="215444"/>
          </a:xfrm>
          <a:prstGeom prst="rect">
            <a:avLst/>
          </a:prstGeom>
          <a:noFill/>
        </p:spPr>
        <p:txBody>
          <a:bodyPr wrap="square" rtlCol="0">
            <a:spAutoFit/>
          </a:bodyPr>
          <a:lstStyle/>
          <a:p>
            <a:r>
              <a:rPr lang="en-GB" sz="800" dirty="0"/>
              <a:t>* Not included as an answer option in 2018 Survey</a:t>
            </a:r>
          </a:p>
        </p:txBody>
      </p:sp>
      <p:sp>
        <p:nvSpPr>
          <p:cNvPr id="15" name="TextBox 14">
            <a:extLst>
              <a:ext uri="{FF2B5EF4-FFF2-40B4-BE49-F238E27FC236}">
                <a16:creationId xmlns:a16="http://schemas.microsoft.com/office/drawing/2014/main" xmlns="" id="{3822BA0E-693E-465E-BDEC-39530D8AF942}"/>
              </a:ext>
            </a:extLst>
          </p:cNvPr>
          <p:cNvSpPr txBox="1"/>
          <p:nvPr/>
        </p:nvSpPr>
        <p:spPr>
          <a:xfrm>
            <a:off x="5273302" y="1571298"/>
            <a:ext cx="1674962" cy="338554"/>
          </a:xfrm>
          <a:prstGeom prst="rect">
            <a:avLst/>
          </a:prstGeom>
          <a:noFill/>
          <a:ln w="19050">
            <a:solidFill>
              <a:srgbClr val="ED0973"/>
            </a:solidFill>
          </a:ln>
        </p:spPr>
        <p:txBody>
          <a:bodyPr wrap="square" rtlCol="0">
            <a:spAutoFit/>
          </a:bodyPr>
          <a:lstStyle/>
          <a:p>
            <a:r>
              <a:rPr lang="en-GB" sz="800" dirty="0"/>
              <a:t>Pink box denotes top five budget allocation in the 2018 Survey.</a:t>
            </a:r>
          </a:p>
        </p:txBody>
      </p:sp>
      <p:sp>
        <p:nvSpPr>
          <p:cNvPr id="16" name="TextBox 15">
            <a:extLst>
              <a:ext uri="{FF2B5EF4-FFF2-40B4-BE49-F238E27FC236}">
                <a16:creationId xmlns:a16="http://schemas.microsoft.com/office/drawing/2014/main" xmlns="" id="{2E5011EE-CF10-4140-9C97-C63F90E538E6}"/>
              </a:ext>
            </a:extLst>
          </p:cNvPr>
          <p:cNvSpPr txBox="1"/>
          <p:nvPr/>
        </p:nvSpPr>
        <p:spPr>
          <a:xfrm>
            <a:off x="7102983" y="2128853"/>
            <a:ext cx="2041017" cy="1384995"/>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Budget choices could be relative and comparative whereas the police offer choices in 2017 were absolutes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e.g. deployments across five selected priorities only.</a:t>
            </a:r>
          </a:p>
        </p:txBody>
      </p:sp>
    </p:spTree>
    <p:extLst>
      <p:ext uri="{BB962C8B-B14F-4D97-AF65-F5344CB8AC3E}">
        <p14:creationId xmlns:p14="http://schemas.microsoft.com/office/powerpoint/2010/main" val="274327635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2891674326"/>
              </p:ext>
            </p:extLst>
          </p:nvPr>
        </p:nvGraphicFramePr>
        <p:xfrm>
          <a:off x="91460" y="1808895"/>
          <a:ext cx="7344816" cy="26909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112711" y="4427377"/>
            <a:ext cx="4459289" cy="646331"/>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...that a loud party is taking place next door (n=147), ...that they have been a victim of fraud (n=184), ...that they have witnessed lead being taken from a church roof (n=703), ...that they have received threats both online and in person (n=831), ...a disturbance on the street outside their home (n=1,403), ...drug dealing taking place in their street (n=1,936), ...that their partner is being abusive towards them (n=2,002), ...that their property has been broken into (n=2,006), ...that they have seen someone who is suicidal (n=2,395), ...a vulnerable person has gone missing (n=2,565), ...a road traffic accident has occurred (n=3,094)</a:t>
            </a:r>
          </a:p>
        </p:txBody>
      </p:sp>
      <p:sp>
        <p:nvSpPr>
          <p:cNvPr id="6" name="Rectangle 5">
            <a:extLst>
              <a:ext uri="{FF2B5EF4-FFF2-40B4-BE49-F238E27FC236}">
                <a16:creationId xmlns:a16="http://schemas.microsoft.com/office/drawing/2014/main" xmlns="" id="{1E7BDF4A-830D-4F0A-AE08-42B521914C3C}"/>
              </a:ext>
            </a:extLst>
          </p:cNvPr>
          <p:cNvSpPr/>
          <p:nvPr/>
        </p:nvSpPr>
        <p:spPr>
          <a:xfrm>
            <a:off x="259542" y="1190244"/>
            <a:ext cx="7184756" cy="707886"/>
          </a:xfrm>
          <a:prstGeom prst="rect">
            <a:avLst/>
          </a:prstGeom>
        </p:spPr>
        <p:txBody>
          <a:bodyPr wrap="square">
            <a:spAutoFit/>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Please imagine that you managing the deployment of police officer resource in response to 999 emergency calls received within the last few minutes. Eleven calls have come in but you only have five police officers available to deploy. Please indicate below which five calls you would deploy an officer to respond to. (Please select exactly five answer options)The caller reports...</a:t>
            </a:r>
          </a:p>
        </p:txBody>
      </p:sp>
      <p:sp>
        <p:nvSpPr>
          <p:cNvPr id="3" name="Slide Number Placeholder 2">
            <a:extLst>
              <a:ext uri="{FF2B5EF4-FFF2-40B4-BE49-F238E27FC236}">
                <a16:creationId xmlns:a16="http://schemas.microsoft.com/office/drawing/2014/main" xmlns="" id="{F465EB27-951C-42B5-AA99-7CB70FBD4A0A}"/>
              </a:ext>
            </a:extLst>
          </p:cNvPr>
          <p:cNvSpPr>
            <a:spLocks noGrp="1"/>
          </p:cNvSpPr>
          <p:nvPr>
            <p:ph type="sldNum" sz="quarter" idx="12"/>
          </p:nvPr>
        </p:nvSpPr>
        <p:spPr/>
        <p:txBody>
          <a:bodyPr/>
          <a:lstStyle/>
          <a:p>
            <a:fld id="{50DE9A6E-8F21-484F-844E-94FEC60E2113}" type="slidenum">
              <a:rPr lang="en-US" smtClean="0"/>
              <a:t>69</a:t>
            </a:fld>
            <a:endParaRPr lang="en-US"/>
          </a:p>
        </p:txBody>
      </p:sp>
      <p:sp>
        <p:nvSpPr>
          <p:cNvPr id="8" name="Footer Placeholder 7">
            <a:extLst>
              <a:ext uri="{FF2B5EF4-FFF2-40B4-BE49-F238E27FC236}">
                <a16:creationId xmlns:a16="http://schemas.microsoft.com/office/drawing/2014/main" xmlns="" id="{1528ACB3-1EAC-4A6C-8900-5DF7223EB846}"/>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9" name="Title 1">
            <a:extLst>
              <a:ext uri="{FF2B5EF4-FFF2-40B4-BE49-F238E27FC236}">
                <a16:creationId xmlns:a16="http://schemas.microsoft.com/office/drawing/2014/main" xmlns="" id="{7350155D-86B8-4CE2-BEBF-18CA8BBC2A60}"/>
              </a:ext>
            </a:extLst>
          </p:cNvPr>
          <p:cNvSpPr txBox="1">
            <a:spLocks/>
          </p:cNvSpPr>
          <p:nvPr/>
        </p:nvSpPr>
        <p:spPr>
          <a:xfrm>
            <a:off x="267564" y="76757"/>
            <a:ext cx="7184756" cy="115823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Perceived immediacy of ‘risk to life’ appears to explain which incidents participants’ choose to deploy officers to in response to a 999 emergency call. That said, the ‘severity’ of the road traffic accident’, which has an officer deployed to it by 9 out of 10 people, was not referenced within the wording of this answer option. </a:t>
            </a:r>
            <a:endParaRPr lang="en-GB" sz="2000" dirty="0">
              <a:solidFill>
                <a:srgbClr val="ED0973"/>
              </a:solidFill>
            </a:endParaRPr>
          </a:p>
        </p:txBody>
      </p:sp>
      <p:sp>
        <p:nvSpPr>
          <p:cNvPr id="10" name="Rectangle 9">
            <a:extLst>
              <a:ext uri="{FF2B5EF4-FFF2-40B4-BE49-F238E27FC236}">
                <a16:creationId xmlns:a16="http://schemas.microsoft.com/office/drawing/2014/main" xmlns="" id="{55299E92-A3B4-4ACD-BCD7-8D6489E2E4AB}"/>
              </a:ext>
            </a:extLst>
          </p:cNvPr>
          <p:cNvSpPr/>
          <p:nvPr/>
        </p:nvSpPr>
        <p:spPr>
          <a:xfrm>
            <a:off x="267564" y="1924771"/>
            <a:ext cx="7168712" cy="1036252"/>
          </a:xfrm>
          <a:prstGeom prst="rect">
            <a:avLst/>
          </a:prstGeom>
          <a:noFill/>
          <a:ln>
            <a:solidFill>
              <a:srgbClr val="ED09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C8D009DD-F934-4F36-90F8-5DF38842D794}"/>
              </a:ext>
            </a:extLst>
          </p:cNvPr>
          <p:cNvSpPr txBox="1"/>
          <p:nvPr/>
        </p:nvSpPr>
        <p:spPr>
          <a:xfrm>
            <a:off x="7436276" y="1915141"/>
            <a:ext cx="1707724" cy="646331"/>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An officer would get deployed to each of these five incidents.</a:t>
            </a:r>
          </a:p>
        </p:txBody>
      </p:sp>
      <p:sp>
        <p:nvSpPr>
          <p:cNvPr id="12" name="TextBox 11">
            <a:extLst>
              <a:ext uri="{FF2B5EF4-FFF2-40B4-BE49-F238E27FC236}">
                <a16:creationId xmlns:a16="http://schemas.microsoft.com/office/drawing/2014/main" xmlns="" id="{4FFA8F48-E7F9-4B22-8D41-417EB2009D50}"/>
              </a:ext>
            </a:extLst>
          </p:cNvPr>
          <p:cNvSpPr txBox="1"/>
          <p:nvPr/>
        </p:nvSpPr>
        <p:spPr>
          <a:xfrm>
            <a:off x="6516216" y="3034979"/>
            <a:ext cx="2627785" cy="1015663"/>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Would current policing protocols and practice have made the same decisions under this scenario?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Without further qualifying information).</a:t>
            </a:r>
          </a:p>
        </p:txBody>
      </p:sp>
    </p:spTree>
    <p:extLst>
      <p:ext uri="{BB962C8B-B14F-4D97-AF65-F5344CB8AC3E}">
        <p14:creationId xmlns:p14="http://schemas.microsoft.com/office/powerpoint/2010/main" val="19151908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1522" y="91643"/>
            <a:ext cx="7023139" cy="838354"/>
          </a:xfrm>
        </p:spPr>
        <p:txBody>
          <a:bodyPr>
            <a:normAutofit/>
          </a:bodyPr>
          <a:lstStyle/>
          <a:p>
            <a:r>
              <a:rPr lang="en-GB" sz="2400" dirty="0">
                <a:solidFill>
                  <a:srgbClr val="0B3B6C"/>
                </a:solidFill>
              </a:rPr>
              <a:t>Recruiting participants</a:t>
            </a:r>
            <a:br>
              <a:rPr lang="en-GB" sz="2400" dirty="0">
                <a:solidFill>
                  <a:srgbClr val="0B3B6C"/>
                </a:solidFill>
              </a:rPr>
            </a:br>
            <a:r>
              <a:rPr lang="en-GB" sz="2400" dirty="0">
                <a:solidFill>
                  <a:srgbClr val="ED0873"/>
                </a:solidFill>
              </a:rPr>
              <a:t>Several different media channels were deployed</a:t>
            </a:r>
            <a:endParaRPr lang="en-GB" sz="2400" u="sng" dirty="0">
              <a:solidFill>
                <a:srgbClr val="ED0973"/>
              </a:solidFill>
            </a:endParaRPr>
          </a:p>
        </p:txBody>
      </p:sp>
      <p:sp>
        <p:nvSpPr>
          <p:cNvPr id="3" name="Content Placeholder 2"/>
          <p:cNvSpPr>
            <a:spLocks noGrp="1"/>
          </p:cNvSpPr>
          <p:nvPr>
            <p:ph idx="1"/>
          </p:nvPr>
        </p:nvSpPr>
        <p:spPr>
          <a:xfrm>
            <a:off x="251522" y="946978"/>
            <a:ext cx="7023138" cy="532489"/>
          </a:xfrm>
        </p:spPr>
        <p:txBody>
          <a:bodyPr>
            <a:noAutofit/>
          </a:bodyPr>
          <a:lstStyle/>
          <a:p>
            <a:pPr marL="0" indent="0">
              <a:buNone/>
            </a:pPr>
            <a:r>
              <a:rPr lang="en-GB" sz="1350" dirty="0"/>
              <a:t>In order to maximise and diversify public engagement with the survey, several different media channels were used to promote it.</a:t>
            </a:r>
          </a:p>
          <a:p>
            <a:pPr marL="0" indent="0">
              <a:buNone/>
            </a:pPr>
            <a:endParaRPr lang="en-GB" sz="1350" dirty="0"/>
          </a:p>
          <a:p>
            <a:pPr marL="0" indent="0">
              <a:buNone/>
            </a:pPr>
            <a:endParaRPr lang="en-GB" sz="1350" dirty="0"/>
          </a:p>
        </p:txBody>
      </p:sp>
      <p:sp>
        <p:nvSpPr>
          <p:cNvPr id="18" name="Slide Number Placeholder 17">
            <a:extLst>
              <a:ext uri="{FF2B5EF4-FFF2-40B4-BE49-F238E27FC236}">
                <a16:creationId xmlns:a16="http://schemas.microsoft.com/office/drawing/2014/main" xmlns="" id="{098C00F9-D117-453D-BDFA-DC0250D3F361}"/>
              </a:ext>
            </a:extLst>
          </p:cNvPr>
          <p:cNvSpPr>
            <a:spLocks noGrp="1"/>
          </p:cNvSpPr>
          <p:nvPr>
            <p:ph type="sldNum" sz="quarter" idx="12"/>
          </p:nvPr>
        </p:nvSpPr>
        <p:spPr/>
        <p:txBody>
          <a:bodyPr/>
          <a:lstStyle/>
          <a:p>
            <a:fld id="{857A2A22-3899-4136-BDB9-36AC9C8678DA}" type="slidenum">
              <a:rPr lang="en-GB" smtClean="0"/>
              <a:t>7</a:t>
            </a:fld>
            <a:endParaRPr lang="en-GB"/>
          </a:p>
        </p:txBody>
      </p:sp>
      <p:graphicFrame>
        <p:nvGraphicFramePr>
          <p:cNvPr id="11" name="Table 10">
            <a:extLst>
              <a:ext uri="{FF2B5EF4-FFF2-40B4-BE49-F238E27FC236}">
                <a16:creationId xmlns:a16="http://schemas.microsoft.com/office/drawing/2014/main" xmlns="" id="{1D732A04-E91C-47FC-89C3-C957FE944C26}"/>
              </a:ext>
            </a:extLst>
          </p:cNvPr>
          <p:cNvGraphicFramePr>
            <a:graphicFrameLocks noGrp="1"/>
          </p:cNvGraphicFramePr>
          <p:nvPr>
            <p:extLst>
              <p:ext uri="{D42A27DB-BD31-4B8C-83A1-F6EECF244321}">
                <p14:modId xmlns:p14="http://schemas.microsoft.com/office/powerpoint/2010/main" val="3030535061"/>
              </p:ext>
            </p:extLst>
          </p:nvPr>
        </p:nvGraphicFramePr>
        <p:xfrm>
          <a:off x="161439" y="3590501"/>
          <a:ext cx="7237170" cy="1364442"/>
        </p:xfrm>
        <a:graphic>
          <a:graphicData uri="http://schemas.openxmlformats.org/drawingml/2006/table">
            <a:tbl>
              <a:tblPr firstRow="1" bandRow="1">
                <a:tableStyleId>{5C22544A-7EE6-4342-B048-85BDC9FD1C3A}</a:tableStyleId>
              </a:tblPr>
              <a:tblGrid>
                <a:gridCol w="2040588">
                  <a:extLst>
                    <a:ext uri="{9D8B030D-6E8A-4147-A177-3AD203B41FA5}">
                      <a16:colId xmlns:a16="http://schemas.microsoft.com/office/drawing/2014/main" xmlns="" val="521763072"/>
                    </a:ext>
                  </a:extLst>
                </a:gridCol>
                <a:gridCol w="1897066">
                  <a:extLst>
                    <a:ext uri="{9D8B030D-6E8A-4147-A177-3AD203B41FA5}">
                      <a16:colId xmlns:a16="http://schemas.microsoft.com/office/drawing/2014/main" xmlns="" val="3272018704"/>
                    </a:ext>
                  </a:extLst>
                </a:gridCol>
                <a:gridCol w="1897066">
                  <a:extLst>
                    <a:ext uri="{9D8B030D-6E8A-4147-A177-3AD203B41FA5}">
                      <a16:colId xmlns:a16="http://schemas.microsoft.com/office/drawing/2014/main" xmlns="" val="3871982746"/>
                    </a:ext>
                  </a:extLst>
                </a:gridCol>
                <a:gridCol w="1402450">
                  <a:extLst>
                    <a:ext uri="{9D8B030D-6E8A-4147-A177-3AD203B41FA5}">
                      <a16:colId xmlns:a16="http://schemas.microsoft.com/office/drawing/2014/main" xmlns="" val="927768817"/>
                    </a:ext>
                  </a:extLst>
                </a:gridCol>
              </a:tblGrid>
              <a:tr h="229062">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Twitter, LCHS &amp; Lincs Alert</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PR from Press Release</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Facebook Promotion</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Consumer Panel</a:t>
                      </a:r>
                    </a:p>
                  </a:txBody>
                  <a:tcPr marL="68580" marR="68580" marT="34290" marB="34290"/>
                </a:tc>
                <a:extLst>
                  <a:ext uri="{0D108BD9-81ED-4DB2-BD59-A6C34878D82A}">
                    <a16:rowId xmlns:a16="http://schemas.microsoft.com/office/drawing/2014/main" xmlns="" val="452946471"/>
                  </a:ext>
                </a:extLst>
              </a:tr>
              <a:tr h="868680">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As well as a pinned tweet on Lincs PCC Twitter feed, survey invitations were sent to </a:t>
                      </a:r>
                      <a:br>
                        <a:rPr lang="en-GB" sz="1000" dirty="0">
                          <a:latin typeface="Tahoma" panose="020B0604030504040204" pitchFamily="34" charset="0"/>
                          <a:ea typeface="Tahoma" panose="020B0604030504040204" pitchFamily="34" charset="0"/>
                          <a:cs typeface="Tahoma" panose="020B0604030504040204" pitchFamily="34" charset="0"/>
                        </a:rPr>
                      </a:br>
                      <a:r>
                        <a:rPr lang="en-GB" sz="1000" dirty="0">
                          <a:latin typeface="Tahoma" panose="020B0604030504040204" pitchFamily="34" charset="0"/>
                          <a:ea typeface="Tahoma" panose="020B0604030504040204" pitchFamily="34" charset="0"/>
                          <a:cs typeface="Tahoma" panose="020B0604030504040204" pitchFamily="34" charset="0"/>
                        </a:rPr>
                        <a:t>Lincs Alert members and via the e-newsletter for the Lincolnshire Community Health Service.</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Several press releases were issued referencing the survey. The story was picked up and featured on multiple news websites &amp; in offline publications.</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A promotional (PPC) post on Facebook featuring a link to the survey was deployed &amp; targeted to specific demographic segments that proved harder to reach in other channels.</a:t>
                      </a:r>
                    </a:p>
                  </a:txBody>
                  <a:tcPr marL="68580" marR="68580" marT="34290" marB="34290"/>
                </a:tc>
                <a:tc>
                  <a:txBody>
                    <a:bodyPr/>
                    <a:lstStyle/>
                    <a:p>
                      <a:pPr algn="ctr"/>
                      <a:r>
                        <a:rPr lang="en-GB" sz="1000" dirty="0">
                          <a:latin typeface="Tahoma" panose="020B0604030504040204" pitchFamily="34" charset="0"/>
                          <a:ea typeface="Tahoma" panose="020B0604030504040204" pitchFamily="34" charset="0"/>
                          <a:cs typeface="Tahoma" panose="020B0604030504040204" pitchFamily="34" charset="0"/>
                        </a:rPr>
                        <a:t>Research Now access panel participants were recruited again to top-up sample amongst harder to reach target segments.</a:t>
                      </a:r>
                    </a:p>
                  </a:txBody>
                  <a:tcPr marL="68580" marR="68580" marT="34290" marB="34290"/>
                </a:tc>
                <a:extLst>
                  <a:ext uri="{0D108BD9-81ED-4DB2-BD59-A6C34878D82A}">
                    <a16:rowId xmlns:a16="http://schemas.microsoft.com/office/drawing/2014/main" xmlns="" val="2301607387"/>
                  </a:ext>
                </a:extLst>
              </a:tr>
            </a:tbl>
          </a:graphicData>
        </a:graphic>
      </p:graphicFrame>
      <p:pic>
        <p:nvPicPr>
          <p:cNvPr id="12" name="Picture 11">
            <a:extLst>
              <a:ext uri="{FF2B5EF4-FFF2-40B4-BE49-F238E27FC236}">
                <a16:creationId xmlns:a16="http://schemas.microsoft.com/office/drawing/2014/main" xmlns="" id="{8AE811E7-4D69-42C6-A7C4-CE4D4EF62E59}"/>
              </a:ext>
            </a:extLst>
          </p:cNvPr>
          <p:cNvPicPr>
            <a:picLocks noChangeAspect="1"/>
          </p:cNvPicPr>
          <p:nvPr/>
        </p:nvPicPr>
        <p:blipFill rotWithShape="1">
          <a:blip r:embed="rId3"/>
          <a:srcRect t="24171" r="54743" b="20370"/>
          <a:stretch/>
        </p:blipFill>
        <p:spPr>
          <a:xfrm>
            <a:off x="6380735" y="2981988"/>
            <a:ext cx="1017874" cy="404132"/>
          </a:xfrm>
          <a:prstGeom prst="rect">
            <a:avLst/>
          </a:prstGeom>
        </p:spPr>
      </p:pic>
      <p:pic>
        <p:nvPicPr>
          <p:cNvPr id="9" name="Picture 8" descr="A screenshot of a social media post&#10;&#10;Description automatically generated">
            <a:extLst>
              <a:ext uri="{FF2B5EF4-FFF2-40B4-BE49-F238E27FC236}">
                <a16:creationId xmlns:a16="http://schemas.microsoft.com/office/drawing/2014/main" xmlns="" id="{47D816E1-1341-4410-BD3E-1F13C757E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796" y="1630278"/>
            <a:ext cx="1912819" cy="1508285"/>
          </a:xfrm>
          <a:prstGeom prst="rect">
            <a:avLst/>
          </a:prstGeom>
          <a:effectLst>
            <a:outerShdw blurRad="50800" dist="38100" dir="2700000" algn="tl" rotWithShape="0">
              <a:prstClr val="black">
                <a:alpha val="40000"/>
              </a:prstClr>
            </a:outerShdw>
          </a:effectLst>
        </p:spPr>
      </p:pic>
      <p:pic>
        <p:nvPicPr>
          <p:cNvPr id="20" name="Picture 19" descr="A screenshot of a social media post&#10;&#10;Description automatically generated">
            <a:extLst>
              <a:ext uri="{FF2B5EF4-FFF2-40B4-BE49-F238E27FC236}">
                <a16:creationId xmlns:a16="http://schemas.microsoft.com/office/drawing/2014/main" xmlns="" id="{746AC9F4-F098-4D42-9920-67D6D1C4CA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129" y="1742182"/>
            <a:ext cx="1803889" cy="1684319"/>
          </a:xfrm>
          <a:prstGeom prst="rect">
            <a:avLst/>
          </a:prstGeom>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xmlns="" id="{081C69C7-B0FA-4F12-98DF-D24A2041690A}"/>
              </a:ext>
            </a:extLst>
          </p:cNvPr>
          <p:cNvPicPr>
            <a:picLocks noChangeAspect="1"/>
          </p:cNvPicPr>
          <p:nvPr/>
        </p:nvPicPr>
        <p:blipFill>
          <a:blip r:embed="rId6"/>
          <a:stretch>
            <a:fillRect/>
          </a:stretch>
        </p:blipFill>
        <p:spPr>
          <a:xfrm>
            <a:off x="4175748" y="1496448"/>
            <a:ext cx="1737217" cy="1885276"/>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9E2E73C6-F684-47C2-806A-DCD0CDB4E928}"/>
              </a:ext>
            </a:extLst>
          </p:cNvPr>
          <p:cNvPicPr>
            <a:picLocks noChangeAspect="1"/>
          </p:cNvPicPr>
          <p:nvPr/>
        </p:nvPicPr>
        <p:blipFill>
          <a:blip r:embed="rId7"/>
          <a:stretch>
            <a:fillRect/>
          </a:stretch>
        </p:blipFill>
        <p:spPr>
          <a:xfrm>
            <a:off x="5463061" y="3057949"/>
            <a:ext cx="449905" cy="449905"/>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xmlns="" id="{3D2A97B6-FBAA-49D3-A453-BF669EA5A3F9}"/>
              </a:ext>
            </a:extLst>
          </p:cNvPr>
          <p:cNvSpPr txBox="1"/>
          <p:nvPr/>
        </p:nvSpPr>
        <p:spPr>
          <a:xfrm>
            <a:off x="7524328" y="1464428"/>
            <a:ext cx="1619672" cy="2677656"/>
          </a:xfrm>
          <a:prstGeom prst="rect">
            <a:avLst/>
          </a:prstGeom>
          <a:solidFill>
            <a:schemeClr val="bg1">
              <a:lumMod val="50000"/>
            </a:schemeClr>
          </a:solidFill>
        </p:spPr>
        <p:txBody>
          <a:bodyPr wrap="square" rtlCol="0">
            <a:spAutoFit/>
          </a:bodyPr>
          <a:lstStyle/>
          <a:p>
            <a:pPr algn="ctr" defTabSz="914378"/>
            <a:r>
              <a:rPr lang="en-GB" sz="1200" dirty="0">
                <a:solidFill>
                  <a:prstClr val="white"/>
                </a:solidFill>
                <a:latin typeface="Tahoma" pitchFamily="34" charset="0"/>
                <a:ea typeface="Tahoma" pitchFamily="34" charset="0"/>
                <a:cs typeface="Tahoma" pitchFamily="34" charset="0"/>
              </a:rPr>
              <a:t>Paid for sources were only introduced once the no-cost sources had been fully leveraged, in order to minimise overall participant recruitment costs.</a:t>
            </a:r>
          </a:p>
          <a:p>
            <a:pPr algn="ctr" defTabSz="914378"/>
            <a:endParaRPr lang="en-GB" sz="1200" dirty="0">
              <a:solidFill>
                <a:prstClr val="white"/>
              </a:solidFill>
              <a:latin typeface="Tahoma" pitchFamily="34" charset="0"/>
              <a:ea typeface="Tahoma" pitchFamily="34" charset="0"/>
              <a:cs typeface="Tahoma" pitchFamily="34" charset="0"/>
            </a:endParaRPr>
          </a:p>
          <a:p>
            <a:pPr algn="ctr" defTabSz="914378"/>
            <a:r>
              <a:rPr lang="en-GB" sz="1200" dirty="0">
                <a:solidFill>
                  <a:prstClr val="white"/>
                </a:solidFill>
                <a:latin typeface="Tahoma" pitchFamily="34" charset="0"/>
                <a:ea typeface="Tahoma" pitchFamily="34" charset="0"/>
                <a:cs typeface="Tahoma" pitchFamily="34" charset="0"/>
              </a:rPr>
              <a:t>These two sources accounted for 435 participants within the total sample </a:t>
            </a:r>
            <a:br>
              <a:rPr lang="en-GB" sz="1200" dirty="0">
                <a:solidFill>
                  <a:prstClr val="white"/>
                </a:solidFill>
                <a:latin typeface="Tahoma" pitchFamily="34" charset="0"/>
                <a:ea typeface="Tahoma" pitchFamily="34" charset="0"/>
                <a:cs typeface="Tahoma" pitchFamily="34" charset="0"/>
              </a:rPr>
            </a:br>
            <a:r>
              <a:rPr lang="en-GB" sz="1200" dirty="0">
                <a:solidFill>
                  <a:prstClr val="white"/>
                </a:solidFill>
                <a:latin typeface="Tahoma" pitchFamily="34" charset="0"/>
                <a:ea typeface="Tahoma" pitchFamily="34" charset="0"/>
                <a:cs typeface="Tahoma" pitchFamily="34" charset="0"/>
              </a:rPr>
              <a:t>of 3,449 or 12.6%.</a:t>
            </a:r>
          </a:p>
        </p:txBody>
      </p:sp>
    </p:spTree>
    <p:extLst>
      <p:ext uri="{BB962C8B-B14F-4D97-AF65-F5344CB8AC3E}">
        <p14:creationId xmlns:p14="http://schemas.microsoft.com/office/powerpoint/2010/main" val="255340511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d0c6c9af-8769-41cb-b36d-a9e601153672"/>
          <p:cNvGraphicFramePr/>
          <p:nvPr>
            <p:extLst>
              <p:ext uri="{D42A27DB-BD31-4B8C-83A1-F6EECF244321}">
                <p14:modId xmlns:p14="http://schemas.microsoft.com/office/powerpoint/2010/main" val="1197465756"/>
              </p:ext>
            </p:extLst>
          </p:nvPr>
        </p:nvGraphicFramePr>
        <p:xfrm>
          <a:off x="251520" y="1571189"/>
          <a:ext cx="6818509" cy="308845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0c6c9af-8769-41cb-b36d-a9e601153672"/>
          <p:cNvSpPr>
            <a:spLocks noChangeArrowheads="1"/>
          </p:cNvSpPr>
          <p:nvPr/>
        </p:nvSpPr>
        <p:spPr>
          <a:xfrm>
            <a:off x="107504" y="4587975"/>
            <a:ext cx="5112568" cy="553998"/>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...that a loud party is taking place next door (n=138), ...that they have been a victim of fraud (n=182), ...that they have witnessed lead being taken from a church roof (n=688), ...that they have received threats both online and in person (n=810), ...a disturbance on the street outside their home (n=1,356), ...drug dealing taking place in their street (n=1,885), ...that their property has been broken into (n=1,956), ...that their partner is being abusive towards them (n=1,951), ...that they have seen someone who is suicidal (n=2,331), ...a vulnerable person has gone missing (n=2,498), ...a road traffic accident has occurred (n=3,015)</a:t>
            </a:r>
          </a:p>
        </p:txBody>
      </p:sp>
      <p:sp>
        <p:nvSpPr>
          <p:cNvPr id="6" name="Rectangle 5">
            <a:extLst>
              <a:ext uri="{FF2B5EF4-FFF2-40B4-BE49-F238E27FC236}">
                <a16:creationId xmlns:a16="http://schemas.microsoft.com/office/drawing/2014/main" xmlns="" id="{9B592443-8920-4A44-888D-73A73F67DD3F}"/>
              </a:ext>
            </a:extLst>
          </p:cNvPr>
          <p:cNvSpPr/>
          <p:nvPr/>
        </p:nvSpPr>
        <p:spPr>
          <a:xfrm>
            <a:off x="107504" y="987574"/>
            <a:ext cx="7344816" cy="707886"/>
          </a:xfrm>
          <a:prstGeom prst="rect">
            <a:avLst/>
          </a:prstGeom>
        </p:spPr>
        <p:txBody>
          <a:bodyPr wrap="square">
            <a:spAutoFit/>
          </a:bodyPr>
          <a:lstStyle/>
          <a:p>
            <a:pPr algn="ctr"/>
            <a:r>
              <a:rPr lang="en-GB" sz="1000" b="1" dirty="0">
                <a:latin typeface="Tahoma" panose="020B0604030504040204" pitchFamily="34" charset="0"/>
                <a:ea typeface="Tahoma" panose="020B0604030504040204" pitchFamily="34" charset="0"/>
                <a:cs typeface="Tahoma" panose="020B0604030504040204" pitchFamily="34" charset="0"/>
              </a:rPr>
              <a:t>Please imagine that you managing the deployment of police officer resource in response to 999 emergency calls received within the last few minutes. Eleven calls have come in but you only have five police officers available to deploy. Please indicate below which five calls you would deploy an officer to respond to. </a:t>
            </a:r>
            <a:br>
              <a:rPr lang="en-GB" sz="1000" b="1" dirty="0">
                <a:latin typeface="Tahoma" panose="020B0604030504040204" pitchFamily="34" charset="0"/>
                <a:ea typeface="Tahoma" panose="020B0604030504040204" pitchFamily="34" charset="0"/>
                <a:cs typeface="Tahoma" panose="020B0604030504040204" pitchFamily="34" charset="0"/>
              </a:rPr>
            </a:br>
            <a:r>
              <a:rPr lang="en-GB" sz="1000" b="1" dirty="0">
                <a:latin typeface="Tahoma" panose="020B0604030504040204" pitchFamily="34" charset="0"/>
                <a:ea typeface="Tahoma" panose="020B0604030504040204" pitchFamily="34" charset="0"/>
                <a:cs typeface="Tahoma" panose="020B0604030504040204" pitchFamily="34" charset="0"/>
              </a:rPr>
              <a:t>(Please select exactly five answer options)The caller reports...</a:t>
            </a:r>
          </a:p>
        </p:txBody>
      </p:sp>
      <p:sp>
        <p:nvSpPr>
          <p:cNvPr id="7" name="Footer Placeholder 7">
            <a:extLst>
              <a:ext uri="{FF2B5EF4-FFF2-40B4-BE49-F238E27FC236}">
                <a16:creationId xmlns:a16="http://schemas.microsoft.com/office/drawing/2014/main" xmlns="" id="{DF5B3410-C437-4DE5-85E0-E4383E3B04F7}"/>
              </a:ext>
            </a:extLst>
          </p:cNvPr>
          <p:cNvSpPr>
            <a:spLocks noGrp="1"/>
          </p:cNvSpPr>
          <p:nvPr>
            <p:ph type="ftr" sz="quarter" idx="11"/>
          </p:nvPr>
        </p:nvSpPr>
        <p:spPr>
          <a:xfrm>
            <a:off x="4572000" y="4697641"/>
            <a:ext cx="2895600" cy="357188"/>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4C6D1D90-9C1B-4D6F-9B6F-994E6087A8B2}"/>
              </a:ext>
            </a:extLst>
          </p:cNvPr>
          <p:cNvSpPr txBox="1">
            <a:spLocks/>
          </p:cNvSpPr>
          <p:nvPr/>
        </p:nvSpPr>
        <p:spPr>
          <a:xfrm>
            <a:off x="267564" y="76757"/>
            <a:ext cx="7184756" cy="1158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More females prioritise - vulnerable person, suicidal person, and domestic abuse; whereas more males prioritise – burglary, drug dealing and disturbance nearby</a:t>
            </a:r>
            <a:endParaRPr lang="en-GB" sz="2000" dirty="0">
              <a:solidFill>
                <a:srgbClr val="ED0973"/>
              </a:solidFill>
            </a:endParaRPr>
          </a:p>
        </p:txBody>
      </p:sp>
      <p:sp>
        <p:nvSpPr>
          <p:cNvPr id="9" name="TextBox 8">
            <a:extLst>
              <a:ext uri="{FF2B5EF4-FFF2-40B4-BE49-F238E27FC236}">
                <a16:creationId xmlns:a16="http://schemas.microsoft.com/office/drawing/2014/main" xmlns="" id="{3B4C2DB7-D58D-40B6-8D5D-D38BDCE34533}"/>
              </a:ext>
            </a:extLst>
          </p:cNvPr>
          <p:cNvSpPr txBox="1"/>
          <p:nvPr/>
        </p:nvSpPr>
        <p:spPr>
          <a:xfrm>
            <a:off x="7243099" y="1847602"/>
            <a:ext cx="1891724" cy="230832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Female priorities for deployment seem to be more focused upon the acuteness of human vulnerability per se, whereas males are more likely to illustrate empathy with proximity and perceived external threat to the home/household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of the caller. </a:t>
            </a:r>
          </a:p>
        </p:txBody>
      </p:sp>
      <p:sp>
        <p:nvSpPr>
          <p:cNvPr id="3" name="Slide Number Placeholder 2">
            <a:extLst>
              <a:ext uri="{FF2B5EF4-FFF2-40B4-BE49-F238E27FC236}">
                <a16:creationId xmlns:a16="http://schemas.microsoft.com/office/drawing/2014/main" xmlns="" id="{D1380413-ED60-4F21-AE0A-223E1D1823E1}"/>
              </a:ext>
            </a:extLst>
          </p:cNvPr>
          <p:cNvSpPr>
            <a:spLocks noGrp="1"/>
          </p:cNvSpPr>
          <p:nvPr>
            <p:ph type="sldNum" sz="quarter" idx="12"/>
          </p:nvPr>
        </p:nvSpPr>
        <p:spPr/>
        <p:txBody>
          <a:bodyPr/>
          <a:lstStyle/>
          <a:p>
            <a:fld id="{50DE9A6E-8F21-484F-844E-94FEC60E2113}" type="slidenum">
              <a:rPr lang="en-US" smtClean="0"/>
              <a:t>70</a:t>
            </a:fld>
            <a:endParaRPr lang="en-US"/>
          </a:p>
        </p:txBody>
      </p:sp>
    </p:spTree>
    <p:extLst>
      <p:ext uri="{BB962C8B-B14F-4D97-AF65-F5344CB8AC3E}">
        <p14:creationId xmlns:p14="http://schemas.microsoft.com/office/powerpoint/2010/main" val="135317477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a8220bd2-cf72-4e2a-85ec-a9dd00c026e9"/>
          <p:cNvGraphicFramePr/>
          <p:nvPr>
            <p:extLst/>
          </p:nvPr>
        </p:nvGraphicFramePr>
        <p:xfrm>
          <a:off x="247721" y="1526730"/>
          <a:ext cx="713259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a8220bd2-cf72-4e2a-85ec-a9dd00c026e9"/>
          <p:cNvSpPr>
            <a:spLocks noChangeArrowheads="1"/>
          </p:cNvSpPr>
          <p:nvPr/>
        </p:nvSpPr>
        <p:spPr>
          <a:xfrm>
            <a:off x="251520" y="4732944"/>
            <a:ext cx="5483543" cy="213573"/>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Increased (n=2,851), Maintained (n=530), Reduced (n=64)</a:t>
            </a:r>
          </a:p>
        </p:txBody>
      </p:sp>
      <p:sp>
        <p:nvSpPr>
          <p:cNvPr id="6" name="Rectangle 5">
            <a:extLst>
              <a:ext uri="{FF2B5EF4-FFF2-40B4-BE49-F238E27FC236}">
                <a16:creationId xmlns:a16="http://schemas.microsoft.com/office/drawing/2014/main" xmlns="" id="{46BA50E5-66EB-4B39-A194-AC74857E0FF6}"/>
              </a:ext>
            </a:extLst>
          </p:cNvPr>
          <p:cNvSpPr/>
          <p:nvPr/>
        </p:nvSpPr>
        <p:spPr>
          <a:xfrm>
            <a:off x="611560" y="1131590"/>
            <a:ext cx="6768752" cy="276999"/>
          </a:xfrm>
          <a:prstGeom prst="rect">
            <a:avLst/>
          </a:prstGeom>
        </p:spPr>
        <p:txBody>
          <a:bodyPr wrap="square">
            <a:spAutoFit/>
          </a:bodyPr>
          <a:lstStyle/>
          <a:p>
            <a:r>
              <a:rPr lang="en-GB" sz="1200" b="1" dirty="0">
                <a:latin typeface="Tahoma" panose="020B0604030504040204" pitchFamily="34" charset="0"/>
                <a:ea typeface="Tahoma" panose="020B0604030504040204" pitchFamily="34" charset="0"/>
                <a:cs typeface="Tahoma" panose="020B0604030504040204" pitchFamily="34" charset="0"/>
              </a:rPr>
              <a:t>Do you believe that the funding for Lincolnshire Police should be… /2018-19 Survey</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xmlns="" id="{544D80BC-8AB0-415A-8CB7-476933A8FF1B}"/>
              </a:ext>
            </a:extLst>
          </p:cNvPr>
          <p:cNvSpPr txBox="1">
            <a:spLocks/>
          </p:cNvSpPr>
          <p:nvPr/>
        </p:nvSpPr>
        <p:spPr>
          <a:xfrm>
            <a:off x="251522" y="123480"/>
            <a:ext cx="7200798" cy="8383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83% of Lincolnshire residents believe that the funding level for the Lincolnshire Police should be </a:t>
            </a:r>
            <a:r>
              <a:rPr lang="en-GB" sz="2400" b="1" dirty="0">
                <a:solidFill>
                  <a:srgbClr val="0B3B6C"/>
                </a:solidFill>
              </a:rPr>
              <a:t>‘Increased’.</a:t>
            </a:r>
            <a:endParaRPr lang="en-GB" sz="2400" b="1" u="sng" dirty="0">
              <a:solidFill>
                <a:srgbClr val="ED0973"/>
              </a:solidFill>
            </a:endParaRPr>
          </a:p>
        </p:txBody>
      </p:sp>
      <p:sp>
        <p:nvSpPr>
          <p:cNvPr id="8" name="TextBox 7">
            <a:extLst>
              <a:ext uri="{FF2B5EF4-FFF2-40B4-BE49-F238E27FC236}">
                <a16:creationId xmlns:a16="http://schemas.microsoft.com/office/drawing/2014/main" xmlns="" id="{FA7C5D16-3EC4-4A5F-B616-7CAE48DE3617}"/>
              </a:ext>
            </a:extLst>
          </p:cNvPr>
          <p:cNvSpPr txBox="1"/>
          <p:nvPr/>
        </p:nvSpPr>
        <p:spPr>
          <a:xfrm>
            <a:off x="7524327" y="2139702"/>
            <a:ext cx="1581441" cy="2123658"/>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This compares with 82% of participants in the 2017 Survey indicating that they saw the funding level for Lincolnshire Police as ‘Inadequate’ or ‘Restrictive’ on the closest equivalent question asked.</a:t>
            </a:r>
          </a:p>
        </p:txBody>
      </p:sp>
      <p:sp>
        <p:nvSpPr>
          <p:cNvPr id="3" name="Slide Number Placeholder 2">
            <a:extLst>
              <a:ext uri="{FF2B5EF4-FFF2-40B4-BE49-F238E27FC236}">
                <a16:creationId xmlns:a16="http://schemas.microsoft.com/office/drawing/2014/main" xmlns="" id="{B773DE11-BE7F-48B4-BD69-97C176101364}"/>
              </a:ext>
            </a:extLst>
          </p:cNvPr>
          <p:cNvSpPr>
            <a:spLocks noGrp="1"/>
          </p:cNvSpPr>
          <p:nvPr>
            <p:ph type="sldNum" sz="quarter" idx="12"/>
          </p:nvPr>
        </p:nvSpPr>
        <p:spPr/>
        <p:txBody>
          <a:bodyPr/>
          <a:lstStyle/>
          <a:p>
            <a:fld id="{857A2A22-3899-4136-BDB9-36AC9C8678DA}" type="slidenum">
              <a:rPr lang="en-GB" smtClean="0"/>
              <a:t>71</a:t>
            </a:fld>
            <a:endParaRPr lang="en-GB"/>
          </a:p>
        </p:txBody>
      </p:sp>
      <p:sp>
        <p:nvSpPr>
          <p:cNvPr id="9" name="Footer Placeholder 8">
            <a:extLst>
              <a:ext uri="{FF2B5EF4-FFF2-40B4-BE49-F238E27FC236}">
                <a16:creationId xmlns:a16="http://schemas.microsoft.com/office/drawing/2014/main" xmlns="" id="{5D054646-518F-4187-B023-A078C583ED4A}"/>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60589590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97101" y="186569"/>
            <a:ext cx="7227227" cy="857914"/>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2400" dirty="0">
                <a:solidFill>
                  <a:srgbClr val="002060"/>
                </a:solidFill>
                <a:latin typeface="Tahoma" pitchFamily="34" charset="0"/>
                <a:ea typeface="Tahoma" pitchFamily="34" charset="0"/>
                <a:cs typeface="Tahoma" pitchFamily="34" charset="0"/>
              </a:rPr>
              <a:t>Approach</a:t>
            </a:r>
            <a:br>
              <a:rPr lang="en-GB" sz="2400" dirty="0">
                <a:solidFill>
                  <a:srgbClr val="002060"/>
                </a:solidFill>
                <a:latin typeface="Tahoma" pitchFamily="34" charset="0"/>
                <a:ea typeface="Tahoma" pitchFamily="34" charset="0"/>
                <a:cs typeface="Tahoma" pitchFamily="34" charset="0"/>
              </a:rPr>
            </a:br>
            <a:r>
              <a:rPr lang="en-GB" sz="2400" dirty="0">
                <a:solidFill>
                  <a:srgbClr val="ED0973"/>
                </a:solidFill>
                <a:latin typeface="Tahoma" pitchFamily="34" charset="0"/>
                <a:ea typeface="Tahoma" pitchFamily="34" charset="0"/>
                <a:cs typeface="Tahoma" pitchFamily="34" charset="0"/>
              </a:rPr>
              <a:t>Calculating potential increase options to the Precept</a:t>
            </a:r>
          </a:p>
        </p:txBody>
      </p:sp>
      <p:sp>
        <p:nvSpPr>
          <p:cNvPr id="8" name="Content Placeholder 2"/>
          <p:cNvSpPr txBox="1">
            <a:spLocks/>
          </p:cNvSpPr>
          <p:nvPr/>
        </p:nvSpPr>
        <p:spPr>
          <a:xfrm>
            <a:off x="297101" y="1083810"/>
            <a:ext cx="7050757" cy="416378"/>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1200" dirty="0">
                <a:solidFill>
                  <a:srgbClr val="002060"/>
                </a:solidFill>
              </a:rPr>
              <a:t>We calculated potential weekly increase options to the Police Precept in Lincolnshire </a:t>
            </a:r>
            <a:br>
              <a:rPr lang="en-GB" sz="1200" dirty="0">
                <a:solidFill>
                  <a:srgbClr val="002060"/>
                </a:solidFill>
              </a:rPr>
            </a:br>
            <a:r>
              <a:rPr lang="en-GB" sz="1200" dirty="0">
                <a:solidFill>
                  <a:srgbClr val="002060"/>
                </a:solidFill>
              </a:rPr>
              <a:t>by Council Tax Band, as illustrated in the table at Figure 1.0 below:-</a:t>
            </a:r>
          </a:p>
          <a:p>
            <a:pPr marL="0" indent="0" defTabSz="914378">
              <a:buNone/>
            </a:pPr>
            <a:endParaRPr lang="en-GB" sz="1200" dirty="0">
              <a:solidFill>
                <a:srgbClr val="002060"/>
              </a:solidFill>
            </a:endParaRPr>
          </a:p>
          <a:p>
            <a:pPr marL="342892" indent="-342892" defTabSz="914378"/>
            <a:endParaRPr lang="en-GB" sz="1200" dirty="0">
              <a:solidFill>
                <a:srgbClr val="002060"/>
              </a:solidFill>
            </a:endParaRPr>
          </a:p>
          <a:p>
            <a:pPr marL="342892" indent="-342892" defTabSz="914378"/>
            <a:endParaRPr lang="en-GB" sz="1200" dirty="0">
              <a:solidFill>
                <a:srgbClr val="002060"/>
              </a:solidFill>
            </a:endParaRPr>
          </a:p>
          <a:p>
            <a:pPr marL="342892" indent="-342892" defTabSz="914378"/>
            <a:endParaRPr lang="en-GB" sz="1200" dirty="0">
              <a:solidFill>
                <a:srgbClr val="002060"/>
              </a:solidFill>
            </a:endParaRPr>
          </a:p>
          <a:p>
            <a:pPr marL="342892" indent="-342892" defTabSz="914378"/>
            <a:endParaRPr lang="en-GB" sz="1200" dirty="0">
              <a:solidFill>
                <a:srgbClr val="002060"/>
              </a:solidFill>
            </a:endParaRPr>
          </a:p>
          <a:p>
            <a:pPr marL="0" indent="0" defTabSz="914378">
              <a:buNone/>
            </a:pPr>
            <a:endParaRPr lang="en-GB" sz="1200" dirty="0">
              <a:solidFill>
                <a:srgbClr val="002060"/>
              </a:solidFill>
            </a:endParaRPr>
          </a:p>
        </p:txBody>
      </p:sp>
      <p:sp>
        <p:nvSpPr>
          <p:cNvPr id="12" name="Content Placeholder 2">
            <a:extLst>
              <a:ext uri="{FF2B5EF4-FFF2-40B4-BE49-F238E27FC236}">
                <a16:creationId xmlns:a16="http://schemas.microsoft.com/office/drawing/2014/main" xmlns="" id="{260D633F-48CD-431C-9A44-E755D5937680}"/>
              </a:ext>
            </a:extLst>
          </p:cNvPr>
          <p:cNvSpPr txBox="1">
            <a:spLocks/>
          </p:cNvSpPr>
          <p:nvPr/>
        </p:nvSpPr>
        <p:spPr>
          <a:xfrm>
            <a:off x="261418" y="3449342"/>
            <a:ext cx="7050757" cy="416378"/>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GB" sz="1200" dirty="0">
                <a:solidFill>
                  <a:srgbClr val="002060"/>
                </a:solidFill>
              </a:rPr>
              <a:t>The distribution of properties in Lincolnshire by Council Tax Band, is as illustrated in the table at Figure 2.0 below:- </a:t>
            </a:r>
          </a:p>
          <a:p>
            <a:pPr marL="0" indent="0" defTabSz="914378">
              <a:buNone/>
            </a:pPr>
            <a:endParaRPr lang="en-GB" sz="1200" dirty="0">
              <a:solidFill>
                <a:srgbClr val="002060"/>
              </a:solidFill>
            </a:endParaRPr>
          </a:p>
          <a:p>
            <a:pPr marL="342892" indent="-342892" defTabSz="914378"/>
            <a:endParaRPr lang="en-GB" sz="1200" dirty="0">
              <a:solidFill>
                <a:srgbClr val="002060"/>
              </a:solidFill>
            </a:endParaRPr>
          </a:p>
          <a:p>
            <a:pPr marL="0" indent="0" defTabSz="914378">
              <a:buNone/>
            </a:pPr>
            <a:endParaRPr lang="en-GB" sz="1200" dirty="0">
              <a:solidFill>
                <a:srgbClr val="002060"/>
              </a:solidFill>
            </a:endParaRPr>
          </a:p>
          <a:p>
            <a:pPr marL="0" indent="0" defTabSz="914378">
              <a:buNone/>
            </a:pPr>
            <a:endParaRPr lang="en-GB" sz="1200" dirty="0">
              <a:solidFill>
                <a:srgbClr val="002060"/>
              </a:solidFill>
            </a:endParaRPr>
          </a:p>
        </p:txBody>
      </p:sp>
      <p:pic>
        <p:nvPicPr>
          <p:cNvPr id="15" name="Picture 14">
            <a:extLst>
              <a:ext uri="{FF2B5EF4-FFF2-40B4-BE49-F238E27FC236}">
                <a16:creationId xmlns:a16="http://schemas.microsoft.com/office/drawing/2014/main" xmlns="" id="{D5453E61-5FBE-44CE-981B-B67E5C6AF3E0}"/>
              </a:ext>
            </a:extLst>
          </p:cNvPr>
          <p:cNvPicPr>
            <a:picLocks noChangeAspect="1"/>
          </p:cNvPicPr>
          <p:nvPr/>
        </p:nvPicPr>
        <p:blipFill>
          <a:blip r:embed="rId3"/>
          <a:stretch>
            <a:fillRect/>
          </a:stretch>
        </p:blipFill>
        <p:spPr>
          <a:xfrm>
            <a:off x="297101" y="3905047"/>
            <a:ext cx="7050757" cy="778966"/>
          </a:xfrm>
          <a:prstGeom prst="rect">
            <a:avLst/>
          </a:prstGeom>
        </p:spPr>
      </p:pic>
      <p:sp>
        <p:nvSpPr>
          <p:cNvPr id="4" name="Slide Number Placeholder 3">
            <a:extLst>
              <a:ext uri="{FF2B5EF4-FFF2-40B4-BE49-F238E27FC236}">
                <a16:creationId xmlns:a16="http://schemas.microsoft.com/office/drawing/2014/main" xmlns="" id="{E452FB20-7331-4865-AA15-926976E09865}"/>
              </a:ext>
            </a:extLst>
          </p:cNvPr>
          <p:cNvSpPr>
            <a:spLocks noGrp="1"/>
          </p:cNvSpPr>
          <p:nvPr>
            <p:ph type="sldNum" sz="quarter" idx="12"/>
          </p:nvPr>
        </p:nvSpPr>
        <p:spPr/>
        <p:txBody>
          <a:bodyPr/>
          <a:lstStyle/>
          <a:p>
            <a:fld id="{857A2A22-3899-4136-BDB9-36AC9C8678DA}" type="slidenum">
              <a:rPr lang="en-GB" smtClean="0"/>
              <a:t>72</a:t>
            </a:fld>
            <a:endParaRPr lang="en-GB"/>
          </a:p>
        </p:txBody>
      </p:sp>
      <p:pic>
        <p:nvPicPr>
          <p:cNvPr id="3" name="Picture 2">
            <a:extLst>
              <a:ext uri="{FF2B5EF4-FFF2-40B4-BE49-F238E27FC236}">
                <a16:creationId xmlns:a16="http://schemas.microsoft.com/office/drawing/2014/main" xmlns="" id="{46BD8275-0808-410F-9F7B-4B25EE8ACA26}"/>
              </a:ext>
            </a:extLst>
          </p:cNvPr>
          <p:cNvPicPr>
            <a:picLocks noChangeAspect="1"/>
          </p:cNvPicPr>
          <p:nvPr/>
        </p:nvPicPr>
        <p:blipFill>
          <a:blip r:embed="rId4"/>
          <a:stretch>
            <a:fillRect/>
          </a:stretch>
        </p:blipFill>
        <p:spPr>
          <a:xfrm>
            <a:off x="243605" y="1521092"/>
            <a:ext cx="5184576" cy="1842974"/>
          </a:xfrm>
          <a:prstGeom prst="rect">
            <a:avLst/>
          </a:prstGeom>
        </p:spPr>
      </p:pic>
      <p:sp>
        <p:nvSpPr>
          <p:cNvPr id="2" name="Footer Placeholder 1">
            <a:extLst>
              <a:ext uri="{FF2B5EF4-FFF2-40B4-BE49-F238E27FC236}">
                <a16:creationId xmlns:a16="http://schemas.microsoft.com/office/drawing/2014/main" xmlns="" id="{6443CB11-6433-4848-9145-7ED692C23A36}"/>
              </a:ext>
            </a:extLst>
          </p:cNvPr>
          <p:cNvSpPr>
            <a:spLocks noGrp="1"/>
          </p:cNvSpPr>
          <p:nvPr>
            <p:ph type="ftr" sz="quarter" idx="11"/>
          </p:nvPr>
        </p:nvSpPr>
        <p:spPr>
          <a:xfrm>
            <a:off x="4572000" y="4820009"/>
            <a:ext cx="2895600" cy="273844"/>
          </a:xfrm>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1470274367"/>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d0d4eb72-b35f-4b25-9c89-a9de00d05bb9"/>
          <p:cNvSpPr>
            <a:spLocks noChangeArrowheads="1"/>
          </p:cNvSpPr>
          <p:nvPr/>
        </p:nvSpPr>
        <p:spPr>
          <a:xfrm>
            <a:off x="1547664" y="1610787"/>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Distribution of the sample by Council Tax Band</a:t>
            </a:r>
          </a:p>
        </p:txBody>
      </p:sp>
      <p:graphicFrame>
        <p:nvGraphicFramePr>
          <p:cNvPr id="4" name="ChartObject" descr="d0d4eb72-b35f-4b25-9c89-a9de00d05bb9"/>
          <p:cNvGraphicFramePr/>
          <p:nvPr>
            <p:extLst/>
          </p:nvPr>
        </p:nvGraphicFramePr>
        <p:xfrm>
          <a:off x="251520" y="1635646"/>
          <a:ext cx="7200800"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0d4eb72-b35f-4b25-9c89-a9de00d05bb9"/>
          <p:cNvSpPr>
            <a:spLocks noChangeArrowheads="1"/>
          </p:cNvSpPr>
          <p:nvPr/>
        </p:nvSpPr>
        <p:spPr>
          <a:xfrm>
            <a:off x="179512" y="4312503"/>
            <a:ext cx="4680520" cy="830997"/>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Band A (approx. £1,100 per year) (n=591), Band B (approx. £1,300 per year) (n=624), Band C (approx. £1,480 per year) (n=749), Band D (approx. £1,650 per year) (n=705), Band E (approx. £2,000 per year) (n=246), Band F (approx. £2,380 per year ) (n=123), Band G (approx. £2,750 per year) (n=67), Band H (approx. £3,300 per year) (n=14), I am exempt from paying council tax (n=63), I am not required to pay council tax (e.g. Under 18 years of age) (n=39), I don't know (n=224)</a:t>
            </a:r>
          </a:p>
        </p:txBody>
      </p:sp>
      <p:sp>
        <p:nvSpPr>
          <p:cNvPr id="7" name="Slide Number Placeholder 6">
            <a:extLst>
              <a:ext uri="{FF2B5EF4-FFF2-40B4-BE49-F238E27FC236}">
                <a16:creationId xmlns:a16="http://schemas.microsoft.com/office/drawing/2014/main" xmlns="" id="{958FC417-8267-47D4-A336-082D16F0F943}"/>
              </a:ext>
            </a:extLst>
          </p:cNvPr>
          <p:cNvSpPr>
            <a:spLocks noGrp="1"/>
          </p:cNvSpPr>
          <p:nvPr>
            <p:ph type="sldNum" sz="quarter" idx="12"/>
          </p:nvPr>
        </p:nvSpPr>
        <p:spPr/>
        <p:txBody>
          <a:bodyPr/>
          <a:lstStyle/>
          <a:p>
            <a:fld id="{857A2A22-3899-4136-BDB9-36AC9C8678DA}" type="slidenum">
              <a:rPr lang="en-GB" smtClean="0"/>
              <a:t>73</a:t>
            </a:fld>
            <a:endParaRPr lang="en-GB"/>
          </a:p>
        </p:txBody>
      </p:sp>
      <p:sp>
        <p:nvSpPr>
          <p:cNvPr id="8" name="Title 1">
            <a:extLst>
              <a:ext uri="{FF2B5EF4-FFF2-40B4-BE49-F238E27FC236}">
                <a16:creationId xmlns:a16="http://schemas.microsoft.com/office/drawing/2014/main" xmlns="" id="{B8395C52-00DE-4E47-BFB7-844A4364A0CA}"/>
              </a:ext>
            </a:extLst>
          </p:cNvPr>
          <p:cNvSpPr txBox="1">
            <a:spLocks/>
          </p:cNvSpPr>
          <p:nvPr/>
        </p:nvSpPr>
        <p:spPr>
          <a:xfrm>
            <a:off x="257065" y="31119"/>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Of those participants who selected a Council Tax Band the highest proportion chose Band C (22%).</a:t>
            </a:r>
            <a:endParaRPr lang="en-GB" sz="2000" dirty="0">
              <a:solidFill>
                <a:srgbClr val="ED0973"/>
              </a:solidFill>
            </a:endParaRPr>
          </a:p>
        </p:txBody>
      </p:sp>
      <p:sp>
        <p:nvSpPr>
          <p:cNvPr id="9" name="Rectangle 8">
            <a:extLst>
              <a:ext uri="{FF2B5EF4-FFF2-40B4-BE49-F238E27FC236}">
                <a16:creationId xmlns:a16="http://schemas.microsoft.com/office/drawing/2014/main" xmlns="" id="{CF37031E-5812-4C00-A653-CA8A81435C8D}"/>
              </a:ext>
            </a:extLst>
          </p:cNvPr>
          <p:cNvSpPr/>
          <p:nvPr/>
        </p:nvSpPr>
        <p:spPr>
          <a:xfrm>
            <a:off x="206268" y="1115909"/>
            <a:ext cx="7200405"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from the options below which Council Tax Band your place of residence falls into. /2018-19 Survey</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xmlns="" id="{FAD413AC-D248-46B2-B888-5487AA2D04CA}"/>
              </a:ext>
            </a:extLst>
          </p:cNvPr>
          <p:cNvSpPr txBox="1"/>
          <p:nvPr/>
        </p:nvSpPr>
        <p:spPr>
          <a:xfrm>
            <a:off x="7524327" y="2139702"/>
            <a:ext cx="1581441" cy="1384995"/>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Participants who did not know their Council Tax Band were invited to answer using the Band D increase options.</a:t>
            </a:r>
          </a:p>
        </p:txBody>
      </p:sp>
      <p:sp>
        <p:nvSpPr>
          <p:cNvPr id="10" name="Footer Placeholder 9">
            <a:extLst>
              <a:ext uri="{FF2B5EF4-FFF2-40B4-BE49-F238E27FC236}">
                <a16:creationId xmlns:a16="http://schemas.microsoft.com/office/drawing/2014/main" xmlns="" id="{528A89BC-655D-4968-BF48-C94B6C9E82B2}"/>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1431797364"/>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d0d4eb72-b35f-4b25-9c89-a9de00d05bb9"/>
          <p:cNvGraphicFramePr/>
          <p:nvPr>
            <p:extLst/>
          </p:nvPr>
        </p:nvGraphicFramePr>
        <p:xfrm>
          <a:off x="179512" y="1419622"/>
          <a:ext cx="7200800" cy="328471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d0d4eb72-b35f-4b25-9c89-a9de00d05bb9"/>
          <p:cNvSpPr>
            <a:spLocks noChangeArrowheads="1"/>
          </p:cNvSpPr>
          <p:nvPr/>
        </p:nvSpPr>
        <p:spPr>
          <a:xfrm>
            <a:off x="1259632" y="1536513"/>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Distribution of the sample by Council Tax Band</a:t>
            </a:r>
          </a:p>
        </p:txBody>
      </p:sp>
      <p:sp>
        <p:nvSpPr>
          <p:cNvPr id="7" name="Slide Number Placeholder 6">
            <a:extLst>
              <a:ext uri="{FF2B5EF4-FFF2-40B4-BE49-F238E27FC236}">
                <a16:creationId xmlns:a16="http://schemas.microsoft.com/office/drawing/2014/main" xmlns="" id="{958FC417-8267-47D4-A336-082D16F0F943}"/>
              </a:ext>
            </a:extLst>
          </p:cNvPr>
          <p:cNvSpPr>
            <a:spLocks noGrp="1"/>
          </p:cNvSpPr>
          <p:nvPr>
            <p:ph type="sldNum" sz="quarter" idx="12"/>
          </p:nvPr>
        </p:nvSpPr>
        <p:spPr/>
        <p:txBody>
          <a:bodyPr/>
          <a:lstStyle/>
          <a:p>
            <a:fld id="{857A2A22-3899-4136-BDB9-36AC9C8678DA}" type="slidenum">
              <a:rPr lang="en-GB" smtClean="0"/>
              <a:t>74</a:t>
            </a:fld>
            <a:endParaRPr lang="en-GB"/>
          </a:p>
        </p:txBody>
      </p:sp>
      <p:sp>
        <p:nvSpPr>
          <p:cNvPr id="8" name="Title 1">
            <a:extLst>
              <a:ext uri="{FF2B5EF4-FFF2-40B4-BE49-F238E27FC236}">
                <a16:creationId xmlns:a16="http://schemas.microsoft.com/office/drawing/2014/main" xmlns="" id="{B8395C52-00DE-4E47-BFB7-844A4364A0CA}"/>
              </a:ext>
            </a:extLst>
          </p:cNvPr>
          <p:cNvSpPr txBox="1">
            <a:spLocks/>
          </p:cNvSpPr>
          <p:nvPr/>
        </p:nvSpPr>
        <p:spPr>
          <a:xfrm>
            <a:off x="257065" y="31119"/>
            <a:ext cx="7267262" cy="9550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rgbClr val="0B3B6C"/>
                </a:solidFill>
              </a:rPr>
              <a:t>The participant sample aligns quite closely to property categorisations for Council Tax with the exceptions of Band A which is markedly </a:t>
            </a:r>
            <a:br>
              <a:rPr lang="en-GB" dirty="0">
                <a:solidFill>
                  <a:srgbClr val="0B3B6C"/>
                </a:solidFill>
              </a:rPr>
            </a:br>
            <a:r>
              <a:rPr lang="en-GB" dirty="0">
                <a:solidFill>
                  <a:srgbClr val="0B3B6C"/>
                </a:solidFill>
              </a:rPr>
              <a:t>under-represented in the overall sample and Band D which is markedly over-represented, as was the case in 2017 as well.</a:t>
            </a:r>
            <a:endParaRPr lang="en-GB" dirty="0">
              <a:solidFill>
                <a:srgbClr val="ED0973"/>
              </a:solidFill>
            </a:endParaRPr>
          </a:p>
        </p:txBody>
      </p:sp>
      <p:sp>
        <p:nvSpPr>
          <p:cNvPr id="9" name="Rectangle 8">
            <a:extLst>
              <a:ext uri="{FF2B5EF4-FFF2-40B4-BE49-F238E27FC236}">
                <a16:creationId xmlns:a16="http://schemas.microsoft.com/office/drawing/2014/main" xmlns="" id="{CF37031E-5812-4C00-A653-CA8A81435C8D}"/>
              </a:ext>
            </a:extLst>
          </p:cNvPr>
          <p:cNvSpPr/>
          <p:nvPr/>
        </p:nvSpPr>
        <p:spPr>
          <a:xfrm>
            <a:off x="223551" y="1200704"/>
            <a:ext cx="7200405"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from the options below which Council Tax Band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your place of residence falls into. </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xmlns="" id="{397D6DCD-667E-4751-9FE8-75D964DF5654}"/>
              </a:ext>
            </a:extLst>
          </p:cNvPr>
          <p:cNvSpPr txBox="1"/>
          <p:nvPr/>
        </p:nvSpPr>
        <p:spPr>
          <a:xfrm>
            <a:off x="7375694" y="1200704"/>
            <a:ext cx="1774635" cy="1546577"/>
          </a:xfrm>
          <a:prstGeom prst="rect">
            <a:avLst/>
          </a:prstGeom>
          <a:solidFill>
            <a:schemeClr val="bg1">
              <a:lumMod val="50000"/>
            </a:schemeClr>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For the purpose of comparison we have excluded participants answering: ‘Exempt’ ‘Not required to pay’ and ‘Don’t know’.</a:t>
            </a:r>
          </a:p>
        </p:txBody>
      </p:sp>
      <p:sp>
        <p:nvSpPr>
          <p:cNvPr id="5" name="Footer Placeholder 4">
            <a:extLst>
              <a:ext uri="{FF2B5EF4-FFF2-40B4-BE49-F238E27FC236}">
                <a16:creationId xmlns:a16="http://schemas.microsoft.com/office/drawing/2014/main" xmlns="" id="{A407E215-C537-497A-A77D-21D9116F909D}"/>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63046876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df0d79d2-0f68-43b6-bbe0-a9dd00d8cf8c"/>
          <p:cNvSpPr>
            <a:spLocks noChangeArrowheads="1"/>
          </p:cNvSpPr>
          <p:nvPr/>
        </p:nvSpPr>
        <p:spPr>
          <a:xfrm>
            <a:off x="1108081" y="1779662"/>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Distribution of incremental weekly increase option selected year-on-year</a:t>
            </a:r>
          </a:p>
        </p:txBody>
      </p:sp>
      <p:graphicFrame>
        <p:nvGraphicFramePr>
          <p:cNvPr id="4" name="ChartObject" descr="df0d79d2-0f68-43b6-bbe0-a9dd00d8cf8c"/>
          <p:cNvGraphicFramePr/>
          <p:nvPr>
            <p:extLst/>
          </p:nvPr>
        </p:nvGraphicFramePr>
        <p:xfrm>
          <a:off x="232109" y="1552968"/>
          <a:ext cx="723549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df0d79d2-0f68-43b6-bbe0-a9dd00d8cf8c"/>
          <p:cNvSpPr>
            <a:spLocks noChangeArrowheads="1"/>
          </p:cNvSpPr>
          <p:nvPr/>
        </p:nvSpPr>
        <p:spPr>
          <a:xfrm>
            <a:off x="179513" y="4755727"/>
            <a:ext cx="439248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Low (n=674), Medium (n=895), High (n=1,064), Highest (n=2,284), Nothing (n=1,230)</a:t>
            </a:r>
          </a:p>
        </p:txBody>
      </p:sp>
      <p:sp>
        <p:nvSpPr>
          <p:cNvPr id="6" name="Slide Number Placeholder 5">
            <a:extLst>
              <a:ext uri="{FF2B5EF4-FFF2-40B4-BE49-F238E27FC236}">
                <a16:creationId xmlns:a16="http://schemas.microsoft.com/office/drawing/2014/main" xmlns="" id="{965F1FD8-1ACB-48CF-AF08-A955A8CC14B1}"/>
              </a:ext>
            </a:extLst>
          </p:cNvPr>
          <p:cNvSpPr>
            <a:spLocks noGrp="1"/>
          </p:cNvSpPr>
          <p:nvPr>
            <p:ph type="sldNum" sz="quarter" idx="12"/>
          </p:nvPr>
        </p:nvSpPr>
        <p:spPr/>
        <p:txBody>
          <a:bodyPr/>
          <a:lstStyle/>
          <a:p>
            <a:fld id="{857A2A22-3899-4136-BDB9-36AC9C8678DA}" type="slidenum">
              <a:rPr lang="en-GB" smtClean="0"/>
              <a:t>75</a:t>
            </a:fld>
            <a:endParaRPr lang="en-GB"/>
          </a:p>
        </p:txBody>
      </p:sp>
      <p:sp>
        <p:nvSpPr>
          <p:cNvPr id="8" name="Rectangle 7">
            <a:extLst>
              <a:ext uri="{FF2B5EF4-FFF2-40B4-BE49-F238E27FC236}">
                <a16:creationId xmlns:a16="http://schemas.microsoft.com/office/drawing/2014/main" xmlns="" id="{525CABA8-C349-4907-AC2B-544040792535}"/>
              </a:ext>
            </a:extLst>
          </p:cNvPr>
          <p:cNvSpPr/>
          <p:nvPr/>
        </p:nvSpPr>
        <p:spPr>
          <a:xfrm>
            <a:off x="249650" y="1178792"/>
            <a:ext cx="7200405" cy="461665"/>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(Please select one option)</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xmlns="" id="{44D6C7F9-81F3-4CB7-8C02-F6F76314E265}"/>
              </a:ext>
            </a:extLst>
          </p:cNvPr>
          <p:cNvSpPr txBox="1">
            <a:spLocks/>
          </p:cNvSpPr>
          <p:nvPr/>
        </p:nvSpPr>
        <p:spPr>
          <a:xfrm>
            <a:off x="251522" y="123480"/>
            <a:ext cx="7200798" cy="115212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Across the entire sample the proportion of participants selecting the highest weekly incremental amount has risen by 4 percentage points year-on-year</a:t>
            </a:r>
            <a:endParaRPr lang="en-GB" sz="2400" dirty="0">
              <a:solidFill>
                <a:srgbClr val="ED0973"/>
              </a:solidFill>
            </a:endParaRPr>
          </a:p>
        </p:txBody>
      </p:sp>
      <p:sp>
        <p:nvSpPr>
          <p:cNvPr id="10" name="TextBox 9">
            <a:extLst>
              <a:ext uri="{FF2B5EF4-FFF2-40B4-BE49-F238E27FC236}">
                <a16:creationId xmlns:a16="http://schemas.microsoft.com/office/drawing/2014/main" xmlns="" id="{9AB66937-A7E4-41DA-8A6B-27D7311848AB}"/>
              </a:ext>
            </a:extLst>
          </p:cNvPr>
          <p:cNvSpPr txBox="1"/>
          <p:nvPr/>
        </p:nvSpPr>
        <p:spPr>
          <a:xfrm>
            <a:off x="7529264" y="3003798"/>
            <a:ext cx="161967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proportion of participants who are ‘Not prepared to pay any more’ has fallen by 8 percentage points year-on-year.</a:t>
            </a:r>
          </a:p>
        </p:txBody>
      </p:sp>
      <p:sp>
        <p:nvSpPr>
          <p:cNvPr id="12" name="Footer Placeholder 11">
            <a:extLst>
              <a:ext uri="{FF2B5EF4-FFF2-40B4-BE49-F238E27FC236}">
                <a16:creationId xmlns:a16="http://schemas.microsoft.com/office/drawing/2014/main" xmlns="" id="{9406268C-9BAB-4A12-83E6-CB04403BF085}"/>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1837091722"/>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6" name="Slide Number Placeholder 5">
            <a:extLst>
              <a:ext uri="{FF2B5EF4-FFF2-40B4-BE49-F238E27FC236}">
                <a16:creationId xmlns:a16="http://schemas.microsoft.com/office/drawing/2014/main" xmlns="" id="{965F1FD8-1ACB-48CF-AF08-A955A8CC14B1}"/>
              </a:ext>
            </a:extLst>
          </p:cNvPr>
          <p:cNvSpPr>
            <a:spLocks noGrp="1"/>
          </p:cNvSpPr>
          <p:nvPr>
            <p:ph type="sldNum" sz="quarter" idx="12"/>
          </p:nvPr>
        </p:nvSpPr>
        <p:spPr/>
        <p:txBody>
          <a:bodyPr/>
          <a:lstStyle/>
          <a:p>
            <a:fld id="{857A2A22-3899-4136-BDB9-36AC9C8678DA}" type="slidenum">
              <a:rPr lang="en-GB" smtClean="0"/>
              <a:t>76</a:t>
            </a:fld>
            <a:endParaRPr lang="en-GB"/>
          </a:p>
        </p:txBody>
      </p:sp>
      <p:sp>
        <p:nvSpPr>
          <p:cNvPr id="7" name="Footer Placeholder 6">
            <a:extLst>
              <a:ext uri="{FF2B5EF4-FFF2-40B4-BE49-F238E27FC236}">
                <a16:creationId xmlns:a16="http://schemas.microsoft.com/office/drawing/2014/main" xmlns="" id="{6A49B12F-B100-4516-B55E-48D5BB783158}"/>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Rectangle 7">
            <a:extLst>
              <a:ext uri="{FF2B5EF4-FFF2-40B4-BE49-F238E27FC236}">
                <a16:creationId xmlns:a16="http://schemas.microsoft.com/office/drawing/2014/main" xmlns="" id="{525CABA8-C349-4907-AC2B-544040792535}"/>
              </a:ext>
            </a:extLst>
          </p:cNvPr>
          <p:cNvSpPr/>
          <p:nvPr/>
        </p:nvSpPr>
        <p:spPr>
          <a:xfrm>
            <a:off x="249650" y="117879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(Please select one option)</a:t>
            </a:r>
          </a:p>
          <a:p>
            <a:pPr algn="ctr"/>
            <a:r>
              <a:rPr lang="en-GB" sz="1200" dirty="0">
                <a:latin typeface="Tahoma" panose="020B0604030504040204" pitchFamily="34" charset="0"/>
                <a:ea typeface="Tahoma" panose="020B0604030504040204" pitchFamily="34" charset="0"/>
                <a:cs typeface="Tahoma" panose="020B0604030504040204" pitchFamily="34" charset="0"/>
              </a:rPr>
              <a:t>Profile 20% more vs Not prepared to pay any more</a:t>
            </a:r>
          </a:p>
        </p:txBody>
      </p:sp>
      <p:graphicFrame>
        <p:nvGraphicFramePr>
          <p:cNvPr id="13" name="Chart 12">
            <a:extLst>
              <a:ext uri="{FF2B5EF4-FFF2-40B4-BE49-F238E27FC236}">
                <a16:creationId xmlns:a16="http://schemas.microsoft.com/office/drawing/2014/main" xmlns="" id="{7FEA140F-C995-47BE-A557-A9C5930E9EB8}"/>
              </a:ext>
            </a:extLst>
          </p:cNvPr>
          <p:cNvGraphicFramePr>
            <a:graphicFrameLocks/>
          </p:cNvGraphicFramePr>
          <p:nvPr>
            <p:extLst>
              <p:ext uri="{D42A27DB-BD31-4B8C-83A1-F6EECF244321}">
                <p14:modId xmlns:p14="http://schemas.microsoft.com/office/powerpoint/2010/main" val="184615711"/>
              </p:ext>
            </p:extLst>
          </p:nvPr>
        </p:nvGraphicFramePr>
        <p:xfrm>
          <a:off x="18607" y="1903078"/>
          <a:ext cx="7431447"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xmlns="" id="{C32BE820-D60D-408E-B29A-96CF448C9E50}"/>
              </a:ext>
            </a:extLst>
          </p:cNvPr>
          <p:cNvSpPr txBox="1">
            <a:spLocks/>
          </p:cNvSpPr>
          <p:nvPr/>
        </p:nvSpPr>
        <p:spPr>
          <a:xfrm>
            <a:off x="251522" y="123480"/>
            <a:ext cx="7200798" cy="11521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Residents who are married, 65+ and/or retired are slightly more likely to be prepared to pay 20% more per week for the Police Precept.</a:t>
            </a:r>
            <a:endParaRPr lang="en-GB" sz="2400" dirty="0">
              <a:solidFill>
                <a:srgbClr val="ED0973"/>
              </a:solidFill>
            </a:endParaRPr>
          </a:p>
        </p:txBody>
      </p:sp>
      <p:sp>
        <p:nvSpPr>
          <p:cNvPr id="11" name="TextBox 10">
            <a:extLst>
              <a:ext uri="{FF2B5EF4-FFF2-40B4-BE49-F238E27FC236}">
                <a16:creationId xmlns:a16="http://schemas.microsoft.com/office/drawing/2014/main" xmlns="" id="{D537B2FF-718F-453C-90C9-06D292B79302}"/>
              </a:ext>
            </a:extLst>
          </p:cNvPr>
          <p:cNvSpPr txBox="1"/>
          <p:nvPr/>
        </p:nvSpPr>
        <p:spPr>
          <a:xfrm>
            <a:off x="7524328" y="2305182"/>
            <a:ext cx="1619672" cy="1938992"/>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Residents who: live in East Lindsey, </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fall within SEG C2 and/or have lived in the same local area for 20 years + are slightly more likely to ‘Not be prepared to pay any more’ in Police Precept.</a:t>
            </a:r>
          </a:p>
        </p:txBody>
      </p:sp>
    </p:spTree>
    <p:extLst>
      <p:ext uri="{BB962C8B-B14F-4D97-AF65-F5344CB8AC3E}">
        <p14:creationId xmlns:p14="http://schemas.microsoft.com/office/powerpoint/2010/main" val="135108478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9D1370B-2E38-4487-B720-3E02902B53D1}"/>
              </a:ext>
            </a:extLst>
          </p:cNvPr>
          <p:cNvSpPr/>
          <p:nvPr/>
        </p:nvSpPr>
        <p:spPr>
          <a:xfrm>
            <a:off x="251521" y="919454"/>
            <a:ext cx="6984776"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endParaRPr lang="en-GB"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hartObject" descr="MarketSight_Chart"/>
          <p:cNvGraphicFramePr/>
          <p:nvPr>
            <p:extLst/>
          </p:nvPr>
        </p:nvGraphicFramePr>
        <p:xfrm>
          <a:off x="251521" y="1384983"/>
          <a:ext cx="6818509" cy="331087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
          <p:cNvSpPr>
            <a:spLocks noChangeArrowheads="1"/>
          </p:cNvSpPr>
          <p:nvPr/>
        </p:nvSpPr>
        <p:spPr>
          <a:xfrm>
            <a:off x="919003" y="1454206"/>
            <a:ext cx="5483544" cy="251711"/>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050" b="1" dirty="0">
                <a:latin typeface="Tahoma"/>
                <a:ea typeface="Tahoma" pitchFamily="34" charset="0"/>
                <a:cs typeface="Tahoma" pitchFamily="34" charset="0"/>
              </a:rPr>
              <a:t>Level of increase selected by Local Authority</a:t>
            </a:r>
          </a:p>
        </p:txBody>
      </p:sp>
      <p:sp>
        <p:nvSpPr>
          <p:cNvPr id="5" name="Text Box 7" descr="MarketSight_Chart_SampleSize"/>
          <p:cNvSpPr>
            <a:spLocks noChangeArrowheads="1"/>
          </p:cNvSpPr>
          <p:nvPr/>
        </p:nvSpPr>
        <p:spPr>
          <a:xfrm>
            <a:off x="251521" y="4659982"/>
            <a:ext cx="4104456" cy="46166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2018/Boston Borough (n=322), 2018/East Lindsey (n=838), 2018/Lincoln City (n=366), 2018/North Kesteven (n=555), 2018/South Holland (n=336), 2018/South Kesteven (n=455), 2018/West Lindsey (n=470)</a:t>
            </a:r>
          </a:p>
        </p:txBody>
      </p:sp>
      <p:sp>
        <p:nvSpPr>
          <p:cNvPr id="9" name="Title 1">
            <a:extLst>
              <a:ext uri="{FF2B5EF4-FFF2-40B4-BE49-F238E27FC236}">
                <a16:creationId xmlns:a16="http://schemas.microsoft.com/office/drawing/2014/main" xmlns="" id="{D322556E-6E6F-4BAF-8439-7DD4471FCACC}"/>
              </a:ext>
            </a:extLst>
          </p:cNvPr>
          <p:cNvSpPr txBox="1">
            <a:spLocks/>
          </p:cNvSpPr>
          <p:nvPr/>
        </p:nvSpPr>
        <p:spPr>
          <a:xfrm>
            <a:off x="251522" y="123480"/>
            <a:ext cx="7344814" cy="7250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Residents of West Lindsey (42%) and North Kesteven (41%) are the most likely to select the highest weekly increase +20%</a:t>
            </a:r>
            <a:endParaRPr lang="en-GB" sz="2000" dirty="0">
              <a:solidFill>
                <a:srgbClr val="ED0973"/>
              </a:solidFill>
            </a:endParaRPr>
          </a:p>
        </p:txBody>
      </p:sp>
      <p:sp>
        <p:nvSpPr>
          <p:cNvPr id="10" name="TextBox 9">
            <a:extLst>
              <a:ext uri="{FF2B5EF4-FFF2-40B4-BE49-F238E27FC236}">
                <a16:creationId xmlns:a16="http://schemas.microsoft.com/office/drawing/2014/main" xmlns="" id="{DCAEAC3B-D0E7-4891-B6B5-E84C362AA2E0}"/>
              </a:ext>
            </a:extLst>
          </p:cNvPr>
          <p:cNvSpPr txBox="1"/>
          <p:nvPr/>
        </p:nvSpPr>
        <p:spPr>
          <a:xfrm>
            <a:off x="7529264" y="3003798"/>
            <a:ext cx="161967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Residents of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East Lindsey and Lincoln City are the most likely to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‘Not be prepared to pay any more’.</a:t>
            </a:r>
          </a:p>
        </p:txBody>
      </p:sp>
      <p:sp>
        <p:nvSpPr>
          <p:cNvPr id="7" name="Slide Number Placeholder 6">
            <a:extLst>
              <a:ext uri="{FF2B5EF4-FFF2-40B4-BE49-F238E27FC236}">
                <a16:creationId xmlns:a16="http://schemas.microsoft.com/office/drawing/2014/main" xmlns="" id="{A4CE2148-D8D4-4514-8DC6-B4CE732AFDF6}"/>
              </a:ext>
            </a:extLst>
          </p:cNvPr>
          <p:cNvSpPr>
            <a:spLocks noGrp="1"/>
          </p:cNvSpPr>
          <p:nvPr>
            <p:ph type="sldNum" sz="quarter" idx="12"/>
          </p:nvPr>
        </p:nvSpPr>
        <p:spPr/>
        <p:txBody>
          <a:bodyPr/>
          <a:lstStyle/>
          <a:p>
            <a:fld id="{50DE9A6E-8F21-484F-844E-94FEC60E2113}" type="slidenum">
              <a:rPr lang="en-US" smtClean="0"/>
              <a:t>77</a:t>
            </a:fld>
            <a:endParaRPr lang="en-US"/>
          </a:p>
        </p:txBody>
      </p:sp>
      <p:sp>
        <p:nvSpPr>
          <p:cNvPr id="11" name="Footer Placeholder 10">
            <a:extLst>
              <a:ext uri="{FF2B5EF4-FFF2-40B4-BE49-F238E27FC236}">
                <a16:creationId xmlns:a16="http://schemas.microsoft.com/office/drawing/2014/main" xmlns="" id="{47092227-AB93-4B75-B996-68EAB8E969AE}"/>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42581406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MarketSight_Chart"/>
          <p:cNvGraphicFramePr/>
          <p:nvPr>
            <p:extLst>
              <p:ext uri="{D42A27DB-BD31-4B8C-83A1-F6EECF244321}">
                <p14:modId xmlns:p14="http://schemas.microsoft.com/office/powerpoint/2010/main" val="59393053"/>
              </p:ext>
            </p:extLst>
          </p:nvPr>
        </p:nvGraphicFramePr>
        <p:xfrm>
          <a:off x="179512" y="1553548"/>
          <a:ext cx="6967017" cy="31576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
          <p:cNvSpPr>
            <a:spLocks noChangeArrowheads="1"/>
          </p:cNvSpPr>
          <p:nvPr/>
        </p:nvSpPr>
        <p:spPr>
          <a:xfrm>
            <a:off x="202772" y="4744504"/>
            <a:ext cx="4320480" cy="276999"/>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600" dirty="0">
                <a:latin typeface="Tahoma"/>
                <a:ea typeface="Tahoma" pitchFamily="34" charset="0"/>
                <a:cs typeface="Tahoma" pitchFamily="34" charset="0"/>
              </a:rPr>
              <a:t>Unweighted Base: 2018/Band A (n=591), 2018/Band B (n=624), 2018/Band C (n=749), 2018/Band D (n=928), 2018/Band E (n=246), 2018/Band F (n=123), 2018/Band G (n=67), 2018/Band H (n=14)</a:t>
            </a:r>
          </a:p>
        </p:txBody>
      </p:sp>
      <p:sp>
        <p:nvSpPr>
          <p:cNvPr id="6" name="Rectangle 5">
            <a:extLst>
              <a:ext uri="{FF2B5EF4-FFF2-40B4-BE49-F238E27FC236}">
                <a16:creationId xmlns:a16="http://schemas.microsoft.com/office/drawing/2014/main" xmlns="" id="{12BCE818-0275-49D4-ACDD-1F038D45A61F}"/>
              </a:ext>
            </a:extLst>
          </p:cNvPr>
          <p:cNvSpPr/>
          <p:nvPr/>
        </p:nvSpPr>
        <p:spPr>
          <a:xfrm>
            <a:off x="179512" y="1105420"/>
            <a:ext cx="7344816" cy="461665"/>
          </a:xfrm>
          <a:prstGeom prst="rect">
            <a:avLst/>
          </a:prstGeom>
        </p:spPr>
        <p:txBody>
          <a:bodyPr wrap="square">
            <a:spAutoFit/>
          </a:bodyPr>
          <a:lstStyle/>
          <a:p>
            <a:pPr algn="ctr"/>
            <a:r>
              <a:rPr lang="en-GB" sz="1200" b="1" dirty="0">
                <a:latin typeface="Tahoma" panose="020B0604030504040204" pitchFamily="34" charset="0"/>
              </a:rPr>
              <a:t>Please indicate below how much more you would be prepared to pay per week, for more police officers and a better policing service in LINCOLNSHIRE. (Please select one option) </a:t>
            </a:r>
            <a:r>
              <a:rPr lang="en-GB" sz="1200" dirty="0"/>
              <a:t> </a:t>
            </a:r>
          </a:p>
        </p:txBody>
      </p:sp>
      <p:sp>
        <p:nvSpPr>
          <p:cNvPr id="3" name="Slide Number Placeholder 2">
            <a:extLst>
              <a:ext uri="{FF2B5EF4-FFF2-40B4-BE49-F238E27FC236}">
                <a16:creationId xmlns:a16="http://schemas.microsoft.com/office/drawing/2014/main" xmlns="" id="{97A38119-A951-456A-8A18-35238AA90D88}"/>
              </a:ext>
            </a:extLst>
          </p:cNvPr>
          <p:cNvSpPr>
            <a:spLocks noGrp="1"/>
          </p:cNvSpPr>
          <p:nvPr>
            <p:ph type="sldNum" sz="quarter" idx="12"/>
          </p:nvPr>
        </p:nvSpPr>
        <p:spPr/>
        <p:txBody>
          <a:bodyPr/>
          <a:lstStyle/>
          <a:p>
            <a:fld id="{50DE9A6E-8F21-484F-844E-94FEC60E2113}" type="slidenum">
              <a:rPr lang="en-US" smtClean="0"/>
              <a:t>78</a:t>
            </a:fld>
            <a:endParaRPr lang="en-US"/>
          </a:p>
        </p:txBody>
      </p:sp>
      <p:sp>
        <p:nvSpPr>
          <p:cNvPr id="7" name="Footer Placeholder 6">
            <a:extLst>
              <a:ext uri="{FF2B5EF4-FFF2-40B4-BE49-F238E27FC236}">
                <a16:creationId xmlns:a16="http://schemas.microsoft.com/office/drawing/2014/main" xmlns="" id="{C659F61F-77A9-4D8F-B4C5-EF0C3599F1FC}"/>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F7E74111-99BA-4EAF-80AE-7ED2B62FA107}"/>
              </a:ext>
            </a:extLst>
          </p:cNvPr>
          <p:cNvSpPr txBox="1">
            <a:spLocks/>
          </p:cNvSpPr>
          <p:nvPr/>
        </p:nvSpPr>
        <p:spPr>
          <a:xfrm>
            <a:off x="251522" y="123480"/>
            <a:ext cx="7216078" cy="1152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20% more per week in the Police Precept is the mode answer option selected by residents in all Council Tax Bands with the exception of Band G, where 15% more is the mode answer.</a:t>
            </a:r>
            <a:endParaRPr lang="en-GB" sz="2000" dirty="0">
              <a:solidFill>
                <a:srgbClr val="ED0973"/>
              </a:solidFill>
            </a:endParaRPr>
          </a:p>
        </p:txBody>
      </p:sp>
    </p:spTree>
    <p:extLst>
      <p:ext uri="{BB962C8B-B14F-4D97-AF65-F5344CB8AC3E}">
        <p14:creationId xmlns:p14="http://schemas.microsoft.com/office/powerpoint/2010/main" val="26704511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BBB6B95-77D5-4F18-B4DB-05EEC5910D34}"/>
              </a:ext>
            </a:extLst>
          </p:cNvPr>
          <p:cNvSpPr>
            <a:spLocks noGrp="1"/>
          </p:cNvSpPr>
          <p:nvPr>
            <p:ph type="sldNum" sz="quarter" idx="12"/>
          </p:nvPr>
        </p:nvSpPr>
        <p:spPr/>
        <p:txBody>
          <a:bodyPr/>
          <a:lstStyle/>
          <a:p>
            <a:fld id="{857A2A22-3899-4136-BDB9-36AC9C8678DA}" type="slidenum">
              <a:rPr lang="en-GB" smtClean="0"/>
              <a:t>79</a:t>
            </a:fld>
            <a:endParaRPr lang="en-GB" dirty="0"/>
          </a:p>
        </p:txBody>
      </p:sp>
      <p:graphicFrame>
        <p:nvGraphicFramePr>
          <p:cNvPr id="3" name="Chart 2">
            <a:extLst>
              <a:ext uri="{FF2B5EF4-FFF2-40B4-BE49-F238E27FC236}">
                <a16:creationId xmlns:a16="http://schemas.microsoft.com/office/drawing/2014/main" xmlns="" id="{ABA9BAF5-0CFD-4741-B5B5-76E6EF0C1A1D}"/>
              </a:ext>
            </a:extLst>
          </p:cNvPr>
          <p:cNvGraphicFramePr>
            <a:graphicFrameLocks/>
          </p:cNvGraphicFramePr>
          <p:nvPr>
            <p:extLst/>
          </p:nvPr>
        </p:nvGraphicFramePr>
        <p:xfrm>
          <a:off x="251520" y="1777921"/>
          <a:ext cx="7200798" cy="288895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xmlns="" id="{A1A7732C-8D2D-4553-8728-BBD4449C319A}"/>
              </a:ext>
            </a:extLst>
          </p:cNvPr>
          <p:cNvSpPr/>
          <p:nvPr/>
        </p:nvSpPr>
        <p:spPr>
          <a:xfrm>
            <a:off x="323528" y="1131590"/>
            <a:ext cx="6840760"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a:t>
            </a:r>
            <a:r>
              <a:rPr lang="en-GB" sz="1200" dirty="0">
                <a:latin typeface="Tahoma" panose="020B0604030504040204" pitchFamily="34" charset="0"/>
                <a:ea typeface="Tahoma" panose="020B0604030504040204" pitchFamily="34" charset="0"/>
                <a:cs typeface="Tahoma" panose="020B0604030504040204" pitchFamily="34" charset="0"/>
              </a:rPr>
              <a:t> </a:t>
            </a:r>
            <a:r>
              <a:rPr lang="en-GB" sz="1200" b="1" dirty="0">
                <a:latin typeface="Tahoma" panose="020B0604030504040204" pitchFamily="34" charset="0"/>
                <a:ea typeface="Tahoma" panose="020B0604030504040204" pitchFamily="34" charset="0"/>
                <a:cs typeface="Tahoma" panose="020B0604030504040204" pitchFamily="34" charset="0"/>
              </a:rPr>
              <a:t>Survey</a:t>
            </a:r>
          </a:p>
        </p:txBody>
      </p:sp>
      <p:sp>
        <p:nvSpPr>
          <p:cNvPr id="6" name="TextBox 5">
            <a:extLst>
              <a:ext uri="{FF2B5EF4-FFF2-40B4-BE49-F238E27FC236}">
                <a16:creationId xmlns:a16="http://schemas.microsoft.com/office/drawing/2014/main" xmlns="" id="{9164E143-E3CB-410D-A3E6-DAC200F586D5}"/>
              </a:ext>
            </a:extLst>
          </p:cNvPr>
          <p:cNvSpPr txBox="1"/>
          <p:nvPr/>
        </p:nvSpPr>
        <p:spPr>
          <a:xfrm>
            <a:off x="7524324" y="1466616"/>
            <a:ext cx="1619676" cy="3231654"/>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Taken in the round, residents have accepted the higher incremental amounts used year-on-year as answer options in the survey.</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The average is higher in every Council Band than in the 2017 Survey, with the exception of Band B which had an average weekly incremental amount of £0.51 last year. </a:t>
            </a:r>
          </a:p>
        </p:txBody>
      </p:sp>
      <p:sp>
        <p:nvSpPr>
          <p:cNvPr id="8" name="Title 1">
            <a:extLst>
              <a:ext uri="{FF2B5EF4-FFF2-40B4-BE49-F238E27FC236}">
                <a16:creationId xmlns:a16="http://schemas.microsoft.com/office/drawing/2014/main" xmlns="" id="{A89A4F03-4086-4758-A180-965C3A94F29A}"/>
              </a:ext>
            </a:extLst>
          </p:cNvPr>
          <p:cNvSpPr txBox="1">
            <a:spLocks/>
          </p:cNvSpPr>
          <p:nvPr/>
        </p:nvSpPr>
        <p:spPr>
          <a:xfrm>
            <a:off x="251522" y="123480"/>
            <a:ext cx="7200798" cy="115212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average incremental amount per week that residents are prepared to pay has risen year-on-year across all Council Tax Bands bar one, with Band B the only exception. </a:t>
            </a:r>
            <a:endParaRPr lang="en-GB" sz="2400" u="sng" dirty="0">
              <a:solidFill>
                <a:srgbClr val="ED0973"/>
              </a:solidFill>
            </a:endParaRPr>
          </a:p>
        </p:txBody>
      </p:sp>
      <p:sp>
        <p:nvSpPr>
          <p:cNvPr id="5" name="Footer Placeholder 4">
            <a:extLst>
              <a:ext uri="{FF2B5EF4-FFF2-40B4-BE49-F238E27FC236}">
                <a16:creationId xmlns:a16="http://schemas.microsoft.com/office/drawing/2014/main" xmlns="" id="{6D12220C-380B-4F13-A36A-3B60A19EB496}"/>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342589541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51522" y="123480"/>
            <a:ext cx="7023139" cy="838354"/>
          </a:xfrm>
        </p:spPr>
        <p:txBody>
          <a:bodyPr>
            <a:normAutofit/>
          </a:bodyPr>
          <a:lstStyle/>
          <a:p>
            <a:r>
              <a:rPr lang="en-GB" sz="2400" dirty="0">
                <a:solidFill>
                  <a:srgbClr val="0B3B6C"/>
                </a:solidFill>
              </a:rPr>
              <a:t>Survey structure</a:t>
            </a:r>
            <a:br>
              <a:rPr lang="en-GB" sz="2400" dirty="0">
                <a:solidFill>
                  <a:srgbClr val="0B3B6C"/>
                </a:solidFill>
              </a:rPr>
            </a:br>
            <a:r>
              <a:rPr lang="en-GB" sz="2400" dirty="0">
                <a:solidFill>
                  <a:srgbClr val="ED0873"/>
                </a:solidFill>
              </a:rPr>
              <a:t>Balancing comprehensiveness &amp; completion rate</a:t>
            </a:r>
            <a:endParaRPr lang="en-GB" sz="2400" u="sng" dirty="0">
              <a:solidFill>
                <a:srgbClr val="ED0973"/>
              </a:solidFill>
            </a:endParaRPr>
          </a:p>
        </p:txBody>
      </p:sp>
      <p:sp>
        <p:nvSpPr>
          <p:cNvPr id="3" name="Content Placeholder 2"/>
          <p:cNvSpPr>
            <a:spLocks noGrp="1"/>
          </p:cNvSpPr>
          <p:nvPr>
            <p:ph idx="1"/>
          </p:nvPr>
        </p:nvSpPr>
        <p:spPr>
          <a:xfrm>
            <a:off x="251522" y="961834"/>
            <a:ext cx="5328590" cy="4058186"/>
          </a:xfrm>
        </p:spPr>
        <p:txBody>
          <a:bodyPr>
            <a:noAutofit/>
          </a:bodyPr>
          <a:lstStyle/>
          <a:p>
            <a:pPr marL="0" indent="0">
              <a:buNone/>
            </a:pPr>
            <a:r>
              <a:rPr lang="en-GB" sz="900" dirty="0"/>
              <a:t>Question themes</a:t>
            </a:r>
          </a:p>
          <a:p>
            <a:r>
              <a:rPr lang="en-GB" sz="900" dirty="0"/>
              <a:t>Age </a:t>
            </a:r>
            <a:r>
              <a:rPr lang="en-GB" sz="900" i="1" dirty="0"/>
              <a:t>(Under 16s screened out)</a:t>
            </a:r>
          </a:p>
          <a:p>
            <a:r>
              <a:rPr lang="en-GB" sz="900" dirty="0"/>
              <a:t>Residence </a:t>
            </a:r>
            <a:r>
              <a:rPr lang="en-GB" sz="900" i="1" dirty="0"/>
              <a:t>(Non-Lincolnshire screened out)</a:t>
            </a:r>
          </a:p>
          <a:p>
            <a:r>
              <a:rPr lang="en-GB" sz="900" dirty="0"/>
              <a:t>Duration of residence</a:t>
            </a:r>
          </a:p>
          <a:p>
            <a:r>
              <a:rPr lang="en-GB" sz="900" dirty="0"/>
              <a:t>Fear of crime</a:t>
            </a:r>
          </a:p>
          <a:p>
            <a:r>
              <a:rPr lang="en-GB" sz="900" dirty="0"/>
              <a:t>Experience of crime in the last year</a:t>
            </a:r>
          </a:p>
          <a:p>
            <a:r>
              <a:rPr lang="en-GB" sz="900" dirty="0"/>
              <a:t>Incidence of crime experienced</a:t>
            </a:r>
          </a:p>
          <a:p>
            <a:r>
              <a:rPr lang="en-GB" sz="900" dirty="0"/>
              <a:t>Perspective on local area</a:t>
            </a:r>
          </a:p>
          <a:p>
            <a:r>
              <a:rPr lang="en-GB" sz="900" dirty="0"/>
              <a:t>Threatening behaviour</a:t>
            </a:r>
          </a:p>
          <a:p>
            <a:r>
              <a:rPr lang="en-GB" sz="900" dirty="0"/>
              <a:t>Online/Cyber crime</a:t>
            </a:r>
          </a:p>
          <a:p>
            <a:r>
              <a:rPr lang="en-GB" sz="900" dirty="0"/>
              <a:t>Crime Reported Y/N</a:t>
            </a:r>
          </a:p>
          <a:p>
            <a:r>
              <a:rPr lang="en-GB" sz="900" dirty="0"/>
              <a:t>Method of Reporting Crime</a:t>
            </a:r>
          </a:p>
          <a:p>
            <a:r>
              <a:rPr lang="en-GB" sz="900" dirty="0"/>
              <a:t>Crime Reporting Satisfaction</a:t>
            </a:r>
          </a:p>
          <a:p>
            <a:r>
              <a:rPr lang="en-GB" sz="900" dirty="0"/>
              <a:t>Crime Reporting future intent </a:t>
            </a:r>
            <a:br>
              <a:rPr lang="en-GB" sz="900" dirty="0"/>
            </a:br>
            <a:r>
              <a:rPr lang="en-GB" sz="900" dirty="0"/>
              <a:t>Emergency/Non Emergency</a:t>
            </a:r>
          </a:p>
          <a:p>
            <a:r>
              <a:rPr lang="en-GB" sz="900" dirty="0"/>
              <a:t>Budget Allocation splits</a:t>
            </a:r>
          </a:p>
          <a:p>
            <a:r>
              <a:rPr lang="en-GB" sz="900" dirty="0"/>
              <a:t>999 call resource deployment</a:t>
            </a:r>
          </a:p>
          <a:p>
            <a:r>
              <a:rPr lang="en-GB" sz="900" dirty="0"/>
              <a:t>Police Funding perceptions</a:t>
            </a:r>
            <a:endParaRPr lang="en-GB" sz="900" i="1" dirty="0"/>
          </a:p>
          <a:p>
            <a:r>
              <a:rPr lang="en-GB" sz="900" dirty="0"/>
              <a:t>Council Tax Band / Prepared to Pay</a:t>
            </a:r>
          </a:p>
          <a:p>
            <a:r>
              <a:rPr lang="en-GB" sz="900" dirty="0"/>
              <a:t>Initiative Awareness</a:t>
            </a:r>
          </a:p>
          <a:p>
            <a:r>
              <a:rPr lang="en-GB" sz="900" dirty="0"/>
              <a:t>Initiative Impact</a:t>
            </a:r>
            <a:endParaRPr lang="en-GB" sz="900" i="1" dirty="0"/>
          </a:p>
          <a:p>
            <a:r>
              <a:rPr lang="en-GB" sz="900" dirty="0"/>
              <a:t>Awareness of PCC role</a:t>
            </a:r>
            <a:endParaRPr lang="en-GB" sz="900" i="1" dirty="0"/>
          </a:p>
          <a:p>
            <a:r>
              <a:rPr lang="en-GB" sz="900" dirty="0"/>
              <a:t>Relationship Status</a:t>
            </a:r>
          </a:p>
          <a:p>
            <a:r>
              <a:rPr lang="en-GB" sz="900" dirty="0"/>
              <a:t>Employment Status</a:t>
            </a:r>
          </a:p>
          <a:p>
            <a:endParaRPr lang="en-GB" sz="900" dirty="0"/>
          </a:p>
        </p:txBody>
      </p:sp>
      <p:sp>
        <p:nvSpPr>
          <p:cNvPr id="13" name="Slide Number Placeholder 12">
            <a:extLst>
              <a:ext uri="{FF2B5EF4-FFF2-40B4-BE49-F238E27FC236}">
                <a16:creationId xmlns:a16="http://schemas.microsoft.com/office/drawing/2014/main" xmlns="" id="{F90D4D15-21CD-4922-966E-8D2F99993976}"/>
              </a:ext>
            </a:extLst>
          </p:cNvPr>
          <p:cNvSpPr>
            <a:spLocks noGrp="1"/>
          </p:cNvSpPr>
          <p:nvPr>
            <p:ph type="sldNum" sz="quarter" idx="12"/>
          </p:nvPr>
        </p:nvSpPr>
        <p:spPr/>
        <p:txBody>
          <a:bodyPr/>
          <a:lstStyle/>
          <a:p>
            <a:fld id="{857A2A22-3899-4136-BDB9-36AC9C8678DA}" type="slidenum">
              <a:rPr lang="en-GB" smtClean="0"/>
              <a:t>8</a:t>
            </a:fld>
            <a:endParaRPr lang="en-GB"/>
          </a:p>
        </p:txBody>
      </p:sp>
      <p:sp>
        <p:nvSpPr>
          <p:cNvPr id="6" name="Content Placeholder 2">
            <a:extLst>
              <a:ext uri="{FF2B5EF4-FFF2-40B4-BE49-F238E27FC236}">
                <a16:creationId xmlns:a16="http://schemas.microsoft.com/office/drawing/2014/main" xmlns="" id="{96A5F24D-C737-4FAC-89B7-D59B710E3308}"/>
              </a:ext>
            </a:extLst>
          </p:cNvPr>
          <p:cNvSpPr txBox="1">
            <a:spLocks/>
          </p:cNvSpPr>
          <p:nvPr/>
        </p:nvSpPr>
        <p:spPr>
          <a:xfrm>
            <a:off x="2843808" y="987574"/>
            <a:ext cx="3593856" cy="517633"/>
          </a:xfrm>
          <a:prstGeom prst="rect">
            <a:avLst/>
          </a:prstGeom>
        </p:spPr>
        <p:txBody>
          <a:bodyPr vert="horz" lIns="68580" tIns="34290" rIns="68580" bIns="34290" rtlCol="0">
            <a:noAutofit/>
          </a:bodyPr>
          <a:lstStyle>
            <a:lvl1pPr marL="457189" indent="-457189" algn="l" defTabSz="1219170" rtl="0" eaLnBrk="1" latinLnBrk="0" hangingPunct="1">
              <a:spcBef>
                <a:spcPct val="20000"/>
              </a:spcBef>
              <a:buClr>
                <a:srgbClr val="FF0066"/>
              </a:buClr>
              <a:buFont typeface="Arial" pitchFamily="34" charset="0"/>
              <a:buChar char="•"/>
              <a:defRPr sz="2400" kern="1200">
                <a:solidFill>
                  <a:schemeClr val="tx2">
                    <a:lumMod val="75000"/>
                  </a:schemeClr>
                </a:solidFill>
                <a:latin typeface="Tahoma" pitchFamily="34" charset="0"/>
                <a:ea typeface="Tahoma" pitchFamily="34" charset="0"/>
                <a:cs typeface="Tahoma" pitchFamily="34" charset="0"/>
              </a:defRPr>
            </a:lvl1pPr>
            <a:lvl2pPr marL="990575" indent="-380990" algn="l" defTabSz="1219170" rtl="0" eaLnBrk="1" latinLnBrk="0" hangingPunct="1">
              <a:spcBef>
                <a:spcPct val="20000"/>
              </a:spcBef>
              <a:buClr>
                <a:srgbClr val="FF0066"/>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2pPr>
            <a:lvl3pPr marL="1523962" indent="-304792" algn="l" defTabSz="1219170" rtl="0" eaLnBrk="1" latinLnBrk="0" hangingPunct="1">
              <a:spcBef>
                <a:spcPct val="20000"/>
              </a:spcBef>
              <a:buClr>
                <a:srgbClr val="FF0066"/>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3pPr>
            <a:lvl4pPr marL="2133547" indent="-304792" algn="l" defTabSz="1219170" rtl="0" eaLnBrk="1" latinLnBrk="0" hangingPunct="1">
              <a:spcBef>
                <a:spcPct val="20000"/>
              </a:spcBef>
              <a:buClr>
                <a:srgbClr val="FF0066"/>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4pPr>
            <a:lvl5pPr marL="2743131" indent="-304792" algn="l" defTabSz="1219170" rtl="0" eaLnBrk="1" latinLnBrk="0" hangingPunct="1">
              <a:spcBef>
                <a:spcPct val="20000"/>
              </a:spcBef>
              <a:buClr>
                <a:srgbClr val="FF0066"/>
              </a:buClr>
              <a:buFont typeface="Arial" pitchFamily="34" charset="0"/>
              <a:buChar char="•"/>
              <a:defRPr sz="1867" kern="1200">
                <a:solidFill>
                  <a:schemeClr val="tx2">
                    <a:lumMod val="75000"/>
                  </a:schemeClr>
                </a:solidFill>
                <a:latin typeface="Tahoma" pitchFamily="34" charset="0"/>
                <a:ea typeface="Tahoma" pitchFamily="34" charset="0"/>
                <a:cs typeface="Tahoma"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endParaRPr lang="en-GB" sz="900" dirty="0"/>
          </a:p>
          <a:p>
            <a:r>
              <a:rPr lang="en-GB" sz="900" dirty="0"/>
              <a:t>Occupation</a:t>
            </a:r>
          </a:p>
          <a:p>
            <a:r>
              <a:rPr lang="en-GB" sz="900" dirty="0"/>
              <a:t>Marital Status</a:t>
            </a:r>
          </a:p>
          <a:p>
            <a:r>
              <a:rPr lang="en-GB" sz="900" dirty="0"/>
              <a:t>Gender</a:t>
            </a:r>
          </a:p>
          <a:p>
            <a:r>
              <a:rPr lang="en-GB" sz="900" dirty="0"/>
              <a:t>Ethnicity</a:t>
            </a:r>
          </a:p>
          <a:p>
            <a:r>
              <a:rPr lang="en-GB" sz="900" dirty="0"/>
              <a:t>Expression of interest in</a:t>
            </a:r>
            <a:br>
              <a:rPr lang="en-GB" sz="900" dirty="0"/>
            </a:br>
            <a:r>
              <a:rPr lang="en-GB" sz="900" dirty="0"/>
              <a:t>joining Community Panel</a:t>
            </a:r>
          </a:p>
          <a:p>
            <a:r>
              <a:rPr lang="en-GB" sz="900" dirty="0"/>
              <a:t>Other matters</a:t>
            </a:r>
          </a:p>
          <a:p>
            <a:pPr marL="0" indent="0">
              <a:buNone/>
            </a:pPr>
            <a:endParaRPr lang="en-GB" sz="900" dirty="0"/>
          </a:p>
          <a:p>
            <a:endParaRPr lang="en-GB" sz="900" dirty="0"/>
          </a:p>
        </p:txBody>
      </p:sp>
      <p:sp>
        <p:nvSpPr>
          <p:cNvPr id="10" name="TextBox 9">
            <a:extLst>
              <a:ext uri="{FF2B5EF4-FFF2-40B4-BE49-F238E27FC236}">
                <a16:creationId xmlns:a16="http://schemas.microsoft.com/office/drawing/2014/main" xmlns="" id="{D8126E38-017B-41B0-AF41-19C0E5167425}"/>
              </a:ext>
            </a:extLst>
          </p:cNvPr>
          <p:cNvSpPr txBox="1"/>
          <p:nvPr/>
        </p:nvSpPr>
        <p:spPr>
          <a:xfrm>
            <a:off x="7516368" y="1851670"/>
            <a:ext cx="1627632" cy="2862322"/>
          </a:xfrm>
          <a:prstGeom prst="rect">
            <a:avLst/>
          </a:prstGeom>
          <a:solidFill>
            <a:schemeClr val="bg1">
              <a:lumMod val="50000"/>
            </a:schemeClr>
          </a:solidFill>
        </p:spPr>
        <p:txBody>
          <a:bodyPr wrap="square" rtlCol="0">
            <a:spAutoFit/>
          </a:bodyPr>
          <a:lstStyle/>
          <a:p>
            <a:pPr algn="ct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The completion rate for the survey </a:t>
            </a:r>
            <a:b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was 74%* </a:t>
            </a:r>
            <a:b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GB" sz="1200" b="1" dirty="0" err="1">
                <a:solidFill>
                  <a:schemeClr val="bg1"/>
                </a:solidFill>
                <a:latin typeface="Tahoma" panose="020B0604030504040204" pitchFamily="34" charset="0"/>
                <a:ea typeface="Tahoma" panose="020B0604030504040204" pitchFamily="34" charset="0"/>
                <a:cs typeface="Tahoma" panose="020B0604030504040204" pitchFamily="34" charset="0"/>
              </a:rPr>
              <a:t>cf</a:t>
            </a:r>
            <a: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t> 73% in 2017)</a:t>
            </a:r>
            <a:br>
              <a:rPr lang="en-GB" sz="12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We regard any rate of 70%+ as satisfactory for this length of survey.</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*Excludes Research Now participants who were incentivised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to complete.</a:t>
            </a:r>
          </a:p>
        </p:txBody>
      </p:sp>
      <p:pic>
        <p:nvPicPr>
          <p:cNvPr id="4" name="Picture 3">
            <a:extLst>
              <a:ext uri="{FF2B5EF4-FFF2-40B4-BE49-F238E27FC236}">
                <a16:creationId xmlns:a16="http://schemas.microsoft.com/office/drawing/2014/main" xmlns="" id="{C6775B78-DCB8-49C6-8CE5-86154D464815}"/>
              </a:ext>
            </a:extLst>
          </p:cNvPr>
          <p:cNvPicPr>
            <a:picLocks noChangeAspect="1"/>
          </p:cNvPicPr>
          <p:nvPr/>
        </p:nvPicPr>
        <p:blipFill>
          <a:blip r:embed="rId3"/>
          <a:stretch>
            <a:fillRect/>
          </a:stretch>
        </p:blipFill>
        <p:spPr>
          <a:xfrm>
            <a:off x="3004052" y="2659880"/>
            <a:ext cx="2831238" cy="196975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C64C801B-FAFA-4497-9267-EBF59FAEFF99}"/>
              </a:ext>
            </a:extLst>
          </p:cNvPr>
          <p:cNvPicPr>
            <a:picLocks noChangeAspect="1"/>
          </p:cNvPicPr>
          <p:nvPr/>
        </p:nvPicPr>
        <p:blipFill>
          <a:blip r:embed="rId4"/>
          <a:stretch>
            <a:fillRect/>
          </a:stretch>
        </p:blipFill>
        <p:spPr>
          <a:xfrm>
            <a:off x="5009292" y="997363"/>
            <a:ext cx="2313113" cy="1581203"/>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xmlns="" id="{AA4C3F24-A23A-4C57-9004-735BF830A147}"/>
              </a:ext>
            </a:extLst>
          </p:cNvPr>
          <p:cNvPicPr>
            <a:picLocks noChangeAspect="1"/>
          </p:cNvPicPr>
          <p:nvPr/>
        </p:nvPicPr>
        <p:blipFill>
          <a:blip r:embed="rId5"/>
          <a:stretch>
            <a:fillRect/>
          </a:stretch>
        </p:blipFill>
        <p:spPr>
          <a:xfrm>
            <a:off x="6000359" y="2728847"/>
            <a:ext cx="1192238" cy="22191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019051"/>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BBB6B95-77D5-4F18-B4DB-05EEC5910D34}"/>
              </a:ext>
            </a:extLst>
          </p:cNvPr>
          <p:cNvSpPr>
            <a:spLocks noGrp="1"/>
          </p:cNvSpPr>
          <p:nvPr>
            <p:ph type="sldNum" sz="quarter" idx="12"/>
          </p:nvPr>
        </p:nvSpPr>
        <p:spPr/>
        <p:txBody>
          <a:bodyPr/>
          <a:lstStyle/>
          <a:p>
            <a:fld id="{857A2A22-3899-4136-BDB9-36AC9C8678DA}" type="slidenum">
              <a:rPr lang="en-GB" smtClean="0">
                <a:solidFill>
                  <a:srgbClr val="ED0973"/>
                </a:solidFill>
              </a:rPr>
              <a:t>80</a:t>
            </a:fld>
            <a:endParaRPr lang="en-GB" dirty="0">
              <a:solidFill>
                <a:srgbClr val="ED0973"/>
              </a:solidFill>
            </a:endParaRPr>
          </a:p>
        </p:txBody>
      </p:sp>
      <p:graphicFrame>
        <p:nvGraphicFramePr>
          <p:cNvPr id="3" name="Chart 2">
            <a:extLst>
              <a:ext uri="{FF2B5EF4-FFF2-40B4-BE49-F238E27FC236}">
                <a16:creationId xmlns:a16="http://schemas.microsoft.com/office/drawing/2014/main" xmlns="" id="{42CBEBF2-18A7-4BEE-8C55-E6862AD4F5B8}"/>
              </a:ext>
            </a:extLst>
          </p:cNvPr>
          <p:cNvGraphicFramePr>
            <a:graphicFrameLocks/>
          </p:cNvGraphicFramePr>
          <p:nvPr>
            <p:extLst/>
          </p:nvPr>
        </p:nvGraphicFramePr>
        <p:xfrm>
          <a:off x="251520" y="1563638"/>
          <a:ext cx="7200800" cy="317524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xmlns="" id="{F7F20392-7CCC-43F2-8236-CF59A9270F2C}"/>
              </a:ext>
            </a:extLst>
          </p:cNvPr>
          <p:cNvSpPr/>
          <p:nvPr/>
        </p:nvSpPr>
        <p:spPr>
          <a:xfrm>
            <a:off x="251520" y="1094681"/>
            <a:ext cx="6984776"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6" name="Title 1">
            <a:extLst>
              <a:ext uri="{FF2B5EF4-FFF2-40B4-BE49-F238E27FC236}">
                <a16:creationId xmlns:a16="http://schemas.microsoft.com/office/drawing/2014/main" xmlns="" id="{A5DF41FF-87CD-4A50-BA61-2CAB317611F9}"/>
              </a:ext>
            </a:extLst>
          </p:cNvPr>
          <p:cNvSpPr txBox="1">
            <a:spLocks/>
          </p:cNvSpPr>
          <p:nvPr/>
        </p:nvSpPr>
        <p:spPr>
          <a:xfrm>
            <a:off x="251522" y="123480"/>
            <a:ext cx="7200798" cy="115212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average incremental amount residents are prepared to pay increased year-on-year in </a:t>
            </a:r>
            <a:r>
              <a:rPr lang="en-GB" sz="2400" b="1" dirty="0">
                <a:solidFill>
                  <a:srgbClr val="0B3B6C"/>
                </a:solidFill>
              </a:rPr>
              <a:t>every</a:t>
            </a:r>
            <a:r>
              <a:rPr lang="en-GB" sz="2400" dirty="0">
                <a:solidFill>
                  <a:srgbClr val="0B3B6C"/>
                </a:solidFill>
              </a:rPr>
              <a:t> Council Band when those </a:t>
            </a:r>
            <a:r>
              <a:rPr lang="en-GB" sz="2400" b="1" dirty="0">
                <a:solidFill>
                  <a:srgbClr val="0B3B6C"/>
                </a:solidFill>
              </a:rPr>
              <a:t>not</a:t>
            </a:r>
            <a:r>
              <a:rPr lang="en-GB" sz="2400" dirty="0">
                <a:solidFill>
                  <a:srgbClr val="0B3B6C"/>
                </a:solidFill>
              </a:rPr>
              <a:t> prepared to pay more are included in the calculation</a:t>
            </a:r>
            <a:endParaRPr lang="en-GB" sz="2400" u="sng" dirty="0">
              <a:solidFill>
                <a:srgbClr val="ED0973"/>
              </a:solidFill>
            </a:endParaRPr>
          </a:p>
        </p:txBody>
      </p:sp>
      <p:sp>
        <p:nvSpPr>
          <p:cNvPr id="8" name="TextBox 7">
            <a:extLst>
              <a:ext uri="{FF2B5EF4-FFF2-40B4-BE49-F238E27FC236}">
                <a16:creationId xmlns:a16="http://schemas.microsoft.com/office/drawing/2014/main" xmlns="" id="{8013817C-D13C-4945-833D-8A160B9DF3A7}"/>
              </a:ext>
            </a:extLst>
          </p:cNvPr>
          <p:cNvSpPr txBox="1"/>
          <p:nvPr/>
        </p:nvSpPr>
        <p:spPr>
          <a:xfrm>
            <a:off x="7524328" y="1563638"/>
            <a:ext cx="1619672" cy="2862322"/>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Each of the mainstream Brands A to D registered a year-on-year double digit percentage increase in the overall average incremental amount residents are prepared to pay.</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(e.g. Band A average in 2018-19 £0.35 versus £0.29 in 2017 = +19.59% year-on-year excl. rounding)</a:t>
            </a:r>
          </a:p>
        </p:txBody>
      </p:sp>
      <p:sp>
        <p:nvSpPr>
          <p:cNvPr id="5" name="Footer Placeholder 4">
            <a:extLst>
              <a:ext uri="{FF2B5EF4-FFF2-40B4-BE49-F238E27FC236}">
                <a16:creationId xmlns:a16="http://schemas.microsoft.com/office/drawing/2014/main" xmlns="" id="{07B69F9E-0255-469C-B735-44C724D1518D}"/>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800235266"/>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BBB6B95-77D5-4F18-B4DB-05EEC5910D34}"/>
              </a:ext>
            </a:extLst>
          </p:cNvPr>
          <p:cNvSpPr>
            <a:spLocks noGrp="1"/>
          </p:cNvSpPr>
          <p:nvPr>
            <p:ph type="sldNum" sz="quarter" idx="12"/>
          </p:nvPr>
        </p:nvSpPr>
        <p:spPr/>
        <p:txBody>
          <a:bodyPr/>
          <a:lstStyle/>
          <a:p>
            <a:fld id="{857A2A22-3899-4136-BDB9-36AC9C8678DA}" type="slidenum">
              <a:rPr lang="en-GB" smtClean="0"/>
              <a:t>81</a:t>
            </a:fld>
            <a:endParaRPr lang="en-GB"/>
          </a:p>
        </p:txBody>
      </p:sp>
      <p:graphicFrame>
        <p:nvGraphicFramePr>
          <p:cNvPr id="3" name="Chart 2">
            <a:extLst>
              <a:ext uri="{FF2B5EF4-FFF2-40B4-BE49-F238E27FC236}">
                <a16:creationId xmlns:a16="http://schemas.microsoft.com/office/drawing/2014/main" xmlns="" id="{ECE87644-B980-4536-900B-DFBDD9320AAC}"/>
              </a:ext>
            </a:extLst>
          </p:cNvPr>
          <p:cNvGraphicFramePr>
            <a:graphicFrameLocks/>
          </p:cNvGraphicFramePr>
          <p:nvPr>
            <p:extLst/>
          </p:nvPr>
        </p:nvGraphicFramePr>
        <p:xfrm>
          <a:off x="251520" y="1851670"/>
          <a:ext cx="7200800" cy="28945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B3EC9888-5310-4DB0-B08F-B7DCE9A9E435}"/>
              </a:ext>
            </a:extLst>
          </p:cNvPr>
          <p:cNvSpPr/>
          <p:nvPr/>
        </p:nvSpPr>
        <p:spPr>
          <a:xfrm>
            <a:off x="251520" y="1131590"/>
            <a:ext cx="7200800"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6" name="Title 1">
            <a:extLst>
              <a:ext uri="{FF2B5EF4-FFF2-40B4-BE49-F238E27FC236}">
                <a16:creationId xmlns:a16="http://schemas.microsoft.com/office/drawing/2014/main" xmlns="" id="{F33818E8-1A95-406A-B798-57FA83461EDE}"/>
              </a:ext>
            </a:extLst>
          </p:cNvPr>
          <p:cNvSpPr txBox="1">
            <a:spLocks/>
          </p:cNvSpPr>
          <p:nvPr/>
        </p:nvSpPr>
        <p:spPr>
          <a:xfrm>
            <a:off x="251522" y="123480"/>
            <a:ext cx="7200798" cy="115212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average % increase in Police Precept selected by residents is 15% or higher in each Council Tax Band, </a:t>
            </a:r>
            <a:br>
              <a:rPr lang="en-GB" sz="2400" dirty="0">
                <a:solidFill>
                  <a:srgbClr val="0B3B6C"/>
                </a:solidFill>
              </a:rPr>
            </a:br>
            <a:r>
              <a:rPr lang="en-GB" sz="2400" dirty="0">
                <a:solidFill>
                  <a:srgbClr val="0B3B6C"/>
                </a:solidFill>
              </a:rPr>
              <a:t>when those unprepared to pay more are </a:t>
            </a:r>
            <a:r>
              <a:rPr lang="en-GB" sz="2400" b="1" dirty="0">
                <a:solidFill>
                  <a:srgbClr val="0B3B6C"/>
                </a:solidFill>
              </a:rPr>
              <a:t>excluded from </a:t>
            </a:r>
            <a:r>
              <a:rPr lang="en-GB" sz="2400" dirty="0">
                <a:solidFill>
                  <a:srgbClr val="0B3B6C"/>
                </a:solidFill>
              </a:rPr>
              <a:t>the calculation</a:t>
            </a:r>
            <a:endParaRPr lang="en-GB" sz="2400" u="sng" dirty="0">
              <a:solidFill>
                <a:srgbClr val="ED0973"/>
              </a:solidFill>
            </a:endParaRPr>
          </a:p>
        </p:txBody>
      </p:sp>
      <p:sp>
        <p:nvSpPr>
          <p:cNvPr id="5" name="Footer Placeholder 4">
            <a:extLst>
              <a:ext uri="{FF2B5EF4-FFF2-40B4-BE49-F238E27FC236}">
                <a16:creationId xmlns:a16="http://schemas.microsoft.com/office/drawing/2014/main" xmlns="" id="{8415DBD1-4657-4620-9269-71CC68230F37}"/>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153138781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CBBB6B95-77D5-4F18-B4DB-05EEC5910D34}"/>
              </a:ext>
            </a:extLst>
          </p:cNvPr>
          <p:cNvSpPr>
            <a:spLocks noGrp="1"/>
          </p:cNvSpPr>
          <p:nvPr>
            <p:ph type="sldNum" sz="quarter" idx="12"/>
          </p:nvPr>
        </p:nvSpPr>
        <p:spPr/>
        <p:txBody>
          <a:bodyPr/>
          <a:lstStyle/>
          <a:p>
            <a:fld id="{857A2A22-3899-4136-BDB9-36AC9C8678DA}" type="slidenum">
              <a:rPr lang="en-GB" smtClean="0"/>
              <a:t>82</a:t>
            </a:fld>
            <a:endParaRPr lang="en-GB"/>
          </a:p>
        </p:txBody>
      </p:sp>
      <p:graphicFrame>
        <p:nvGraphicFramePr>
          <p:cNvPr id="3" name="Chart 2">
            <a:extLst>
              <a:ext uri="{FF2B5EF4-FFF2-40B4-BE49-F238E27FC236}">
                <a16:creationId xmlns:a16="http://schemas.microsoft.com/office/drawing/2014/main" xmlns="" id="{1BB0473B-9394-49AF-AEA8-BF21FAB8ED7A}"/>
              </a:ext>
            </a:extLst>
          </p:cNvPr>
          <p:cNvGraphicFramePr>
            <a:graphicFrameLocks/>
          </p:cNvGraphicFramePr>
          <p:nvPr>
            <p:extLst/>
          </p:nvPr>
        </p:nvGraphicFramePr>
        <p:xfrm>
          <a:off x="251520" y="1851670"/>
          <a:ext cx="7200800" cy="281520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08FB4BC6-8A95-4EDD-8213-4CBDBC6C58DD}"/>
              </a:ext>
            </a:extLst>
          </p:cNvPr>
          <p:cNvSpPr/>
          <p:nvPr/>
        </p:nvSpPr>
        <p:spPr>
          <a:xfrm>
            <a:off x="257573" y="1131590"/>
            <a:ext cx="6984776"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 </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6" name="Title 1">
            <a:extLst>
              <a:ext uri="{FF2B5EF4-FFF2-40B4-BE49-F238E27FC236}">
                <a16:creationId xmlns:a16="http://schemas.microsoft.com/office/drawing/2014/main" xmlns="" id="{0CC614B6-0ADE-4046-BACD-08615BF293D5}"/>
              </a:ext>
            </a:extLst>
          </p:cNvPr>
          <p:cNvSpPr txBox="1">
            <a:spLocks/>
          </p:cNvSpPr>
          <p:nvPr/>
        </p:nvSpPr>
        <p:spPr>
          <a:xfrm>
            <a:off x="251522" y="123480"/>
            <a:ext cx="7200798" cy="11521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lowest overall average % increase selected is 12% in Bands A and D, when those unprepared to pay more </a:t>
            </a:r>
            <a:r>
              <a:rPr lang="en-GB" sz="2400" b="1" dirty="0">
                <a:solidFill>
                  <a:srgbClr val="0B3B6C"/>
                </a:solidFill>
              </a:rPr>
              <a:t>are included </a:t>
            </a:r>
            <a:r>
              <a:rPr lang="en-GB" sz="2400" dirty="0">
                <a:solidFill>
                  <a:srgbClr val="0B3B6C"/>
                </a:solidFill>
              </a:rPr>
              <a:t>in the calculation</a:t>
            </a:r>
            <a:endParaRPr lang="en-GB" sz="2400" u="sng" dirty="0">
              <a:solidFill>
                <a:srgbClr val="ED0973"/>
              </a:solidFill>
            </a:endParaRPr>
          </a:p>
        </p:txBody>
      </p:sp>
      <p:sp>
        <p:nvSpPr>
          <p:cNvPr id="5" name="Footer Placeholder 4">
            <a:extLst>
              <a:ext uri="{FF2B5EF4-FFF2-40B4-BE49-F238E27FC236}">
                <a16:creationId xmlns:a16="http://schemas.microsoft.com/office/drawing/2014/main" xmlns="" id="{500F72C9-2929-4B08-8612-0A7915F7CD6F}"/>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1470052901"/>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63178a88-4009-4648-bc78-a9dd00bc69db"/>
          <p:cNvGraphicFramePr/>
          <p:nvPr>
            <p:extLst/>
          </p:nvPr>
        </p:nvGraphicFramePr>
        <p:xfrm>
          <a:off x="247389" y="1667866"/>
          <a:ext cx="7220211" cy="316685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63178a88-4009-4648-bc78-a9dd00bc69db"/>
          <p:cNvSpPr>
            <a:spLocks noChangeArrowheads="1"/>
          </p:cNvSpPr>
          <p:nvPr/>
        </p:nvSpPr>
        <p:spPr>
          <a:xfrm>
            <a:off x="899592" y="1647148"/>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A</a:t>
            </a:r>
          </a:p>
        </p:txBody>
      </p:sp>
      <p:sp>
        <p:nvSpPr>
          <p:cNvPr id="5" name="Text Box 7" descr="MarketSight_Chart_SampleSize:63178a88-4009-4648-bc78-a9dd00bc69db"/>
          <p:cNvSpPr>
            <a:spLocks noChangeArrowheads="1"/>
          </p:cNvSpPr>
          <p:nvPr/>
        </p:nvSpPr>
        <p:spPr>
          <a:xfrm>
            <a:off x="251521" y="4683919"/>
            <a:ext cx="403244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£0.15 per week (n=86), £0.31 per week (n=93), £0.42 per week (n=54), £0.56 per week (n=251), Not prepared to pay more (n=107)</a:t>
            </a:r>
          </a:p>
        </p:txBody>
      </p:sp>
      <p:sp>
        <p:nvSpPr>
          <p:cNvPr id="6" name="Rectangle 5">
            <a:extLst>
              <a:ext uri="{FF2B5EF4-FFF2-40B4-BE49-F238E27FC236}">
                <a16:creationId xmlns:a16="http://schemas.microsoft.com/office/drawing/2014/main" xmlns="" id="{78EED7CD-058F-417A-B7F4-D8DDE96C4CFC}"/>
              </a:ext>
            </a:extLst>
          </p:cNvPr>
          <p:cNvSpPr/>
          <p:nvPr/>
        </p:nvSpPr>
        <p:spPr>
          <a:xfrm>
            <a:off x="278160" y="1131590"/>
            <a:ext cx="6984776"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endParaRPr lang="en-GB" sz="1200" dirty="0">
              <a:latin typeface="Tahoma" panose="020B0604030504040204" pitchFamily="34" charset="0"/>
              <a:ea typeface="Tahoma" panose="020B0604030504040204" pitchFamily="34" charset="0"/>
              <a:cs typeface="Tahoma" panose="020B0604030504040204" pitchFamily="34" charset="0"/>
            </a:endParaRPr>
          </a:p>
        </p:txBody>
      </p:sp>
      <p:sp>
        <p:nvSpPr>
          <p:cNvPr id="7" name="Slide Number Placeholder 6">
            <a:extLst>
              <a:ext uri="{FF2B5EF4-FFF2-40B4-BE49-F238E27FC236}">
                <a16:creationId xmlns:a16="http://schemas.microsoft.com/office/drawing/2014/main" xmlns="" id="{1A822AE5-3843-461F-91B7-D168E40DF9EF}"/>
              </a:ext>
            </a:extLst>
          </p:cNvPr>
          <p:cNvSpPr>
            <a:spLocks noGrp="1"/>
          </p:cNvSpPr>
          <p:nvPr>
            <p:ph type="sldNum" sz="quarter" idx="12"/>
          </p:nvPr>
        </p:nvSpPr>
        <p:spPr/>
        <p:txBody>
          <a:bodyPr/>
          <a:lstStyle/>
          <a:p>
            <a:fld id="{857A2A22-3899-4136-BDB9-36AC9C8678DA}" type="slidenum">
              <a:rPr lang="en-GB" smtClean="0"/>
              <a:t>83</a:t>
            </a:fld>
            <a:endParaRPr lang="en-GB"/>
          </a:p>
        </p:txBody>
      </p:sp>
      <p:sp>
        <p:nvSpPr>
          <p:cNvPr id="9" name="Title 1">
            <a:extLst>
              <a:ext uri="{FF2B5EF4-FFF2-40B4-BE49-F238E27FC236}">
                <a16:creationId xmlns:a16="http://schemas.microsoft.com/office/drawing/2014/main" xmlns="" id="{0BB5C9D0-A0BC-40E6-8D51-D41C79C8203B}"/>
              </a:ext>
            </a:extLst>
          </p:cNvPr>
          <p:cNvSpPr txBox="1">
            <a:spLocks/>
          </p:cNvSpPr>
          <p:nvPr/>
        </p:nvSpPr>
        <p:spPr>
          <a:xfrm>
            <a:off x="251522" y="123480"/>
            <a:ext cx="7200798" cy="1152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mode (42%) incremental amount selected by residents in Band A is £0.56 or 20% more</a:t>
            </a:r>
            <a:endParaRPr lang="en-GB" sz="2400" dirty="0">
              <a:solidFill>
                <a:srgbClr val="ED0973"/>
              </a:solidFill>
            </a:endParaRPr>
          </a:p>
        </p:txBody>
      </p:sp>
      <p:sp>
        <p:nvSpPr>
          <p:cNvPr id="10" name="TextBox 9">
            <a:extLst>
              <a:ext uri="{FF2B5EF4-FFF2-40B4-BE49-F238E27FC236}">
                <a16:creationId xmlns:a16="http://schemas.microsoft.com/office/drawing/2014/main" xmlns="" id="{4C25FE01-AFB1-4769-B9E9-ACB1B8F6792A}"/>
              </a:ext>
            </a:extLst>
          </p:cNvPr>
          <p:cNvSpPr txBox="1"/>
          <p:nvPr/>
        </p:nvSpPr>
        <p:spPr>
          <a:xfrm>
            <a:off x="7524328" y="1563638"/>
            <a:ext cx="1619672" cy="1200329"/>
          </a:xfrm>
          <a:prstGeom prst="rect">
            <a:avLst/>
          </a:prstGeom>
          <a:solidFill>
            <a:schemeClr val="accent2"/>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A higher percentage (15%) of residents of Band A, than in any of the other bands, select the lowest % increase.</a:t>
            </a:r>
          </a:p>
        </p:txBody>
      </p:sp>
      <p:sp>
        <p:nvSpPr>
          <p:cNvPr id="11" name="Footer Placeholder 10">
            <a:extLst>
              <a:ext uri="{FF2B5EF4-FFF2-40B4-BE49-F238E27FC236}">
                <a16:creationId xmlns:a16="http://schemas.microsoft.com/office/drawing/2014/main" xmlns="" id="{C6BECFF4-7A75-41B0-AB3F-357ED6A96B32}"/>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3745451694"/>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270896cd-02d7-4298-a740-a9dd00bc82d3"/>
          <p:cNvGraphicFramePr/>
          <p:nvPr>
            <p:extLst/>
          </p:nvPr>
        </p:nvGraphicFramePr>
        <p:xfrm>
          <a:off x="232109" y="1635646"/>
          <a:ext cx="7220211" cy="316685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270896cd-02d7-4298-a740-a9dd00bc82d3"/>
          <p:cNvSpPr>
            <a:spLocks noChangeArrowheads="1"/>
          </p:cNvSpPr>
          <p:nvPr/>
        </p:nvSpPr>
        <p:spPr>
          <a:xfrm>
            <a:off x="899591" y="1635646"/>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B</a:t>
            </a:r>
          </a:p>
        </p:txBody>
      </p:sp>
      <p:sp>
        <p:nvSpPr>
          <p:cNvPr id="5" name="Text Box 7" descr="MarketSight_Chart_SampleSize:270896cd-02d7-4298-a740-a9dd00bc82d3"/>
          <p:cNvSpPr>
            <a:spLocks noChangeArrowheads="1"/>
          </p:cNvSpPr>
          <p:nvPr/>
        </p:nvSpPr>
        <p:spPr>
          <a:xfrm>
            <a:off x="263487" y="4695814"/>
            <a:ext cx="4236505" cy="345293"/>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£0.18 per week (n=76), £0.36 per week (n=82), 0.49 per week (n=138), £0.65 per week (n=229), Not prepared to pay more (n=99)</a:t>
            </a:r>
          </a:p>
        </p:txBody>
      </p:sp>
      <p:sp>
        <p:nvSpPr>
          <p:cNvPr id="6" name="Rectangle 5">
            <a:extLst>
              <a:ext uri="{FF2B5EF4-FFF2-40B4-BE49-F238E27FC236}">
                <a16:creationId xmlns:a16="http://schemas.microsoft.com/office/drawing/2014/main" xmlns="" id="{A310E86F-C028-4494-A9DD-2C0F6CB8C52F}"/>
              </a:ext>
            </a:extLst>
          </p:cNvPr>
          <p:cNvSpPr/>
          <p:nvPr/>
        </p:nvSpPr>
        <p:spPr>
          <a:xfrm>
            <a:off x="271680" y="1073874"/>
            <a:ext cx="7220211"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7" name="Slide Number Placeholder 6">
            <a:extLst>
              <a:ext uri="{FF2B5EF4-FFF2-40B4-BE49-F238E27FC236}">
                <a16:creationId xmlns:a16="http://schemas.microsoft.com/office/drawing/2014/main" xmlns="" id="{72DDBC55-D62E-43F1-9252-7A623DC2AAE8}"/>
              </a:ext>
            </a:extLst>
          </p:cNvPr>
          <p:cNvSpPr>
            <a:spLocks noGrp="1"/>
          </p:cNvSpPr>
          <p:nvPr>
            <p:ph type="sldNum" sz="quarter" idx="12"/>
          </p:nvPr>
        </p:nvSpPr>
        <p:spPr/>
        <p:txBody>
          <a:bodyPr/>
          <a:lstStyle/>
          <a:p>
            <a:fld id="{857A2A22-3899-4136-BDB9-36AC9C8678DA}" type="slidenum">
              <a:rPr lang="en-GB" smtClean="0"/>
              <a:t>84</a:t>
            </a:fld>
            <a:endParaRPr lang="en-GB"/>
          </a:p>
        </p:txBody>
      </p:sp>
      <p:sp>
        <p:nvSpPr>
          <p:cNvPr id="9" name="Title 1">
            <a:extLst>
              <a:ext uri="{FF2B5EF4-FFF2-40B4-BE49-F238E27FC236}">
                <a16:creationId xmlns:a16="http://schemas.microsoft.com/office/drawing/2014/main" xmlns="" id="{C663B2B3-C783-4B9B-B9C8-EB40B0B947DF}"/>
              </a:ext>
            </a:extLst>
          </p:cNvPr>
          <p:cNvSpPr txBox="1">
            <a:spLocks/>
          </p:cNvSpPr>
          <p:nvPr/>
        </p:nvSpPr>
        <p:spPr>
          <a:xfrm>
            <a:off x="251522" y="123480"/>
            <a:ext cx="7200798" cy="1152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mode (37%) incremental amount selected by residents in Band B is £0.65 or 20% more</a:t>
            </a:r>
            <a:endParaRPr lang="en-GB" sz="2400" dirty="0">
              <a:solidFill>
                <a:srgbClr val="ED0973"/>
              </a:solidFill>
            </a:endParaRPr>
          </a:p>
        </p:txBody>
      </p:sp>
      <p:sp>
        <p:nvSpPr>
          <p:cNvPr id="10" name="Footer Placeholder 9">
            <a:extLst>
              <a:ext uri="{FF2B5EF4-FFF2-40B4-BE49-F238E27FC236}">
                <a16:creationId xmlns:a16="http://schemas.microsoft.com/office/drawing/2014/main" xmlns="" id="{8D47E6B6-9E38-49CA-A2BE-FA4473DE8573}"/>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724743671"/>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4b7d8c13-0893-4263-82e1-a9dd00bca15b"/>
          <p:cNvSpPr>
            <a:spLocks noChangeArrowheads="1"/>
          </p:cNvSpPr>
          <p:nvPr/>
        </p:nvSpPr>
        <p:spPr>
          <a:xfrm>
            <a:off x="899592" y="1563638"/>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C</a:t>
            </a:r>
          </a:p>
        </p:txBody>
      </p:sp>
      <p:graphicFrame>
        <p:nvGraphicFramePr>
          <p:cNvPr id="4" name="ChartObject" descr="4b7d8c13-0893-4263-82e1-a9dd00bca15b"/>
          <p:cNvGraphicFramePr/>
          <p:nvPr>
            <p:extLst/>
          </p:nvPr>
        </p:nvGraphicFramePr>
        <p:xfrm>
          <a:off x="232109" y="1654705"/>
          <a:ext cx="723549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4b7d8c13-0893-4263-82e1-a9dd00bca15b"/>
          <p:cNvSpPr>
            <a:spLocks noChangeArrowheads="1"/>
          </p:cNvSpPr>
          <p:nvPr/>
        </p:nvSpPr>
        <p:spPr>
          <a:xfrm>
            <a:off x="230775" y="4652283"/>
            <a:ext cx="426921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£0.20 per week (n=78), £0.41 per week (n=98), £0.56 per week (n=185), £0.74 per week (n=270), Not prepared to pay more (n=120)</a:t>
            </a:r>
          </a:p>
        </p:txBody>
      </p:sp>
      <p:sp>
        <p:nvSpPr>
          <p:cNvPr id="6" name="Rectangle 5">
            <a:extLst>
              <a:ext uri="{FF2B5EF4-FFF2-40B4-BE49-F238E27FC236}">
                <a16:creationId xmlns:a16="http://schemas.microsoft.com/office/drawing/2014/main" xmlns="" id="{B0BBEAE5-4347-49B1-B796-1F13D2BB4935}"/>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7" name="Slide Number Placeholder 6">
            <a:extLst>
              <a:ext uri="{FF2B5EF4-FFF2-40B4-BE49-F238E27FC236}">
                <a16:creationId xmlns:a16="http://schemas.microsoft.com/office/drawing/2014/main" xmlns="" id="{CFCE31BB-9796-49C7-A895-6E7182511918}"/>
              </a:ext>
            </a:extLst>
          </p:cNvPr>
          <p:cNvSpPr>
            <a:spLocks noGrp="1"/>
          </p:cNvSpPr>
          <p:nvPr>
            <p:ph type="sldNum" sz="quarter" idx="12"/>
          </p:nvPr>
        </p:nvSpPr>
        <p:spPr/>
        <p:txBody>
          <a:bodyPr/>
          <a:lstStyle/>
          <a:p>
            <a:fld id="{857A2A22-3899-4136-BDB9-36AC9C8678DA}" type="slidenum">
              <a:rPr lang="en-GB" smtClean="0"/>
              <a:t>85</a:t>
            </a:fld>
            <a:endParaRPr lang="en-GB"/>
          </a:p>
        </p:txBody>
      </p:sp>
      <p:sp>
        <p:nvSpPr>
          <p:cNvPr id="9" name="Title 1">
            <a:extLst>
              <a:ext uri="{FF2B5EF4-FFF2-40B4-BE49-F238E27FC236}">
                <a16:creationId xmlns:a16="http://schemas.microsoft.com/office/drawing/2014/main" xmlns="" id="{AA0D40D6-7550-44B6-A828-7EFE69785B63}"/>
              </a:ext>
            </a:extLst>
          </p:cNvPr>
          <p:cNvSpPr txBox="1">
            <a:spLocks/>
          </p:cNvSpPr>
          <p:nvPr/>
        </p:nvSpPr>
        <p:spPr>
          <a:xfrm>
            <a:off x="251522" y="123480"/>
            <a:ext cx="7200798" cy="1152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mode (36%) incremental amount selected by residents in Band C is £0.74 or 20% more</a:t>
            </a:r>
            <a:endParaRPr lang="en-GB" sz="2400" dirty="0">
              <a:solidFill>
                <a:srgbClr val="ED0973"/>
              </a:solidFill>
            </a:endParaRPr>
          </a:p>
        </p:txBody>
      </p:sp>
      <p:sp>
        <p:nvSpPr>
          <p:cNvPr id="10" name="Footer Placeholder 9">
            <a:extLst>
              <a:ext uri="{FF2B5EF4-FFF2-40B4-BE49-F238E27FC236}">
                <a16:creationId xmlns:a16="http://schemas.microsoft.com/office/drawing/2014/main" xmlns="" id="{D3B349F4-6980-489C-A690-CF438354603F}"/>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53168417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19c39411-1078-46d0-a2b8-a9dd00bcbc35"/>
          <p:cNvSpPr>
            <a:spLocks noChangeArrowheads="1"/>
          </p:cNvSpPr>
          <p:nvPr/>
        </p:nvSpPr>
        <p:spPr>
          <a:xfrm>
            <a:off x="971600" y="1573749"/>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D</a:t>
            </a:r>
          </a:p>
        </p:txBody>
      </p:sp>
      <p:graphicFrame>
        <p:nvGraphicFramePr>
          <p:cNvPr id="4" name="ChartObject" descr="19c39411-1078-46d0-a2b8-a9dd00bcbc35"/>
          <p:cNvGraphicFramePr/>
          <p:nvPr>
            <p:extLst/>
          </p:nvPr>
        </p:nvGraphicFramePr>
        <p:xfrm>
          <a:off x="247389" y="1629343"/>
          <a:ext cx="722021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19c39411-1078-46d0-a2b8-a9dd00bcbc35"/>
          <p:cNvSpPr>
            <a:spLocks noChangeArrowheads="1"/>
          </p:cNvSpPr>
          <p:nvPr/>
        </p:nvSpPr>
        <p:spPr>
          <a:xfrm>
            <a:off x="251521" y="4740604"/>
            <a:ext cx="4248472"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£0.23 per week (n=118), £0.46 per week (n=166), £0.63 per week (n=127), £0.84 per week (n=360), Not prepared to pay more (n=155)</a:t>
            </a:r>
          </a:p>
        </p:txBody>
      </p:sp>
      <p:sp>
        <p:nvSpPr>
          <p:cNvPr id="7" name="Slide Number Placeholder 6">
            <a:extLst>
              <a:ext uri="{FF2B5EF4-FFF2-40B4-BE49-F238E27FC236}">
                <a16:creationId xmlns:a16="http://schemas.microsoft.com/office/drawing/2014/main" xmlns="" id="{560F3EC2-E957-4A02-8888-504672B713E9}"/>
              </a:ext>
            </a:extLst>
          </p:cNvPr>
          <p:cNvSpPr>
            <a:spLocks noGrp="1"/>
          </p:cNvSpPr>
          <p:nvPr>
            <p:ph type="sldNum" sz="quarter" idx="12"/>
          </p:nvPr>
        </p:nvSpPr>
        <p:spPr/>
        <p:txBody>
          <a:bodyPr/>
          <a:lstStyle/>
          <a:p>
            <a:fld id="{857A2A22-3899-4136-BDB9-36AC9C8678DA}" type="slidenum">
              <a:rPr lang="en-GB" smtClean="0"/>
              <a:t>86</a:t>
            </a:fld>
            <a:endParaRPr lang="en-GB"/>
          </a:p>
        </p:txBody>
      </p:sp>
      <p:sp>
        <p:nvSpPr>
          <p:cNvPr id="9" name="Rectangle 8">
            <a:extLst>
              <a:ext uri="{FF2B5EF4-FFF2-40B4-BE49-F238E27FC236}">
                <a16:creationId xmlns:a16="http://schemas.microsoft.com/office/drawing/2014/main" xmlns="" id="{0E49A3FA-BC76-4957-BDBB-CA0CDE9B48F9}"/>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10" name="Title 1">
            <a:extLst>
              <a:ext uri="{FF2B5EF4-FFF2-40B4-BE49-F238E27FC236}">
                <a16:creationId xmlns:a16="http://schemas.microsoft.com/office/drawing/2014/main" xmlns="" id="{8D626528-025C-46D5-8E91-3F80F981D8A1}"/>
              </a:ext>
            </a:extLst>
          </p:cNvPr>
          <p:cNvSpPr txBox="1">
            <a:spLocks/>
          </p:cNvSpPr>
          <p:nvPr/>
        </p:nvSpPr>
        <p:spPr>
          <a:xfrm>
            <a:off x="251522" y="123480"/>
            <a:ext cx="7200798" cy="8640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The mode (39%) incremental amount selected by residents in Band D is £0.84 or 20% more</a:t>
            </a:r>
            <a:endParaRPr lang="en-GB" sz="2400" dirty="0">
              <a:solidFill>
                <a:srgbClr val="ED0973"/>
              </a:solidFill>
            </a:endParaRPr>
          </a:p>
        </p:txBody>
      </p:sp>
      <p:sp>
        <p:nvSpPr>
          <p:cNvPr id="6" name="Footer Placeholder 5">
            <a:extLst>
              <a:ext uri="{FF2B5EF4-FFF2-40B4-BE49-F238E27FC236}">
                <a16:creationId xmlns:a16="http://schemas.microsoft.com/office/drawing/2014/main" xmlns="" id="{81342090-D1F1-42B1-8D37-3F7D74E9EBE3}"/>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75340222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2dcb3020-7303-400e-9b94-a9dd00bcdc95"/>
          <p:cNvSpPr>
            <a:spLocks noChangeArrowheads="1"/>
          </p:cNvSpPr>
          <p:nvPr/>
        </p:nvSpPr>
        <p:spPr>
          <a:xfrm>
            <a:off x="971600" y="1563638"/>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E</a:t>
            </a:r>
          </a:p>
        </p:txBody>
      </p:sp>
      <p:graphicFrame>
        <p:nvGraphicFramePr>
          <p:cNvPr id="4" name="ChartObject" descr="2dcb3020-7303-400e-9b94-a9dd00bcdc95"/>
          <p:cNvGraphicFramePr/>
          <p:nvPr>
            <p:extLst/>
          </p:nvPr>
        </p:nvGraphicFramePr>
        <p:xfrm>
          <a:off x="222374" y="1670204"/>
          <a:ext cx="7220211"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2dcb3020-7303-400e-9b94-a9dd00bcdc95"/>
          <p:cNvSpPr>
            <a:spLocks noChangeArrowheads="1"/>
          </p:cNvSpPr>
          <p:nvPr/>
        </p:nvSpPr>
        <p:spPr>
          <a:xfrm>
            <a:off x="179513" y="4670096"/>
            <a:ext cx="439248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£0.28 per week (n=23), £0.56 per week (n=34), £0.77 per week (n=30), £1.02 per week (n=120), Not prepared to pay more (n=39)</a:t>
            </a:r>
          </a:p>
        </p:txBody>
      </p:sp>
      <p:sp>
        <p:nvSpPr>
          <p:cNvPr id="7" name="Slide Number Placeholder 6">
            <a:extLst>
              <a:ext uri="{FF2B5EF4-FFF2-40B4-BE49-F238E27FC236}">
                <a16:creationId xmlns:a16="http://schemas.microsoft.com/office/drawing/2014/main" xmlns="" id="{4FDDEDCE-F213-4C6A-AF7D-312FDBEE4E15}"/>
              </a:ext>
            </a:extLst>
          </p:cNvPr>
          <p:cNvSpPr>
            <a:spLocks noGrp="1"/>
          </p:cNvSpPr>
          <p:nvPr>
            <p:ph type="sldNum" sz="quarter" idx="12"/>
          </p:nvPr>
        </p:nvSpPr>
        <p:spPr/>
        <p:txBody>
          <a:bodyPr/>
          <a:lstStyle/>
          <a:p>
            <a:fld id="{857A2A22-3899-4136-BDB9-36AC9C8678DA}" type="slidenum">
              <a:rPr lang="en-GB" smtClean="0"/>
              <a:t>87</a:t>
            </a:fld>
            <a:endParaRPr lang="en-GB"/>
          </a:p>
        </p:txBody>
      </p:sp>
      <p:sp>
        <p:nvSpPr>
          <p:cNvPr id="9" name="Title 1">
            <a:extLst>
              <a:ext uri="{FF2B5EF4-FFF2-40B4-BE49-F238E27FC236}">
                <a16:creationId xmlns:a16="http://schemas.microsoft.com/office/drawing/2014/main" xmlns="" id="{6EAB4F48-77BA-4ADF-8399-552F88DA3A64}"/>
              </a:ext>
            </a:extLst>
          </p:cNvPr>
          <p:cNvSpPr txBox="1">
            <a:spLocks/>
          </p:cNvSpPr>
          <p:nvPr/>
        </p:nvSpPr>
        <p:spPr>
          <a:xfrm>
            <a:off x="251522" y="123480"/>
            <a:ext cx="7200798" cy="11521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Very nearly half (49%) of the participants in Band E select £1.02 or a 20% incremental increase per week</a:t>
            </a:r>
            <a:endParaRPr lang="en-GB" sz="2400" dirty="0">
              <a:solidFill>
                <a:srgbClr val="ED0973"/>
              </a:solidFill>
            </a:endParaRPr>
          </a:p>
        </p:txBody>
      </p:sp>
      <p:sp>
        <p:nvSpPr>
          <p:cNvPr id="10" name="Rectangle 9">
            <a:extLst>
              <a:ext uri="{FF2B5EF4-FFF2-40B4-BE49-F238E27FC236}">
                <a16:creationId xmlns:a16="http://schemas.microsoft.com/office/drawing/2014/main" xmlns="" id="{60E3C6C3-1F68-47F2-9BCA-6DB7DF1859A0}"/>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6" name="Footer Placeholder 5">
            <a:extLst>
              <a:ext uri="{FF2B5EF4-FFF2-40B4-BE49-F238E27FC236}">
                <a16:creationId xmlns:a16="http://schemas.microsoft.com/office/drawing/2014/main" xmlns="" id="{985C93F6-B34A-49BD-B660-B5A9BFCAC94B}"/>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295328134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Object" descr="7fdbf06d-0d8a-45aa-b5a8-a9dd00bd648c"/>
          <p:cNvGraphicFramePr/>
          <p:nvPr>
            <p:extLst>
              <p:ext uri="{D42A27DB-BD31-4B8C-83A1-F6EECF244321}">
                <p14:modId xmlns:p14="http://schemas.microsoft.com/office/powerpoint/2010/main" val="3973539313"/>
              </p:ext>
            </p:extLst>
          </p:nvPr>
        </p:nvGraphicFramePr>
        <p:xfrm>
          <a:off x="251521" y="1611489"/>
          <a:ext cx="7216079" cy="3166855"/>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0" y="0"/>
            <a:ext cx="1270000" cy="1270000"/>
            <a:chOff x="0" y="0"/>
            <a:chExt cx="0" cy="0"/>
          </a:xfrm>
        </p:grpSpPr>
      </p:grpSp>
      <p:sp>
        <p:nvSpPr>
          <p:cNvPr id="3" name="Text Box 12" descr="MarketSight_Chart_Title:7fdbf06d-0d8a-45aa-b5a8-a9dd00bd648c"/>
          <p:cNvSpPr>
            <a:spLocks noChangeArrowheads="1"/>
          </p:cNvSpPr>
          <p:nvPr/>
        </p:nvSpPr>
        <p:spPr>
          <a:xfrm>
            <a:off x="899592" y="1609985"/>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F</a:t>
            </a:r>
          </a:p>
        </p:txBody>
      </p:sp>
      <p:sp>
        <p:nvSpPr>
          <p:cNvPr id="5" name="Text Box 7" descr="MarketSight_Chart_SampleSize:7fdbf06d-0d8a-45aa-b5a8-a9dd00bd648c"/>
          <p:cNvSpPr>
            <a:spLocks noChangeArrowheads="1"/>
          </p:cNvSpPr>
          <p:nvPr/>
        </p:nvSpPr>
        <p:spPr>
          <a:xfrm>
            <a:off x="251521" y="4683919"/>
            <a:ext cx="4320480"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£0.33 per week (n=11), £0.66 per week (n=10), £0.91 per week (n=42), £1.21 per week (n=47), Not prepared to pay more (n=13)</a:t>
            </a:r>
          </a:p>
        </p:txBody>
      </p:sp>
      <p:sp>
        <p:nvSpPr>
          <p:cNvPr id="7" name="Slide Number Placeholder 6">
            <a:extLst>
              <a:ext uri="{FF2B5EF4-FFF2-40B4-BE49-F238E27FC236}">
                <a16:creationId xmlns:a16="http://schemas.microsoft.com/office/drawing/2014/main" xmlns="" id="{CD694809-7EE2-4CA6-9308-909D82D60BEF}"/>
              </a:ext>
            </a:extLst>
          </p:cNvPr>
          <p:cNvSpPr>
            <a:spLocks noGrp="1"/>
          </p:cNvSpPr>
          <p:nvPr>
            <p:ph type="sldNum" sz="quarter" idx="12"/>
          </p:nvPr>
        </p:nvSpPr>
        <p:spPr/>
        <p:txBody>
          <a:bodyPr/>
          <a:lstStyle/>
          <a:p>
            <a:fld id="{857A2A22-3899-4136-BDB9-36AC9C8678DA}" type="slidenum">
              <a:rPr lang="en-GB" smtClean="0"/>
              <a:t>88</a:t>
            </a:fld>
            <a:endParaRPr lang="en-GB"/>
          </a:p>
        </p:txBody>
      </p:sp>
      <p:sp>
        <p:nvSpPr>
          <p:cNvPr id="9" name="Rectangle 8">
            <a:extLst>
              <a:ext uri="{FF2B5EF4-FFF2-40B4-BE49-F238E27FC236}">
                <a16:creationId xmlns:a16="http://schemas.microsoft.com/office/drawing/2014/main" xmlns="" id="{C29BE14C-97E1-4EAB-8356-B0557E2365FD}"/>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10" name="Title 1">
            <a:extLst>
              <a:ext uri="{FF2B5EF4-FFF2-40B4-BE49-F238E27FC236}">
                <a16:creationId xmlns:a16="http://schemas.microsoft.com/office/drawing/2014/main" xmlns="" id="{FFD0D3AF-8001-473E-A645-349E39A310FB}"/>
              </a:ext>
            </a:extLst>
          </p:cNvPr>
          <p:cNvSpPr txBox="1">
            <a:spLocks/>
          </p:cNvSpPr>
          <p:nvPr/>
        </p:nvSpPr>
        <p:spPr>
          <a:xfrm>
            <a:off x="251522" y="123480"/>
            <a:ext cx="7200798" cy="115212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Around £1.00 extra per week, seems to represent something of a watershed amongst residents in Band F</a:t>
            </a:r>
            <a:endParaRPr lang="en-GB" sz="2400" dirty="0">
              <a:solidFill>
                <a:srgbClr val="ED0973"/>
              </a:solidFill>
            </a:endParaRPr>
          </a:p>
        </p:txBody>
      </p:sp>
      <p:sp>
        <p:nvSpPr>
          <p:cNvPr id="6" name="Footer Placeholder 5">
            <a:extLst>
              <a:ext uri="{FF2B5EF4-FFF2-40B4-BE49-F238E27FC236}">
                <a16:creationId xmlns:a16="http://schemas.microsoft.com/office/drawing/2014/main" xmlns="" id="{78801A79-2E9A-4BEA-8E2D-D2D329305004}"/>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4281397151"/>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3075b84d-12d8-4ad7-91b0-a9dd00bd7d33"/>
          <p:cNvSpPr>
            <a:spLocks noChangeArrowheads="1"/>
          </p:cNvSpPr>
          <p:nvPr/>
        </p:nvSpPr>
        <p:spPr>
          <a:xfrm>
            <a:off x="1110148" y="1563638"/>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G</a:t>
            </a:r>
          </a:p>
        </p:txBody>
      </p:sp>
      <p:graphicFrame>
        <p:nvGraphicFramePr>
          <p:cNvPr id="4" name="ChartObject" descr="3075b84d-12d8-4ad7-91b0-a9dd00bd7d33"/>
          <p:cNvGraphicFramePr/>
          <p:nvPr>
            <p:extLst/>
          </p:nvPr>
        </p:nvGraphicFramePr>
        <p:xfrm>
          <a:off x="251520" y="1664333"/>
          <a:ext cx="7200800"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3075b84d-12d8-4ad7-91b0-a9dd00bd7d33"/>
          <p:cNvSpPr>
            <a:spLocks noChangeArrowheads="1"/>
          </p:cNvSpPr>
          <p:nvPr/>
        </p:nvSpPr>
        <p:spPr>
          <a:xfrm>
            <a:off x="179513" y="4722057"/>
            <a:ext cx="4392488"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£0.38 per week (n=2), £0.77 per week (n=5), £1.05 per week (n=26), £1.39 per week (n=24), Not prepared to pay more (n=10)</a:t>
            </a:r>
          </a:p>
        </p:txBody>
      </p:sp>
      <p:sp>
        <p:nvSpPr>
          <p:cNvPr id="7" name="Slide Number Placeholder 6">
            <a:extLst>
              <a:ext uri="{FF2B5EF4-FFF2-40B4-BE49-F238E27FC236}">
                <a16:creationId xmlns:a16="http://schemas.microsoft.com/office/drawing/2014/main" xmlns="" id="{FBA4CBAB-19F6-4FDA-99A3-8EF37A732318}"/>
              </a:ext>
            </a:extLst>
          </p:cNvPr>
          <p:cNvSpPr>
            <a:spLocks noGrp="1"/>
          </p:cNvSpPr>
          <p:nvPr>
            <p:ph type="sldNum" sz="quarter" idx="12"/>
          </p:nvPr>
        </p:nvSpPr>
        <p:spPr/>
        <p:txBody>
          <a:bodyPr/>
          <a:lstStyle/>
          <a:p>
            <a:fld id="{857A2A22-3899-4136-BDB9-36AC9C8678DA}" type="slidenum">
              <a:rPr lang="en-GB" smtClean="0"/>
              <a:t>89</a:t>
            </a:fld>
            <a:endParaRPr lang="en-GB"/>
          </a:p>
        </p:txBody>
      </p:sp>
      <p:sp>
        <p:nvSpPr>
          <p:cNvPr id="9" name="Rectangle 8">
            <a:extLst>
              <a:ext uri="{FF2B5EF4-FFF2-40B4-BE49-F238E27FC236}">
                <a16:creationId xmlns:a16="http://schemas.microsoft.com/office/drawing/2014/main" xmlns="" id="{8D855E54-D467-4D2B-9A87-60560697F63A}"/>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10" name="Title 1">
            <a:extLst>
              <a:ext uri="{FF2B5EF4-FFF2-40B4-BE49-F238E27FC236}">
                <a16:creationId xmlns:a16="http://schemas.microsoft.com/office/drawing/2014/main" xmlns="" id="{DA5C0124-71D1-4895-95D8-FCF85BC9E977}"/>
              </a:ext>
            </a:extLst>
          </p:cNvPr>
          <p:cNvSpPr txBox="1">
            <a:spLocks/>
          </p:cNvSpPr>
          <p:nvPr/>
        </p:nvSpPr>
        <p:spPr>
          <a:xfrm>
            <a:off x="251522" y="102393"/>
            <a:ext cx="7200798" cy="115212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Band G is the </a:t>
            </a:r>
            <a:r>
              <a:rPr lang="en-GB" sz="2400" b="1" dirty="0">
                <a:solidFill>
                  <a:srgbClr val="0B3B6C"/>
                </a:solidFill>
              </a:rPr>
              <a:t>only</a:t>
            </a:r>
            <a:r>
              <a:rPr lang="en-GB" sz="2400" dirty="0">
                <a:solidFill>
                  <a:srgbClr val="0B3B6C"/>
                </a:solidFill>
              </a:rPr>
              <a:t> band in which the highest increase option is </a:t>
            </a:r>
            <a:r>
              <a:rPr lang="en-GB" sz="2400" b="1" dirty="0">
                <a:solidFill>
                  <a:srgbClr val="0B3B6C"/>
                </a:solidFill>
              </a:rPr>
              <a:t>not</a:t>
            </a:r>
            <a:r>
              <a:rPr lang="en-GB" sz="2400" dirty="0">
                <a:solidFill>
                  <a:srgbClr val="0B3B6C"/>
                </a:solidFill>
              </a:rPr>
              <a:t> the mode selection, here a 15% increase or £1.05 is the most widely selected option (39%)</a:t>
            </a:r>
            <a:endParaRPr lang="en-GB" sz="2400" dirty="0">
              <a:solidFill>
                <a:srgbClr val="ED0973"/>
              </a:solidFill>
            </a:endParaRPr>
          </a:p>
        </p:txBody>
      </p:sp>
      <p:sp>
        <p:nvSpPr>
          <p:cNvPr id="6" name="Footer Placeholder 5">
            <a:extLst>
              <a:ext uri="{FF2B5EF4-FFF2-40B4-BE49-F238E27FC236}">
                <a16:creationId xmlns:a16="http://schemas.microsoft.com/office/drawing/2014/main" xmlns="" id="{79F83053-1E13-43B7-A115-C411C404E12C}"/>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41999760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3666334-4E23-47BD-B411-E6677557A881}"/>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Sample profile</a:t>
            </a:r>
          </a:p>
        </p:txBody>
      </p:sp>
      <p:sp>
        <p:nvSpPr>
          <p:cNvPr id="4" name="Slide Number Placeholder 3">
            <a:extLst>
              <a:ext uri="{FF2B5EF4-FFF2-40B4-BE49-F238E27FC236}">
                <a16:creationId xmlns:a16="http://schemas.microsoft.com/office/drawing/2014/main" xmlns="" id="{7D0A0E9F-ABC5-4BC4-801D-A2A2464097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98133058-3D0B-4818-A22F-30D42BF39278}"/>
              </a:ext>
            </a:extLst>
          </p:cNvPr>
          <p:cNvSpPr txBox="1"/>
          <p:nvPr/>
        </p:nvSpPr>
        <p:spPr>
          <a:xfrm>
            <a:off x="7524328" y="2787774"/>
            <a:ext cx="1619672" cy="1384995"/>
          </a:xfrm>
          <a:prstGeom prst="rect">
            <a:avLst/>
          </a:prstGeom>
          <a:solidFill>
            <a:schemeClr val="bg1">
              <a:lumMod val="50000"/>
            </a:schemeClr>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NB All survey results </a:t>
            </a:r>
          </a:p>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shown in this presentation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relate to the </a:t>
            </a:r>
            <a:b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2018-19 survey unless annotated otherwise. </a:t>
            </a:r>
          </a:p>
        </p:txBody>
      </p:sp>
    </p:spTree>
    <p:extLst>
      <p:ext uri="{BB962C8B-B14F-4D97-AF65-F5344CB8AC3E}">
        <p14:creationId xmlns:p14="http://schemas.microsoft.com/office/powerpoint/2010/main" val="2939937958"/>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sp>
        <p:nvSpPr>
          <p:cNvPr id="3" name="Text Box 12" descr="MarketSight_Chart_Title:84a41658-75b2-442c-9aed-a9dd00bd963a"/>
          <p:cNvSpPr>
            <a:spLocks noChangeArrowheads="1"/>
          </p:cNvSpPr>
          <p:nvPr/>
        </p:nvSpPr>
        <p:spPr>
          <a:xfrm>
            <a:off x="1043608" y="1557637"/>
            <a:ext cx="5483544" cy="338554"/>
          </a:xfrm>
          <a:prstGeom prst="rect">
            <a:avLst/>
          </a:prstGeom>
          <a:noFill/>
          <a:ln w="9525">
            <a:noFill/>
            <a:miter lim="800000"/>
          </a:ln>
        </p:spPr>
        <p:txBody>
          <a:bodyPr>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pPr algn="ctr"/>
            <a:r>
              <a:rPr lang="en-US" sz="1600" b="1" dirty="0">
                <a:highlight>
                  <a:srgbClr val="FFFF00"/>
                </a:highlight>
                <a:latin typeface="Tahoma"/>
                <a:ea typeface="Tahoma" pitchFamily="34" charset="0"/>
                <a:cs typeface="Tahoma" pitchFamily="34" charset="0"/>
              </a:rPr>
              <a:t>Band H</a:t>
            </a:r>
          </a:p>
        </p:txBody>
      </p:sp>
      <p:graphicFrame>
        <p:nvGraphicFramePr>
          <p:cNvPr id="4" name="ChartObject" descr="84a41658-75b2-442c-9aed-a9dd00bd963a"/>
          <p:cNvGraphicFramePr/>
          <p:nvPr>
            <p:extLst/>
          </p:nvPr>
        </p:nvGraphicFramePr>
        <p:xfrm>
          <a:off x="251520" y="1694485"/>
          <a:ext cx="7216080" cy="316685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84a41658-75b2-442c-9aed-a9dd00bd963a"/>
          <p:cNvSpPr>
            <a:spLocks noChangeArrowheads="1"/>
          </p:cNvSpPr>
          <p:nvPr/>
        </p:nvSpPr>
        <p:spPr>
          <a:xfrm>
            <a:off x="251521" y="4708205"/>
            <a:ext cx="4248472" cy="338554"/>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£0.46 per week (n=1), £0.92 per week (n=0), £1.25 per week (n=3), £1.67 per week (n=7), Not prepared to pay more (n=3)</a:t>
            </a:r>
          </a:p>
        </p:txBody>
      </p:sp>
      <p:sp>
        <p:nvSpPr>
          <p:cNvPr id="7" name="Slide Number Placeholder 6">
            <a:extLst>
              <a:ext uri="{FF2B5EF4-FFF2-40B4-BE49-F238E27FC236}">
                <a16:creationId xmlns:a16="http://schemas.microsoft.com/office/drawing/2014/main" xmlns="" id="{ED956B59-0265-4981-AD51-51698DA3595C}"/>
              </a:ext>
            </a:extLst>
          </p:cNvPr>
          <p:cNvSpPr>
            <a:spLocks noGrp="1"/>
          </p:cNvSpPr>
          <p:nvPr>
            <p:ph type="sldNum" sz="quarter" idx="12"/>
          </p:nvPr>
        </p:nvSpPr>
        <p:spPr/>
        <p:txBody>
          <a:bodyPr/>
          <a:lstStyle/>
          <a:p>
            <a:fld id="{857A2A22-3899-4136-BDB9-36AC9C8678DA}" type="slidenum">
              <a:rPr lang="en-GB" smtClean="0"/>
              <a:t>90</a:t>
            </a:fld>
            <a:endParaRPr lang="en-GB"/>
          </a:p>
        </p:txBody>
      </p:sp>
      <p:sp>
        <p:nvSpPr>
          <p:cNvPr id="9" name="Rectangle 8">
            <a:extLst>
              <a:ext uri="{FF2B5EF4-FFF2-40B4-BE49-F238E27FC236}">
                <a16:creationId xmlns:a16="http://schemas.microsoft.com/office/drawing/2014/main" xmlns="" id="{8E94175D-280B-4BA3-9930-6D4871D08A87}"/>
              </a:ext>
            </a:extLst>
          </p:cNvPr>
          <p:cNvSpPr/>
          <p:nvPr/>
        </p:nvSpPr>
        <p:spPr>
          <a:xfrm>
            <a:off x="278160" y="1059582"/>
            <a:ext cx="720040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below how much more you would be prepared to pay per week, for more police officers and a better policing service in LINCOLNSHIRE. </a:t>
            </a:r>
            <a:br>
              <a:rPr lang="en-GB" sz="1200" b="1" dirty="0">
                <a:latin typeface="Tahoma" panose="020B0604030504040204" pitchFamily="34" charset="0"/>
                <a:ea typeface="Tahoma" panose="020B0604030504040204" pitchFamily="34" charset="0"/>
                <a:cs typeface="Tahoma" panose="020B0604030504040204" pitchFamily="34" charset="0"/>
              </a:rPr>
            </a:br>
            <a:r>
              <a:rPr lang="en-GB" sz="1200" b="1" dirty="0">
                <a:latin typeface="Tahoma" panose="020B0604030504040204" pitchFamily="34" charset="0"/>
                <a:ea typeface="Tahoma" panose="020B0604030504040204" pitchFamily="34" charset="0"/>
                <a:cs typeface="Tahoma" panose="020B0604030504040204" pitchFamily="34" charset="0"/>
              </a:rPr>
              <a:t>(Please select one option) /2018-19 Survey</a:t>
            </a:r>
            <a:r>
              <a:rPr lang="en-GB" sz="1200" dirty="0">
                <a:latin typeface="Tahoma" panose="020B0604030504040204" pitchFamily="34" charset="0"/>
                <a:ea typeface="Tahoma" panose="020B0604030504040204" pitchFamily="34" charset="0"/>
                <a:cs typeface="Tahoma" panose="020B0604030504040204" pitchFamily="34" charset="0"/>
              </a:rPr>
              <a:t> </a:t>
            </a:r>
          </a:p>
        </p:txBody>
      </p:sp>
      <p:sp>
        <p:nvSpPr>
          <p:cNvPr id="10" name="Title 1">
            <a:extLst>
              <a:ext uri="{FF2B5EF4-FFF2-40B4-BE49-F238E27FC236}">
                <a16:creationId xmlns:a16="http://schemas.microsoft.com/office/drawing/2014/main" xmlns="" id="{A1F39BFA-EDFC-48F5-A269-1F5655A44606}"/>
              </a:ext>
            </a:extLst>
          </p:cNvPr>
          <p:cNvSpPr txBox="1">
            <a:spLocks/>
          </p:cNvSpPr>
          <p:nvPr/>
        </p:nvSpPr>
        <p:spPr>
          <a:xfrm>
            <a:off x="251522" y="123480"/>
            <a:ext cx="7200798" cy="1152126"/>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rgbClr val="0B3B6C"/>
                </a:solidFill>
              </a:rPr>
              <a:t>Whilst a very small sample, Band H is the most polarised, registering </a:t>
            </a:r>
            <a:r>
              <a:rPr lang="en-GB" sz="2400" b="1" dirty="0">
                <a:solidFill>
                  <a:srgbClr val="0B3B6C"/>
                </a:solidFill>
              </a:rPr>
              <a:t>both</a:t>
            </a:r>
            <a:r>
              <a:rPr lang="en-GB" sz="2400" dirty="0">
                <a:solidFill>
                  <a:srgbClr val="0B3B6C"/>
                </a:solidFill>
              </a:rPr>
              <a:t> the highest % selection (50%) of the highest increase &amp; the highest propensity to not pay any more (21%)</a:t>
            </a:r>
            <a:endParaRPr lang="en-GB" sz="2400" dirty="0">
              <a:solidFill>
                <a:srgbClr val="ED0973"/>
              </a:solidFill>
            </a:endParaRPr>
          </a:p>
        </p:txBody>
      </p:sp>
      <p:sp>
        <p:nvSpPr>
          <p:cNvPr id="6" name="Footer Placeholder 5">
            <a:extLst>
              <a:ext uri="{FF2B5EF4-FFF2-40B4-BE49-F238E27FC236}">
                <a16:creationId xmlns:a16="http://schemas.microsoft.com/office/drawing/2014/main" xmlns="" id="{A3B4D305-7B0F-4741-90B8-1AFDC88F2A47}"/>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Tree>
    <p:extLst>
      <p:ext uri="{BB962C8B-B14F-4D97-AF65-F5344CB8AC3E}">
        <p14:creationId xmlns:p14="http://schemas.microsoft.com/office/powerpoint/2010/main" val="335842843"/>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7f69984f-796f-424a-a08b-a9dd00f0ba63"/>
          <p:cNvGraphicFramePr/>
          <p:nvPr>
            <p:extLst>
              <p:ext uri="{D42A27DB-BD31-4B8C-83A1-F6EECF244321}">
                <p14:modId xmlns:p14="http://schemas.microsoft.com/office/powerpoint/2010/main" val="718316601"/>
              </p:ext>
            </p:extLst>
          </p:nvPr>
        </p:nvGraphicFramePr>
        <p:xfrm>
          <a:off x="251520" y="1491630"/>
          <a:ext cx="6818509" cy="295083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 descr="MarketSight_Chart_SampleSize:7f69984f-796f-424a-a08b-a9dd00f0ba63"/>
          <p:cNvSpPr>
            <a:spLocks noChangeArrowheads="1"/>
          </p:cNvSpPr>
          <p:nvPr/>
        </p:nvSpPr>
        <p:spPr>
          <a:xfrm>
            <a:off x="251521" y="4556860"/>
            <a:ext cx="4320480" cy="584775"/>
          </a:xfrm>
          <a:prstGeom prst="rect">
            <a:avLst/>
          </a:prstGeom>
          <a:noFill/>
          <a:ln w="9525">
            <a:noFill/>
            <a:miter lim="800000"/>
          </a:ln>
        </p:spPr>
        <p:txBody>
          <a:bodyPr wrap="square">
            <a:spAutoFit/>
          </a:bodyPr>
          <a:lstStyle>
            <a:defPPr>
              <a:defRPr lang="en-US" smtId="4294967295"/>
            </a:defPPr>
            <a:lvl1pPr marL="0" algn="l" defTabSz="914400" rtl="0" eaLnBrk="1" latinLnBrk="0" hangingPunct="1">
              <a:defRPr sz="1800" kern="1200" smtId="4294967295">
                <a:solidFill>
                  <a:schemeClr val="tx1"/>
                </a:solidFill>
                <a:latin typeface="+mn-lt"/>
                <a:ea typeface="+mn-ea"/>
                <a:cs typeface="+mn-cs"/>
              </a:defRPr>
            </a:lvl1pPr>
            <a:lvl2pPr marL="457200" algn="l" defTabSz="914400" rtl="0" eaLnBrk="1" latinLnBrk="0" hangingPunct="1">
              <a:defRPr sz="1800" kern="1200" smtId="4294967295">
                <a:solidFill>
                  <a:schemeClr val="tx1"/>
                </a:solidFill>
                <a:latin typeface="+mn-lt"/>
                <a:ea typeface="+mn-ea"/>
                <a:cs typeface="+mn-cs"/>
              </a:defRPr>
            </a:lvl2pPr>
            <a:lvl3pPr marL="914400" algn="l" defTabSz="914400" rtl="0" eaLnBrk="1" latinLnBrk="0" hangingPunct="1">
              <a:defRPr sz="1800" kern="1200" smtId="4294967295">
                <a:solidFill>
                  <a:schemeClr val="tx1"/>
                </a:solidFill>
                <a:latin typeface="+mn-lt"/>
                <a:ea typeface="+mn-ea"/>
                <a:cs typeface="+mn-cs"/>
              </a:defRPr>
            </a:lvl3pPr>
            <a:lvl4pPr marL="1371600" algn="l" defTabSz="914400" rtl="0" eaLnBrk="1" latinLnBrk="0" hangingPunct="1">
              <a:defRPr sz="1800" kern="1200" smtId="4294967295">
                <a:solidFill>
                  <a:schemeClr val="tx1"/>
                </a:solidFill>
                <a:latin typeface="+mn-lt"/>
                <a:ea typeface="+mn-ea"/>
                <a:cs typeface="+mn-cs"/>
              </a:defRPr>
            </a:lvl4pPr>
            <a:lvl5pPr marL="1828800" algn="l" defTabSz="914400" rtl="0" eaLnBrk="1" latinLnBrk="0" hangingPunct="1">
              <a:defRPr sz="1800" kern="1200" smtId="4294967295">
                <a:solidFill>
                  <a:schemeClr val="tx1"/>
                </a:solidFill>
                <a:latin typeface="+mn-lt"/>
                <a:ea typeface="+mn-ea"/>
                <a:cs typeface="+mn-cs"/>
              </a:defRPr>
            </a:lvl5pPr>
            <a:lvl6pPr marL="2286000" algn="l" defTabSz="914400" rtl="0" eaLnBrk="1" latinLnBrk="0" hangingPunct="1">
              <a:defRPr sz="1800" kern="1200" smtId="4294967295">
                <a:solidFill>
                  <a:schemeClr val="tx1"/>
                </a:solidFill>
                <a:latin typeface="+mn-lt"/>
                <a:ea typeface="+mn-ea"/>
                <a:cs typeface="+mn-cs"/>
              </a:defRPr>
            </a:lvl6pPr>
            <a:lvl7pPr marL="2743200" algn="l" defTabSz="914400" rtl="0" eaLnBrk="1" latinLnBrk="0" hangingPunct="1">
              <a:defRPr sz="1800" kern="1200" smtId="4294967295">
                <a:solidFill>
                  <a:schemeClr val="tx1"/>
                </a:solidFill>
                <a:latin typeface="+mn-lt"/>
                <a:ea typeface="+mn-ea"/>
                <a:cs typeface="+mn-cs"/>
              </a:defRPr>
            </a:lvl7pPr>
            <a:lvl8pPr marL="3200400" algn="l" defTabSz="914400" rtl="0" eaLnBrk="1" latinLnBrk="0" hangingPunct="1">
              <a:defRPr sz="1800" kern="1200" smtId="4294967295">
                <a:solidFill>
                  <a:schemeClr val="tx1"/>
                </a:solidFill>
                <a:latin typeface="+mn-lt"/>
                <a:ea typeface="+mn-ea"/>
                <a:cs typeface="+mn-cs"/>
              </a:defRPr>
            </a:lvl8pPr>
          </a:lstStyle>
          <a:p>
            <a:r>
              <a:rPr lang="en-US" sz="800" dirty="0">
                <a:latin typeface="Tahoma"/>
                <a:ea typeface="Tahoma" pitchFamily="34" charset="0"/>
                <a:cs typeface="Tahoma" pitchFamily="34" charset="0"/>
              </a:rPr>
              <a:t>Unweighted Base: Brew with Stu (n=66), None of the above (n=151), Friends Against Scams (n=307), Stop Hate UK (n=455), Victims Lincs (n=518), Mini Police (n=1,111), Community Speed Watch (n=1,384), Lincs Alert (n=1,834), </a:t>
            </a:r>
            <a:r>
              <a:rPr lang="en-US" sz="800" dirty="0" err="1">
                <a:latin typeface="Tahoma"/>
                <a:ea typeface="Tahoma" pitchFamily="34" charset="0"/>
                <a:cs typeface="Tahoma" pitchFamily="34" charset="0"/>
              </a:rPr>
              <a:t>Crimestoppers</a:t>
            </a:r>
            <a:r>
              <a:rPr lang="en-US" sz="800" dirty="0">
                <a:latin typeface="Tahoma"/>
                <a:ea typeface="Tahoma" pitchFamily="34" charset="0"/>
                <a:cs typeface="Tahoma" pitchFamily="34" charset="0"/>
              </a:rPr>
              <a:t> (n=2,907), </a:t>
            </a:r>
            <a:r>
              <a:rPr lang="en-US" sz="800" dirty="0" err="1">
                <a:latin typeface="Tahoma"/>
                <a:ea typeface="Tahoma" pitchFamily="34" charset="0"/>
                <a:cs typeface="Tahoma" pitchFamily="34" charset="0"/>
              </a:rPr>
              <a:t>Neighbourhood</a:t>
            </a:r>
            <a:r>
              <a:rPr lang="en-US" sz="800" dirty="0">
                <a:latin typeface="Tahoma"/>
                <a:ea typeface="Tahoma" pitchFamily="34" charset="0"/>
                <a:cs typeface="Tahoma" pitchFamily="34" charset="0"/>
              </a:rPr>
              <a:t> Watch schemes (n=3,002)</a:t>
            </a:r>
          </a:p>
        </p:txBody>
      </p:sp>
      <p:sp>
        <p:nvSpPr>
          <p:cNvPr id="6" name="Rectangle 5">
            <a:extLst>
              <a:ext uri="{FF2B5EF4-FFF2-40B4-BE49-F238E27FC236}">
                <a16:creationId xmlns:a16="http://schemas.microsoft.com/office/drawing/2014/main" xmlns="" id="{9122B100-1086-4312-A254-538FC4BEECEF}"/>
              </a:ext>
            </a:extLst>
          </p:cNvPr>
          <p:cNvSpPr/>
          <p:nvPr/>
        </p:nvSpPr>
        <p:spPr>
          <a:xfrm>
            <a:off x="251520" y="1136777"/>
            <a:ext cx="6984776" cy="461665"/>
          </a:xfrm>
          <a:prstGeom prst="rect">
            <a:avLst/>
          </a:prstGeom>
        </p:spPr>
        <p:txBody>
          <a:bodyPr wrap="square">
            <a:spAutoFit/>
          </a:bodyPr>
          <a:lstStyle/>
          <a:p>
            <a:pPr algn="ctr"/>
            <a:r>
              <a:rPr lang="en-GB" sz="1200" b="1" dirty="0">
                <a:latin typeface="Tahoma" panose="020B0604030504040204" pitchFamily="34" charset="0"/>
              </a:rPr>
              <a:t>Which, if any, of the initiatives or programmes listed below, were you aware of, before starting to complete this survey (Please tick all that apply).</a:t>
            </a:r>
            <a:r>
              <a:rPr lang="en-GB" sz="1200" dirty="0"/>
              <a:t> </a:t>
            </a:r>
          </a:p>
        </p:txBody>
      </p:sp>
      <p:sp>
        <p:nvSpPr>
          <p:cNvPr id="3" name="Slide Number Placeholder 2">
            <a:extLst>
              <a:ext uri="{FF2B5EF4-FFF2-40B4-BE49-F238E27FC236}">
                <a16:creationId xmlns:a16="http://schemas.microsoft.com/office/drawing/2014/main" xmlns="" id="{15618CAA-055E-4A57-9ABB-AB20A59F49AA}"/>
              </a:ext>
            </a:extLst>
          </p:cNvPr>
          <p:cNvSpPr>
            <a:spLocks noGrp="1"/>
          </p:cNvSpPr>
          <p:nvPr>
            <p:ph type="sldNum" sz="quarter" idx="12"/>
          </p:nvPr>
        </p:nvSpPr>
        <p:spPr/>
        <p:txBody>
          <a:bodyPr/>
          <a:lstStyle/>
          <a:p>
            <a:fld id="{50DE9A6E-8F21-484F-844E-94FEC60E2113}" type="slidenum">
              <a:rPr lang="en-US" smtClean="0"/>
              <a:t>91</a:t>
            </a:fld>
            <a:endParaRPr lang="en-US"/>
          </a:p>
        </p:txBody>
      </p:sp>
      <p:sp>
        <p:nvSpPr>
          <p:cNvPr id="7" name="Footer Placeholder 6">
            <a:extLst>
              <a:ext uri="{FF2B5EF4-FFF2-40B4-BE49-F238E27FC236}">
                <a16:creationId xmlns:a16="http://schemas.microsoft.com/office/drawing/2014/main" xmlns="" id="{831DC520-2ADC-4E90-8D58-0E4ED0B623D3}"/>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B2B9757D-3813-49CA-9B9E-54E9B3A131E4}"/>
              </a:ext>
            </a:extLst>
          </p:cNvPr>
          <p:cNvSpPr txBox="1">
            <a:spLocks/>
          </p:cNvSpPr>
          <p:nvPr/>
        </p:nvSpPr>
        <p:spPr>
          <a:xfrm>
            <a:off x="251522" y="123480"/>
            <a:ext cx="7200798" cy="11521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40% of participants are aware of the Community Speed Watch initiative on a prompted basis, with nearly a third claiming awareness of Mini Police.</a:t>
            </a:r>
            <a:endParaRPr lang="en-GB" sz="2000" dirty="0">
              <a:solidFill>
                <a:srgbClr val="ED0973"/>
              </a:solidFill>
            </a:endParaRPr>
          </a:p>
        </p:txBody>
      </p:sp>
      <p:sp>
        <p:nvSpPr>
          <p:cNvPr id="9" name="TextBox 8">
            <a:extLst>
              <a:ext uri="{FF2B5EF4-FFF2-40B4-BE49-F238E27FC236}">
                <a16:creationId xmlns:a16="http://schemas.microsoft.com/office/drawing/2014/main" xmlns="" id="{30C83CA9-DB4D-4EDD-A691-B52E0825E1EE}"/>
              </a:ext>
            </a:extLst>
          </p:cNvPr>
          <p:cNvSpPr txBox="1"/>
          <p:nvPr/>
        </p:nvSpPr>
        <p:spPr>
          <a:xfrm>
            <a:off x="7524328" y="1563638"/>
            <a:ext cx="1619672" cy="2123658"/>
          </a:xfrm>
          <a:prstGeom prst="rect">
            <a:avLst/>
          </a:prstGeom>
          <a:solidFill>
            <a:srgbClr val="00B050"/>
          </a:solidFill>
        </p:spPr>
        <p:txBody>
          <a:bodyPr wrap="square" rtlCol="0">
            <a:spAutoFit/>
          </a:bodyPr>
          <a:lstStyle/>
          <a:p>
            <a:pPr algn="ct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In the next annual survey we could potentially seek to evaluate Spontaneous (e.g. unprompted) awareness of initiatives and programmes, in a free text answer format.</a:t>
            </a:r>
          </a:p>
        </p:txBody>
      </p:sp>
      <p:sp>
        <p:nvSpPr>
          <p:cNvPr id="10" name="TextBox 9">
            <a:extLst>
              <a:ext uri="{FF2B5EF4-FFF2-40B4-BE49-F238E27FC236}">
                <a16:creationId xmlns:a16="http://schemas.microsoft.com/office/drawing/2014/main" xmlns="" id="{C662B375-F54C-4C15-8704-251183F7E8C0}"/>
              </a:ext>
            </a:extLst>
          </p:cNvPr>
          <p:cNvSpPr txBox="1"/>
          <p:nvPr/>
        </p:nvSpPr>
        <p:spPr>
          <a:xfrm>
            <a:off x="5179555" y="2167003"/>
            <a:ext cx="2056741" cy="1338828"/>
          </a:xfrm>
          <a:prstGeom prst="rect">
            <a:avLst/>
          </a:prstGeom>
          <a:solidFill>
            <a:srgbClr val="ED0873"/>
          </a:solidFill>
        </p:spPr>
        <p:txBody>
          <a:bodyPr wrap="square" rtlCol="0">
            <a:spAutoFit/>
          </a:bodyPr>
          <a:lstStyle/>
          <a:p>
            <a:pPr algn="ctr" defTabSz="685800"/>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With 84% prompted awareness, </a:t>
            </a:r>
            <a:r>
              <a:rPr lang="en-GB" sz="1350" dirty="0" err="1">
                <a:solidFill>
                  <a:prstClr val="white"/>
                </a:solidFill>
                <a:latin typeface="Tahoma" panose="020B0604030504040204" pitchFamily="34" charset="0"/>
                <a:ea typeface="Tahoma" panose="020B0604030504040204" pitchFamily="34" charset="0"/>
                <a:cs typeface="Tahoma" panose="020B0604030504040204" pitchFamily="34" charset="0"/>
              </a:rPr>
              <a:t>Crimestoppers</a:t>
            </a:r>
            <a:r>
              <a:rPr lang="en-GB" sz="1350" dirty="0">
                <a:solidFill>
                  <a:prstClr val="white"/>
                </a:solidFill>
                <a:latin typeface="Tahoma" panose="020B0604030504040204" pitchFamily="34" charset="0"/>
                <a:ea typeface="Tahoma" panose="020B0604030504040204" pitchFamily="34" charset="0"/>
                <a:cs typeface="Tahoma" panose="020B0604030504040204" pitchFamily="34" charset="0"/>
              </a:rPr>
              <a:t> is very nearly as widely known as Neighbourhood Watch (87%).</a:t>
            </a:r>
          </a:p>
        </p:txBody>
      </p:sp>
    </p:spTree>
    <p:extLst>
      <p:ext uri="{BB962C8B-B14F-4D97-AF65-F5344CB8AC3E}">
        <p14:creationId xmlns:p14="http://schemas.microsoft.com/office/powerpoint/2010/main" val="3462609649"/>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70000" cy="1270000"/>
            <a:chOff x="0" y="0"/>
            <a:chExt cx="0" cy="0"/>
          </a:xfrm>
        </p:grpSpPr>
      </p:grpSp>
      <p:graphicFrame>
        <p:nvGraphicFramePr>
          <p:cNvPr id="4" name="ChartObject" descr="ce6de2a3-9c3f-4bb9-8e1f-a9e40101d6ae"/>
          <p:cNvGraphicFramePr/>
          <p:nvPr>
            <p:extLst>
              <p:ext uri="{D42A27DB-BD31-4B8C-83A1-F6EECF244321}">
                <p14:modId xmlns:p14="http://schemas.microsoft.com/office/powerpoint/2010/main" val="402434984"/>
              </p:ext>
            </p:extLst>
          </p:nvPr>
        </p:nvGraphicFramePr>
        <p:xfrm>
          <a:off x="208232" y="1563638"/>
          <a:ext cx="6967017" cy="322963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C5D25A15-42BD-460A-BAB8-476460D0C96E}"/>
              </a:ext>
            </a:extLst>
          </p:cNvPr>
          <p:cNvSpPr/>
          <p:nvPr/>
        </p:nvSpPr>
        <p:spPr>
          <a:xfrm>
            <a:off x="118465" y="1203598"/>
            <a:ext cx="7333855" cy="646331"/>
          </a:xfrm>
          <a:prstGeom prst="rect">
            <a:avLst/>
          </a:prstGeom>
        </p:spPr>
        <p:txBody>
          <a:bodyPr wrap="square">
            <a:spAutoFit/>
          </a:bodyPr>
          <a:lstStyle/>
          <a:p>
            <a:pPr algn="ctr"/>
            <a:r>
              <a:rPr lang="en-GB" sz="1200" b="1" dirty="0">
                <a:latin typeface="Tahoma" panose="020B0604030504040204" pitchFamily="34" charset="0"/>
                <a:ea typeface="Tahoma" panose="020B0604030504040204" pitchFamily="34" charset="0"/>
                <a:cs typeface="Tahoma" panose="020B0604030504040204" pitchFamily="34" charset="0"/>
              </a:rPr>
              <a:t>Please indicate what you regard as the level of benefit that each of the initiatives listed below delivers to the community. (Please rate each one that you are aware of or tick ‘N/A’ if you are not aware of it) </a:t>
            </a:r>
            <a:r>
              <a:rPr lang="en-GB" sz="1200" b="1" dirty="0">
                <a:highlight>
                  <a:srgbClr val="FFFF00"/>
                </a:highlight>
                <a:latin typeface="Tahoma" panose="020B0604030504040204" pitchFamily="34" charset="0"/>
                <a:ea typeface="Tahoma" panose="020B0604030504040204" pitchFamily="34" charset="0"/>
                <a:cs typeface="Tahoma" panose="020B0604030504040204" pitchFamily="34" charset="0"/>
              </a:rPr>
              <a:t>NB Only those that indicated awareness were invited to rate impact.</a:t>
            </a:r>
            <a:endParaRPr lang="en-GB" sz="12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xmlns="" id="{E6677ABA-B5BC-4123-A4AB-978D9F525569}"/>
              </a:ext>
            </a:extLst>
          </p:cNvPr>
          <p:cNvSpPr>
            <a:spLocks noGrp="1"/>
          </p:cNvSpPr>
          <p:nvPr>
            <p:ph type="sldNum" sz="quarter" idx="12"/>
          </p:nvPr>
        </p:nvSpPr>
        <p:spPr/>
        <p:txBody>
          <a:bodyPr/>
          <a:lstStyle/>
          <a:p>
            <a:fld id="{50DE9A6E-8F21-484F-844E-94FEC60E2113}" type="slidenum">
              <a:rPr lang="en-US" smtClean="0"/>
              <a:t>92</a:t>
            </a:fld>
            <a:endParaRPr lang="en-US" dirty="0"/>
          </a:p>
        </p:txBody>
      </p:sp>
      <p:sp>
        <p:nvSpPr>
          <p:cNvPr id="7" name="Footer Placeholder 6">
            <a:extLst>
              <a:ext uri="{FF2B5EF4-FFF2-40B4-BE49-F238E27FC236}">
                <a16:creationId xmlns:a16="http://schemas.microsoft.com/office/drawing/2014/main" xmlns="" id="{5B95CBF0-BCF1-4984-B5DE-B028BAB235BF}"/>
              </a:ext>
            </a:extLst>
          </p:cNvPr>
          <p:cNvSpPr>
            <a:spLocks noGrp="1"/>
          </p:cNvSpPr>
          <p:nvPr>
            <p:ph type="ftr" sz="quarter" idx="11"/>
          </p:nvPr>
        </p:nvSpPr>
        <p:spPr/>
        <p:txBody>
          <a:bodyPr/>
          <a:lstStyle/>
          <a:p>
            <a:pPr lvl="0"/>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8" name="Title 1">
            <a:extLst>
              <a:ext uri="{FF2B5EF4-FFF2-40B4-BE49-F238E27FC236}">
                <a16:creationId xmlns:a16="http://schemas.microsoft.com/office/drawing/2014/main" xmlns="" id="{09CA0111-616F-45E7-A6B4-7A4F6C370364}"/>
              </a:ext>
            </a:extLst>
          </p:cNvPr>
          <p:cNvSpPr txBox="1">
            <a:spLocks/>
          </p:cNvSpPr>
          <p:nvPr/>
        </p:nvSpPr>
        <p:spPr>
          <a:xfrm>
            <a:off x="251522" y="123480"/>
            <a:ext cx="7200798" cy="115212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solidFill>
                  <a:srgbClr val="0B3B6C"/>
                </a:solidFill>
              </a:rPr>
              <a:t>Widespread prompted awareness does not translate into perceived significant benefit. For the 15% who are aware of Victims Lincs 45% of them see it as being of </a:t>
            </a:r>
            <a:r>
              <a:rPr lang="en-GB" sz="2000" b="1" dirty="0">
                <a:solidFill>
                  <a:srgbClr val="0B3B6C"/>
                </a:solidFill>
              </a:rPr>
              <a:t>‘great benefit’</a:t>
            </a:r>
            <a:r>
              <a:rPr lang="en-GB" sz="2000" dirty="0">
                <a:solidFill>
                  <a:srgbClr val="0B3B6C"/>
                </a:solidFill>
              </a:rPr>
              <a:t>,</a:t>
            </a:r>
            <a:r>
              <a:rPr lang="en-GB" sz="2000" b="1" dirty="0">
                <a:solidFill>
                  <a:srgbClr val="0B3B6C"/>
                </a:solidFill>
              </a:rPr>
              <a:t> </a:t>
            </a:r>
            <a:r>
              <a:rPr lang="en-GB" sz="2000" dirty="0">
                <a:solidFill>
                  <a:srgbClr val="0B3B6C"/>
                </a:solidFill>
              </a:rPr>
              <a:t>more than for any other initiative.</a:t>
            </a:r>
            <a:endParaRPr lang="en-GB" sz="2000" dirty="0">
              <a:solidFill>
                <a:srgbClr val="ED0973"/>
              </a:solidFill>
            </a:endParaRPr>
          </a:p>
        </p:txBody>
      </p:sp>
    </p:spTree>
    <p:extLst>
      <p:ext uri="{BB962C8B-B14F-4D97-AF65-F5344CB8AC3E}">
        <p14:creationId xmlns:p14="http://schemas.microsoft.com/office/powerpoint/2010/main" val="353276791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D667119B-395C-4CDA-A156-B2F48E083AA2}"/>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Key Metrics Dashboard</a:t>
            </a:r>
          </a:p>
        </p:txBody>
      </p:sp>
    </p:spTree>
    <p:extLst>
      <p:ext uri="{BB962C8B-B14F-4D97-AF65-F5344CB8AC3E}">
        <p14:creationId xmlns:p14="http://schemas.microsoft.com/office/powerpoint/2010/main" val="2443360658"/>
      </p:ext>
    </p:extLst>
  </p:cSld>
  <p:clrMapOvr>
    <a:masterClrMapping/>
  </p:clrMapOvr>
  <p:transition spd="slow">
    <p:wip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3236B-AEC6-4347-87CF-139CED925656}"/>
              </a:ext>
            </a:extLst>
          </p:cNvPr>
          <p:cNvSpPr>
            <a:spLocks noGrp="1"/>
          </p:cNvSpPr>
          <p:nvPr>
            <p:ph type="title"/>
          </p:nvPr>
        </p:nvSpPr>
        <p:spPr>
          <a:xfrm>
            <a:off x="269920" y="-92546"/>
            <a:ext cx="7200800" cy="720080"/>
          </a:xfrm>
        </p:spPr>
        <p:txBody>
          <a:bodyPr>
            <a:normAutofit/>
          </a:bodyPr>
          <a:lstStyle/>
          <a:p>
            <a:r>
              <a:rPr lang="en-GB" sz="2000" dirty="0"/>
              <a:t>Key Metrics Dashboard</a:t>
            </a:r>
          </a:p>
        </p:txBody>
      </p:sp>
      <p:sp>
        <p:nvSpPr>
          <p:cNvPr id="3" name="Footer Placeholder 2">
            <a:extLst>
              <a:ext uri="{FF2B5EF4-FFF2-40B4-BE49-F238E27FC236}">
                <a16:creationId xmlns:a16="http://schemas.microsoft.com/office/drawing/2014/main" xmlns="" id="{1D2F634F-DB7B-4120-B2F4-F3360834BB18}"/>
              </a:ext>
            </a:extLst>
          </p:cNvPr>
          <p:cNvSpPr>
            <a:spLocks noGrp="1"/>
          </p:cNvSpPr>
          <p:nvPr>
            <p:ph type="ftr" sz="quarter" idx="11"/>
          </p:nvPr>
        </p:nvSpPr>
        <p:spPr>
          <a:xfrm>
            <a:off x="7496209" y="4011910"/>
            <a:ext cx="1728192" cy="576064"/>
          </a:xfrm>
        </p:spPr>
        <p:txBody>
          <a:bodyPr/>
          <a:lstStyle/>
          <a:p>
            <a:pPr lvl="0" algn="l"/>
            <a:r>
              <a:rPr lang="en-GB" sz="800" dirty="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endParaRPr>
          </a:p>
        </p:txBody>
      </p:sp>
      <p:sp>
        <p:nvSpPr>
          <p:cNvPr id="4" name="Slide Number Placeholder 3">
            <a:extLst>
              <a:ext uri="{FF2B5EF4-FFF2-40B4-BE49-F238E27FC236}">
                <a16:creationId xmlns:a16="http://schemas.microsoft.com/office/drawing/2014/main" xmlns="" id="{07C511C3-1C44-48C3-966E-3D1DD6D4D91A}"/>
              </a:ext>
            </a:extLst>
          </p:cNvPr>
          <p:cNvSpPr>
            <a:spLocks noGrp="1"/>
          </p:cNvSpPr>
          <p:nvPr>
            <p:ph type="sldNum" sz="quarter" idx="12"/>
          </p:nvPr>
        </p:nvSpPr>
        <p:spPr/>
        <p:txBody>
          <a:bodyPr/>
          <a:lstStyle/>
          <a:p>
            <a:fld id="{857A2A22-3899-4136-BDB9-36AC9C8678DA}" type="slidenum">
              <a:rPr lang="en-GB" smtClean="0"/>
              <a:t>94</a:t>
            </a:fld>
            <a:endParaRPr lang="en-GB"/>
          </a:p>
        </p:txBody>
      </p:sp>
      <p:graphicFrame>
        <p:nvGraphicFramePr>
          <p:cNvPr id="5" name="Table 4">
            <a:extLst>
              <a:ext uri="{FF2B5EF4-FFF2-40B4-BE49-F238E27FC236}">
                <a16:creationId xmlns:a16="http://schemas.microsoft.com/office/drawing/2014/main" xmlns="" id="{813EB95E-9837-4A61-93CC-B4A917235030}"/>
              </a:ext>
            </a:extLst>
          </p:cNvPr>
          <p:cNvGraphicFramePr>
            <a:graphicFrameLocks noGrp="1"/>
          </p:cNvGraphicFramePr>
          <p:nvPr>
            <p:extLst>
              <p:ext uri="{D42A27DB-BD31-4B8C-83A1-F6EECF244321}">
                <p14:modId xmlns:p14="http://schemas.microsoft.com/office/powerpoint/2010/main" val="2287112779"/>
              </p:ext>
            </p:extLst>
          </p:nvPr>
        </p:nvGraphicFramePr>
        <p:xfrm>
          <a:off x="265202" y="460896"/>
          <a:ext cx="7164000" cy="4267200"/>
        </p:xfrm>
        <a:graphic>
          <a:graphicData uri="http://schemas.openxmlformats.org/drawingml/2006/table">
            <a:tbl>
              <a:tblPr firstRow="1" bandRow="1">
                <a:tableStyleId>{5C22544A-7EE6-4342-B048-85BDC9FD1C3A}</a:tableStyleId>
              </a:tblPr>
              <a:tblGrid>
                <a:gridCol w="3060000">
                  <a:extLst>
                    <a:ext uri="{9D8B030D-6E8A-4147-A177-3AD203B41FA5}">
                      <a16:colId xmlns:a16="http://schemas.microsoft.com/office/drawing/2014/main" xmlns="" val="1815241310"/>
                    </a:ext>
                  </a:extLst>
                </a:gridCol>
                <a:gridCol w="1368000">
                  <a:extLst>
                    <a:ext uri="{9D8B030D-6E8A-4147-A177-3AD203B41FA5}">
                      <a16:colId xmlns:a16="http://schemas.microsoft.com/office/drawing/2014/main" xmlns="" val="196030088"/>
                    </a:ext>
                  </a:extLst>
                </a:gridCol>
                <a:gridCol w="1368000">
                  <a:extLst>
                    <a:ext uri="{9D8B030D-6E8A-4147-A177-3AD203B41FA5}">
                      <a16:colId xmlns:a16="http://schemas.microsoft.com/office/drawing/2014/main" xmlns="" val="2268197187"/>
                    </a:ext>
                  </a:extLst>
                </a:gridCol>
                <a:gridCol w="1368000">
                  <a:extLst>
                    <a:ext uri="{9D8B030D-6E8A-4147-A177-3AD203B41FA5}">
                      <a16:colId xmlns:a16="http://schemas.microsoft.com/office/drawing/2014/main" xmlns="" val="2191004131"/>
                    </a:ext>
                  </a:extLst>
                </a:gridCol>
              </a:tblGrid>
              <a:tr h="348127">
                <a:tc>
                  <a:txBody>
                    <a:bodyPr/>
                    <a:lstStyle/>
                    <a:p>
                      <a:r>
                        <a:rPr lang="en-GB" sz="1000" dirty="0"/>
                        <a:t>Metric</a:t>
                      </a:r>
                    </a:p>
                  </a:txBody>
                  <a:tcPr/>
                </a:tc>
                <a:tc>
                  <a:txBody>
                    <a:bodyPr/>
                    <a:lstStyle/>
                    <a:p>
                      <a:pPr algn="ctr"/>
                      <a:r>
                        <a:rPr lang="en-GB" sz="1000" dirty="0"/>
                        <a:t>2017</a:t>
                      </a:r>
                    </a:p>
                  </a:txBody>
                  <a:tcPr/>
                </a:tc>
                <a:tc>
                  <a:txBody>
                    <a:bodyPr/>
                    <a:lstStyle/>
                    <a:p>
                      <a:pPr algn="ctr"/>
                      <a:r>
                        <a:rPr lang="en-GB" sz="1000" dirty="0"/>
                        <a:t>2018</a:t>
                      </a:r>
                    </a:p>
                  </a:txBody>
                  <a:tcPr/>
                </a:tc>
                <a:tc>
                  <a:txBody>
                    <a:bodyPr/>
                    <a:lstStyle/>
                    <a:p>
                      <a:pPr algn="ctr"/>
                      <a:r>
                        <a:rPr lang="en-GB" sz="1000" dirty="0"/>
                        <a:t>Year-on-Year</a:t>
                      </a:r>
                      <a:br>
                        <a:rPr lang="en-GB" sz="1000" dirty="0"/>
                      </a:br>
                      <a:r>
                        <a:rPr lang="en-GB" sz="1000" dirty="0"/>
                        <a:t>Variance</a:t>
                      </a:r>
                    </a:p>
                  </a:txBody>
                  <a:tcPr/>
                </a:tc>
                <a:extLst>
                  <a:ext uri="{0D108BD9-81ED-4DB2-BD59-A6C34878D82A}">
                    <a16:rowId xmlns:a16="http://schemas.microsoft.com/office/drawing/2014/main" xmlns="" val="3094897379"/>
                  </a:ext>
                </a:extLst>
              </a:tr>
              <a:tr h="229342">
                <a:tc>
                  <a:txBody>
                    <a:bodyPr/>
                    <a:lstStyle/>
                    <a:p>
                      <a:r>
                        <a:rPr lang="en-GB" sz="1000" dirty="0"/>
                        <a:t>Participants fully completing the survey</a:t>
                      </a:r>
                    </a:p>
                  </a:txBody>
                  <a:tcPr/>
                </a:tc>
                <a:tc>
                  <a:txBody>
                    <a:bodyPr/>
                    <a:lstStyle/>
                    <a:p>
                      <a:pPr algn="ctr"/>
                      <a:r>
                        <a:rPr lang="en-GB" sz="1000" dirty="0"/>
                        <a:t>2,906</a:t>
                      </a:r>
                    </a:p>
                  </a:txBody>
                  <a:tcPr/>
                </a:tc>
                <a:tc>
                  <a:txBody>
                    <a:bodyPr/>
                    <a:lstStyle/>
                    <a:p>
                      <a:pPr algn="ctr"/>
                      <a:r>
                        <a:rPr lang="en-GB" sz="1000" dirty="0"/>
                        <a:t>3,449</a:t>
                      </a:r>
                    </a:p>
                  </a:txBody>
                  <a:tcPr/>
                </a:tc>
                <a:tc>
                  <a:txBody>
                    <a:bodyPr/>
                    <a:lstStyle/>
                    <a:p>
                      <a:pPr algn="ctr"/>
                      <a:r>
                        <a:rPr lang="en-GB" sz="1000" dirty="0">
                          <a:highlight>
                            <a:srgbClr val="00FF00"/>
                          </a:highlight>
                        </a:rPr>
                        <a:t>+543</a:t>
                      </a:r>
                    </a:p>
                  </a:txBody>
                  <a:tcPr/>
                </a:tc>
                <a:extLst>
                  <a:ext uri="{0D108BD9-81ED-4DB2-BD59-A6C34878D82A}">
                    <a16:rowId xmlns:a16="http://schemas.microsoft.com/office/drawing/2014/main" xmlns="" val="3304253547"/>
                  </a:ext>
                </a:extLst>
              </a:tr>
              <a:tr h="229342">
                <a:tc>
                  <a:txBody>
                    <a:bodyPr/>
                    <a:lstStyle/>
                    <a:p>
                      <a:r>
                        <a:rPr lang="en-GB" sz="1000" dirty="0"/>
                        <a:t>Survey completion rate</a:t>
                      </a:r>
                    </a:p>
                  </a:txBody>
                  <a:tcPr/>
                </a:tc>
                <a:tc>
                  <a:txBody>
                    <a:bodyPr/>
                    <a:lstStyle/>
                    <a:p>
                      <a:pPr algn="ctr"/>
                      <a:r>
                        <a:rPr lang="en-GB" sz="1000" dirty="0"/>
                        <a:t>73%</a:t>
                      </a:r>
                    </a:p>
                  </a:txBody>
                  <a:tcPr/>
                </a:tc>
                <a:tc>
                  <a:txBody>
                    <a:bodyPr/>
                    <a:lstStyle/>
                    <a:p>
                      <a:pPr algn="ctr"/>
                      <a:r>
                        <a:rPr lang="en-GB" sz="1000" dirty="0"/>
                        <a:t>74%</a:t>
                      </a:r>
                    </a:p>
                  </a:txBody>
                  <a:tcPr/>
                </a:tc>
                <a:tc>
                  <a:txBody>
                    <a:bodyPr/>
                    <a:lstStyle/>
                    <a:p>
                      <a:pPr algn="ctr"/>
                      <a:r>
                        <a:rPr lang="en-GB" sz="1000" dirty="0">
                          <a:highlight>
                            <a:srgbClr val="00FF00"/>
                          </a:highlight>
                        </a:rPr>
                        <a:t>+1%</a:t>
                      </a:r>
                    </a:p>
                  </a:txBody>
                  <a:tcPr/>
                </a:tc>
                <a:extLst>
                  <a:ext uri="{0D108BD9-81ED-4DB2-BD59-A6C34878D82A}">
                    <a16:rowId xmlns:a16="http://schemas.microsoft.com/office/drawing/2014/main" xmlns="" val="850693434"/>
                  </a:ext>
                </a:extLst>
              </a:tr>
              <a:tr h="229342">
                <a:tc>
                  <a:txBody>
                    <a:bodyPr/>
                    <a:lstStyle/>
                    <a:p>
                      <a:r>
                        <a:rPr lang="en-GB" sz="1000" dirty="0"/>
                        <a:t>Fear of Crime mean rating score</a:t>
                      </a:r>
                    </a:p>
                  </a:txBody>
                  <a:tcPr/>
                </a:tc>
                <a:tc>
                  <a:txBody>
                    <a:bodyPr/>
                    <a:lstStyle/>
                    <a:p>
                      <a:pPr algn="ctr"/>
                      <a:r>
                        <a:rPr lang="en-GB" sz="1000" dirty="0"/>
                        <a:t>4.00</a:t>
                      </a:r>
                    </a:p>
                  </a:txBody>
                  <a:tcPr/>
                </a:tc>
                <a:tc>
                  <a:txBody>
                    <a:bodyPr/>
                    <a:lstStyle/>
                    <a:p>
                      <a:pPr algn="ctr"/>
                      <a:r>
                        <a:rPr lang="en-GB" sz="1000" dirty="0"/>
                        <a:t>4.28</a:t>
                      </a:r>
                    </a:p>
                  </a:txBody>
                  <a:tcPr/>
                </a:tc>
                <a:tc>
                  <a:txBody>
                    <a:bodyPr/>
                    <a:lstStyle/>
                    <a:p>
                      <a:pPr algn="ctr"/>
                      <a:r>
                        <a:rPr lang="en-GB" sz="1000" dirty="0">
                          <a:highlight>
                            <a:srgbClr val="FF0000"/>
                          </a:highlight>
                        </a:rPr>
                        <a:t>+0.28</a:t>
                      </a:r>
                    </a:p>
                  </a:txBody>
                  <a:tcPr/>
                </a:tc>
                <a:extLst>
                  <a:ext uri="{0D108BD9-81ED-4DB2-BD59-A6C34878D82A}">
                    <a16:rowId xmlns:a16="http://schemas.microsoft.com/office/drawing/2014/main" xmlns="" val="3162359313"/>
                  </a:ext>
                </a:extLst>
              </a:tr>
              <a:tr h="482022">
                <a:tc>
                  <a:txBody>
                    <a:bodyPr/>
                    <a:lstStyle/>
                    <a:p>
                      <a:r>
                        <a:rPr lang="en-GB" sz="1000" dirty="0"/>
                        <a:t>Most widespread &amp; deepest worry</a:t>
                      </a:r>
                    </a:p>
                  </a:txBody>
                  <a:tcPr/>
                </a:tc>
                <a:tc>
                  <a:txBody>
                    <a:bodyPr/>
                    <a:lstStyle/>
                    <a:p>
                      <a:pPr algn="ctr"/>
                      <a:r>
                        <a:rPr lang="en-GB" sz="1000" dirty="0"/>
                        <a:t>‘Burglary from the home’ </a:t>
                      </a:r>
                      <a:br>
                        <a:rPr lang="en-GB" sz="1000" dirty="0"/>
                      </a:br>
                      <a:r>
                        <a:rPr lang="en-GB" sz="1000" dirty="0"/>
                        <a:t>23% Very worried</a:t>
                      </a:r>
                    </a:p>
                  </a:txBody>
                  <a:tcPr/>
                </a:tc>
                <a:tc>
                  <a:txBody>
                    <a:bodyPr/>
                    <a:lstStyle/>
                    <a:p>
                      <a:pPr algn="ctr"/>
                      <a:r>
                        <a:rPr lang="en-GB" sz="1000" dirty="0"/>
                        <a:t>‘Burglary from the home’</a:t>
                      </a:r>
                      <a:br>
                        <a:rPr lang="en-GB" sz="1000" dirty="0"/>
                      </a:br>
                      <a:r>
                        <a:rPr lang="en-GB" sz="1000" dirty="0"/>
                        <a:t>23% Very worried</a:t>
                      </a:r>
                    </a:p>
                  </a:txBody>
                  <a:tcPr/>
                </a:tc>
                <a:tc>
                  <a:txBody>
                    <a:bodyPr/>
                    <a:lstStyle/>
                    <a:p>
                      <a:pPr algn="ctr"/>
                      <a:r>
                        <a:rPr lang="en-GB" sz="1000" dirty="0">
                          <a:highlight>
                            <a:srgbClr val="FFFF00"/>
                          </a:highlight>
                        </a:rPr>
                        <a:t>Unchanged</a:t>
                      </a:r>
                    </a:p>
                  </a:txBody>
                  <a:tcPr/>
                </a:tc>
                <a:extLst>
                  <a:ext uri="{0D108BD9-81ED-4DB2-BD59-A6C34878D82A}">
                    <a16:rowId xmlns:a16="http://schemas.microsoft.com/office/drawing/2014/main" xmlns="" val="2537243809"/>
                  </a:ext>
                </a:extLst>
              </a:tr>
              <a:tr h="348127">
                <a:tc>
                  <a:txBody>
                    <a:bodyPr/>
                    <a:lstStyle/>
                    <a:p>
                      <a:r>
                        <a:rPr lang="en-GB" sz="1000" dirty="0"/>
                        <a:t>Biggest perceived problem in local area –</a:t>
                      </a:r>
                      <a:br>
                        <a:rPr lang="en-GB" sz="1000" dirty="0"/>
                      </a:br>
                      <a:r>
                        <a:rPr lang="en-GB" sz="1000" dirty="0"/>
                        <a:t>mean sore rating</a:t>
                      </a:r>
                    </a:p>
                  </a:txBody>
                  <a:tcPr/>
                </a:tc>
                <a:tc>
                  <a:txBody>
                    <a:bodyPr/>
                    <a:lstStyle/>
                    <a:p>
                      <a:pPr algn="ctr"/>
                      <a:r>
                        <a:rPr lang="en-GB" sz="1000" dirty="0"/>
                        <a:t>‘Speeding traffic’</a:t>
                      </a:r>
                    </a:p>
                    <a:p>
                      <a:pPr algn="ctr"/>
                      <a:r>
                        <a:rPr lang="en-GB" sz="1000" dirty="0"/>
                        <a:t>2.88</a:t>
                      </a:r>
                    </a:p>
                  </a:txBody>
                  <a:tcPr/>
                </a:tc>
                <a:tc>
                  <a:txBody>
                    <a:bodyPr/>
                    <a:lstStyle/>
                    <a:p>
                      <a:pPr algn="ctr"/>
                      <a:r>
                        <a:rPr lang="en-GB" sz="1000" dirty="0"/>
                        <a:t>‘Speeding traffic’</a:t>
                      </a:r>
                      <a:br>
                        <a:rPr lang="en-GB" sz="1000" dirty="0"/>
                      </a:br>
                      <a:r>
                        <a:rPr lang="en-GB" sz="1000" dirty="0"/>
                        <a:t>2.78</a:t>
                      </a:r>
                    </a:p>
                  </a:txBody>
                  <a:tcPr/>
                </a:tc>
                <a:tc>
                  <a:txBody>
                    <a:bodyPr/>
                    <a:lstStyle/>
                    <a:p>
                      <a:pPr algn="ctr"/>
                      <a:r>
                        <a:rPr lang="en-GB" sz="1000" dirty="0">
                          <a:highlight>
                            <a:srgbClr val="00FF00"/>
                          </a:highlight>
                        </a:rPr>
                        <a:t>-0.10</a:t>
                      </a:r>
                    </a:p>
                  </a:txBody>
                  <a:tcPr/>
                </a:tc>
                <a:extLst>
                  <a:ext uri="{0D108BD9-81ED-4DB2-BD59-A6C34878D82A}">
                    <a16:rowId xmlns:a16="http://schemas.microsoft.com/office/drawing/2014/main" xmlns="" val="3019760598"/>
                  </a:ext>
                </a:extLst>
              </a:tr>
              <a:tr h="482022">
                <a:tc>
                  <a:txBody>
                    <a:bodyPr/>
                    <a:lstStyle/>
                    <a:p>
                      <a:r>
                        <a:rPr lang="en-GB" sz="1000" dirty="0"/>
                        <a:t>Most widespread experience of crime, either personally or member of household</a:t>
                      </a:r>
                    </a:p>
                  </a:txBody>
                  <a:tcPr/>
                </a:tc>
                <a:tc>
                  <a:txBody>
                    <a:bodyPr/>
                    <a:lstStyle/>
                    <a:p>
                      <a:pPr algn="ctr"/>
                      <a:r>
                        <a:rPr lang="en-GB" sz="1000" dirty="0"/>
                        <a:t>‘Been threatened in any way’</a:t>
                      </a:r>
                      <a:br>
                        <a:rPr lang="en-GB" sz="1000" dirty="0"/>
                      </a:br>
                      <a:r>
                        <a:rPr lang="en-GB" sz="1000" dirty="0"/>
                        <a:t>25%</a:t>
                      </a:r>
                    </a:p>
                  </a:txBody>
                  <a:tcPr/>
                </a:tc>
                <a:tc>
                  <a:txBody>
                    <a:bodyPr/>
                    <a:lstStyle/>
                    <a:p>
                      <a:pPr algn="ctr"/>
                      <a:r>
                        <a:rPr lang="en-GB" sz="1000" dirty="0"/>
                        <a:t>‘Been threatened in any way’</a:t>
                      </a:r>
                      <a:br>
                        <a:rPr lang="en-GB" sz="1000" dirty="0"/>
                      </a:br>
                      <a:r>
                        <a:rPr lang="en-GB" sz="1000" dirty="0"/>
                        <a:t>21%</a:t>
                      </a:r>
                    </a:p>
                  </a:txBody>
                  <a:tcPr/>
                </a:tc>
                <a:tc>
                  <a:txBody>
                    <a:bodyPr/>
                    <a:lstStyle/>
                    <a:p>
                      <a:pPr algn="ctr"/>
                      <a:r>
                        <a:rPr lang="en-GB" sz="1000" dirty="0">
                          <a:highlight>
                            <a:srgbClr val="00FF00"/>
                          </a:highlight>
                        </a:rPr>
                        <a:t>-4%</a:t>
                      </a:r>
                    </a:p>
                  </a:txBody>
                  <a:tcPr/>
                </a:tc>
                <a:extLst>
                  <a:ext uri="{0D108BD9-81ED-4DB2-BD59-A6C34878D82A}">
                    <a16:rowId xmlns:a16="http://schemas.microsoft.com/office/drawing/2014/main" xmlns="" val="2997180755"/>
                  </a:ext>
                </a:extLst>
              </a:tr>
              <a:tr h="482022">
                <a:tc>
                  <a:txBody>
                    <a:bodyPr/>
                    <a:lstStyle/>
                    <a:p>
                      <a:r>
                        <a:rPr lang="en-GB" sz="1000" dirty="0"/>
                        <a:t>Biggest increase in experience of crime by category</a:t>
                      </a:r>
                    </a:p>
                  </a:txBody>
                  <a:tcPr/>
                </a:tc>
                <a:tc>
                  <a:txBody>
                    <a:bodyPr/>
                    <a:lstStyle/>
                    <a:p>
                      <a:pPr algn="ctr"/>
                      <a:r>
                        <a:rPr lang="en-GB" sz="1000" dirty="0"/>
                        <a:t>‘Been subject to online crime’</a:t>
                      </a:r>
                    </a:p>
                    <a:p>
                      <a:pPr algn="ctr"/>
                      <a:r>
                        <a:rPr lang="en-GB" sz="1000" dirty="0"/>
                        <a:t>15%</a:t>
                      </a:r>
                    </a:p>
                  </a:txBody>
                  <a:tcPr/>
                </a:tc>
                <a:tc>
                  <a:txBody>
                    <a:bodyPr/>
                    <a:lstStyle/>
                    <a:p>
                      <a:pPr algn="ctr"/>
                      <a:r>
                        <a:rPr lang="en-GB" sz="1000" dirty="0"/>
                        <a:t>‘Been subject to online crime’</a:t>
                      </a:r>
                    </a:p>
                    <a:p>
                      <a:pPr algn="ctr"/>
                      <a:r>
                        <a:rPr lang="en-GB" sz="1000" dirty="0"/>
                        <a:t>16%</a:t>
                      </a:r>
                    </a:p>
                  </a:txBody>
                  <a:tcPr/>
                </a:tc>
                <a:tc>
                  <a:txBody>
                    <a:bodyPr/>
                    <a:lstStyle/>
                    <a:p>
                      <a:pPr algn="ctr"/>
                      <a:r>
                        <a:rPr lang="en-GB" sz="1000" dirty="0">
                          <a:highlight>
                            <a:srgbClr val="FF0000"/>
                          </a:highlight>
                        </a:rPr>
                        <a:t>+1%</a:t>
                      </a:r>
                    </a:p>
                  </a:txBody>
                  <a:tcPr/>
                </a:tc>
                <a:extLst>
                  <a:ext uri="{0D108BD9-81ED-4DB2-BD59-A6C34878D82A}">
                    <a16:rowId xmlns:a16="http://schemas.microsoft.com/office/drawing/2014/main" xmlns="" val="78303019"/>
                  </a:ext>
                </a:extLst>
              </a:tr>
              <a:tr h="482022">
                <a:tc>
                  <a:txBody>
                    <a:bodyPr/>
                    <a:lstStyle/>
                    <a:p>
                      <a:r>
                        <a:rPr lang="en-GB" sz="1000" dirty="0"/>
                        <a:t>Views on funding level for Lincolnshire Police</a:t>
                      </a:r>
                    </a:p>
                  </a:txBody>
                  <a:tcPr/>
                </a:tc>
                <a:tc>
                  <a:txBody>
                    <a:bodyPr/>
                    <a:lstStyle/>
                    <a:p>
                      <a:pPr algn="ctr"/>
                      <a:r>
                        <a:rPr lang="en-GB" sz="1000" dirty="0"/>
                        <a:t>‘Inadequate’ or ‘Restrictive’ </a:t>
                      </a:r>
                      <a:br>
                        <a:rPr lang="en-GB" sz="1000" dirty="0"/>
                      </a:br>
                      <a:r>
                        <a:rPr lang="en-GB" sz="1000" dirty="0"/>
                        <a:t>82%</a:t>
                      </a:r>
                    </a:p>
                  </a:txBody>
                  <a:tcPr/>
                </a:tc>
                <a:tc>
                  <a:txBody>
                    <a:bodyPr/>
                    <a:lstStyle/>
                    <a:p>
                      <a:pPr algn="ctr"/>
                      <a:r>
                        <a:rPr lang="en-GB" sz="1000" dirty="0"/>
                        <a:t>‘Should be increased’</a:t>
                      </a:r>
                    </a:p>
                    <a:p>
                      <a:pPr algn="ctr"/>
                      <a:r>
                        <a:rPr lang="en-GB" sz="1000" dirty="0"/>
                        <a:t>83%</a:t>
                      </a:r>
                    </a:p>
                  </a:txBody>
                  <a:tcPr/>
                </a:tc>
                <a:tc>
                  <a:txBody>
                    <a:bodyPr/>
                    <a:lstStyle/>
                    <a:p>
                      <a:pPr algn="ctr"/>
                      <a:r>
                        <a:rPr lang="en-GB" sz="1000" dirty="0">
                          <a:highlight>
                            <a:srgbClr val="00FF00"/>
                          </a:highlight>
                        </a:rPr>
                        <a:t>+1%*</a:t>
                      </a:r>
                      <a:br>
                        <a:rPr lang="en-GB" sz="1000" dirty="0">
                          <a:highlight>
                            <a:srgbClr val="00FF00"/>
                          </a:highlight>
                        </a:rPr>
                      </a:br>
                      <a:r>
                        <a:rPr lang="en-GB" sz="1000" dirty="0">
                          <a:highlight>
                            <a:srgbClr val="00FF00"/>
                          </a:highlight>
                        </a:rPr>
                        <a:t>*Not exact same</a:t>
                      </a:r>
                    </a:p>
                  </a:txBody>
                  <a:tcPr/>
                </a:tc>
                <a:extLst>
                  <a:ext uri="{0D108BD9-81ED-4DB2-BD59-A6C34878D82A}">
                    <a16:rowId xmlns:a16="http://schemas.microsoft.com/office/drawing/2014/main" xmlns="" val="2342276906"/>
                  </a:ext>
                </a:extLst>
              </a:tr>
              <a:tr h="482022">
                <a:tc>
                  <a:txBody>
                    <a:bodyPr/>
                    <a:lstStyle/>
                    <a:p>
                      <a:r>
                        <a:rPr lang="en-GB" sz="1000" dirty="0"/>
                        <a:t>% of participants selecting highest incremental increase (+20%) in weekly Police Precept for their Council Tax Band</a:t>
                      </a:r>
                    </a:p>
                  </a:txBody>
                  <a:tcPr/>
                </a:tc>
                <a:tc>
                  <a:txBody>
                    <a:bodyPr/>
                    <a:lstStyle/>
                    <a:p>
                      <a:pPr algn="ctr"/>
                      <a:r>
                        <a:rPr lang="en-GB" sz="1000" dirty="0"/>
                        <a:t>35%</a:t>
                      </a:r>
                    </a:p>
                  </a:txBody>
                  <a:tcPr/>
                </a:tc>
                <a:tc>
                  <a:txBody>
                    <a:bodyPr/>
                    <a:lstStyle/>
                    <a:p>
                      <a:pPr algn="ctr"/>
                      <a:r>
                        <a:rPr lang="en-GB" sz="1000" dirty="0"/>
                        <a:t>39%</a:t>
                      </a:r>
                    </a:p>
                  </a:txBody>
                  <a:tcPr/>
                </a:tc>
                <a:tc>
                  <a:txBody>
                    <a:bodyPr/>
                    <a:lstStyle/>
                    <a:p>
                      <a:pPr algn="ctr"/>
                      <a:r>
                        <a:rPr lang="en-GB" sz="1000" dirty="0">
                          <a:highlight>
                            <a:srgbClr val="00FF00"/>
                          </a:highlight>
                        </a:rPr>
                        <a:t>+4%</a:t>
                      </a:r>
                    </a:p>
                  </a:txBody>
                  <a:tcPr/>
                </a:tc>
                <a:extLst>
                  <a:ext uri="{0D108BD9-81ED-4DB2-BD59-A6C34878D82A}">
                    <a16:rowId xmlns:a16="http://schemas.microsoft.com/office/drawing/2014/main" xmlns="" val="1788488824"/>
                  </a:ext>
                </a:extLst>
              </a:tr>
            </a:tbl>
          </a:graphicData>
        </a:graphic>
      </p:graphicFrame>
    </p:spTree>
    <p:extLst>
      <p:ext uri="{BB962C8B-B14F-4D97-AF65-F5344CB8AC3E}">
        <p14:creationId xmlns:p14="http://schemas.microsoft.com/office/powerpoint/2010/main" val="3158087757"/>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9E5A34B-565D-4712-ACD3-B0B8A4AECB8E}"/>
              </a:ext>
            </a:extLst>
          </p:cNvPr>
          <p:cNvSpPr txBox="1">
            <a:spLocks/>
          </p:cNvSpPr>
          <p:nvPr/>
        </p:nvSpPr>
        <p:spPr>
          <a:xfrm>
            <a:off x="251520" y="267495"/>
            <a:ext cx="7128768" cy="86409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Summary findings </a:t>
            </a:r>
            <a:b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br>
            <a:r>
              <a:rPr kumimoji="0" lang="en-GB" sz="3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&amp; recommendations</a:t>
            </a:r>
          </a:p>
        </p:txBody>
      </p:sp>
      <p:sp>
        <p:nvSpPr>
          <p:cNvPr id="4" name="Slide Number Placeholder 3">
            <a:extLst>
              <a:ext uri="{FF2B5EF4-FFF2-40B4-BE49-F238E27FC236}">
                <a16:creationId xmlns:a16="http://schemas.microsoft.com/office/drawing/2014/main" xmlns="" id="{513ABB46-BB46-4CC5-AD62-80FB436416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000" b="0" i="0" u="none" strike="noStrike" kern="1200" cap="none" spc="0" normalizeH="0" baseline="0" noProof="0">
              <a:ln>
                <a:noFill/>
              </a:ln>
              <a:solidFill>
                <a:srgbClr val="FF0066"/>
              </a:solidFill>
              <a:effectLst/>
              <a:uLnTx/>
              <a:uFillTx/>
              <a:latin typeface="Calibri"/>
              <a:ea typeface="+mn-ea"/>
              <a:cs typeface="+mn-cs"/>
            </a:endParaRPr>
          </a:p>
        </p:txBody>
      </p:sp>
    </p:spTree>
    <p:extLst>
      <p:ext uri="{BB962C8B-B14F-4D97-AF65-F5344CB8AC3E}">
        <p14:creationId xmlns:p14="http://schemas.microsoft.com/office/powerpoint/2010/main" val="1138732696"/>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000" dirty="0">
                <a:solidFill>
                  <a:srgbClr val="002060"/>
                </a:solidFill>
                <a:latin typeface="Tahoma" pitchFamily="34" charset="0"/>
                <a:ea typeface="Tahoma" pitchFamily="34" charset="0"/>
                <a:cs typeface="Tahoma" pitchFamily="34" charset="0"/>
              </a:rPr>
              <a:t>Survey participation</a:t>
            </a: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594" lvl="0" indent="-228594">
              <a:buClr>
                <a:prstClr val="white"/>
              </a:buClr>
              <a:buFont typeface="+mj-lt"/>
              <a:buAutoNum type="arabicPeriod"/>
              <a:defRPr/>
            </a:pPr>
            <a:r>
              <a:rPr lang="en-GB" sz="1200" dirty="0">
                <a:solidFill>
                  <a:prstClr val="white"/>
                </a:solidFill>
              </a:rPr>
              <a:t>3,449 fully completed surveys were achieved, an increase of 543 on the 2,906 achieved in 2017.</a:t>
            </a:r>
          </a:p>
          <a:p>
            <a:pPr marL="228594" lvl="0" indent="-228594">
              <a:buClr>
                <a:prstClr val="white"/>
              </a:buClr>
              <a:buFont typeface="+mj-lt"/>
              <a:buAutoNum type="arabicPeriod"/>
              <a:defRPr/>
            </a:pPr>
            <a:r>
              <a:rPr lang="en-GB" sz="1200" dirty="0">
                <a:solidFill>
                  <a:prstClr val="white"/>
                </a:solidFill>
              </a:rPr>
              <a:t>The Confidence Interval for the sample as whole, at the County Level is ± 1.66 (± 1.81 in 2017).</a:t>
            </a:r>
          </a:p>
          <a:p>
            <a:pPr marL="228594" lvl="0" indent="-228594">
              <a:buClr>
                <a:prstClr val="white"/>
              </a:buClr>
              <a:buFont typeface="+mj-lt"/>
              <a:buAutoNum type="arabicPeriod"/>
              <a:defRPr/>
            </a:pPr>
            <a:r>
              <a:rPr lang="en-GB" sz="1200" dirty="0">
                <a:solidFill>
                  <a:prstClr val="white"/>
                </a:solidFill>
              </a:rPr>
              <a:t>Whilst in absolute terms more females (+105) completed the survey in 2018 v 2017 they represented only 42% of the total sample. The Community Panel membership and new media channels should be deployed in the next survey to engage a higher proportion of females. New question topics and suitable images for social media posts would also usefully support this aim.</a:t>
            </a:r>
          </a:p>
          <a:p>
            <a:pPr marL="228594" lvl="0" indent="-228594">
              <a:buClr>
                <a:prstClr val="white"/>
              </a:buClr>
              <a:buFont typeface="+mj-lt"/>
              <a:buAutoNum type="arabicPeriod"/>
              <a:defRPr/>
            </a:pPr>
            <a:r>
              <a:rPr lang="en-GB" sz="1200" dirty="0">
                <a:solidFill>
                  <a:prstClr val="white"/>
                </a:solidFill>
              </a:rPr>
              <a:t>The absolute sample size in each Local Authority has risen year on year with the exception of Lincoln City.</a:t>
            </a:r>
          </a:p>
          <a:p>
            <a:pPr marL="228594" lvl="0" indent="-228594">
              <a:buClr>
                <a:prstClr val="white"/>
              </a:buClr>
              <a:buFont typeface="+mj-lt"/>
              <a:buAutoNum type="arabicPeriod"/>
              <a:defRPr/>
            </a:pPr>
            <a:r>
              <a:rPr lang="en-GB" sz="1200" dirty="0">
                <a:solidFill>
                  <a:prstClr val="white"/>
                </a:solidFill>
              </a:rPr>
              <a:t>In order to address falls in proportional share of the sample, ahead of the next annual survey, new ways to engage higher numbers of residents in: South Kesteven, Lincoln City and South Holland should be identified.</a:t>
            </a:r>
          </a:p>
          <a:p>
            <a:pPr marL="228594" lvl="0" indent="-228594">
              <a:buClr>
                <a:prstClr val="white"/>
              </a:buClr>
              <a:buFont typeface="+mj-lt"/>
              <a:buAutoNum type="arabicPeriod"/>
              <a:defRPr/>
            </a:pPr>
            <a:r>
              <a:rPr lang="en-GB" sz="1200" dirty="0">
                <a:solidFill>
                  <a:prstClr val="white"/>
                </a:solidFill>
              </a:rPr>
              <a:t>In 2018, residents of East Lindsey account for a quarter of the total sample, with South Kesteven the most under-represented Local Authority (-5% points) relative to the distribution of the actual population of the county.</a:t>
            </a:r>
          </a:p>
          <a:p>
            <a:pPr marL="228594" lvl="0" indent="-228594">
              <a:buClr>
                <a:prstClr val="white"/>
              </a:buClr>
              <a:buFont typeface="+mj-lt"/>
              <a:buAutoNum type="arabicPeriod"/>
              <a:defRPr/>
            </a:pPr>
            <a:endParaRPr lang="en-GB" sz="1200" dirty="0">
              <a:solidFill>
                <a:prstClr val="white"/>
              </a:solidFill>
            </a:endParaRPr>
          </a:p>
          <a:p>
            <a:pPr marL="228594" lvl="0" indent="-228594">
              <a:buClr>
                <a:prstClr val="white"/>
              </a:buClr>
              <a:buFont typeface="+mj-lt"/>
              <a:buAutoNum type="arabicPeriod"/>
              <a:defRPr/>
            </a:pPr>
            <a:endParaRPr lang="en-GB" sz="1200" dirty="0">
              <a:solidFill>
                <a:prstClr val="white"/>
              </a:solidFill>
            </a:endParaRPr>
          </a:p>
          <a:p>
            <a:pPr marL="228594" lvl="0" indent="-228594">
              <a:buClr>
                <a:prstClr val="white"/>
              </a:buClr>
              <a:buFont typeface="+mj-lt"/>
              <a:buAutoNum type="arabicPeriod"/>
              <a:defRPr/>
            </a:pPr>
            <a:endParaRPr lang="en-GB" sz="1200" dirty="0">
              <a:solidFill>
                <a:prstClr val="white"/>
              </a:solidFill>
            </a:endParaRPr>
          </a:p>
          <a:p>
            <a:pPr marL="228594" lvl="0" indent="-228594">
              <a:buClr>
                <a:prstClr val="white"/>
              </a:buClr>
              <a:buFont typeface="+mj-lt"/>
              <a:buAutoNum type="arabicPeriod"/>
              <a:defRPr/>
            </a:pPr>
            <a:endParaRPr lang="en-GB" sz="1200" dirty="0">
              <a:solidFill>
                <a:prstClr val="white"/>
              </a:solidFill>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686CE98D-B449-491B-8A25-2ECB9586CAAD}"/>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2250972969"/>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2000" dirty="0">
                <a:solidFill>
                  <a:srgbClr val="002060"/>
                </a:solidFill>
                <a:latin typeface="Tahoma" pitchFamily="34" charset="0"/>
                <a:ea typeface="Tahoma" pitchFamily="34" charset="0"/>
                <a:cs typeface="Tahoma" pitchFamily="34" charset="0"/>
              </a:rPr>
              <a:t>Fear of Crime and worries</a:t>
            </a: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7"/>
              <a:defRPr/>
            </a:pPr>
            <a:r>
              <a:rPr lang="en-GB" sz="1200" dirty="0">
                <a:solidFill>
                  <a:prstClr val="white"/>
                </a:solidFill>
              </a:rPr>
              <a:t>At a headline level there has been a marginal year-on-year rise in the impact on quality of life caused by ‘Fear of Crime’ across all residents completing the survey. The mean score for this dimension has worsened by 0.28 to 4.28.</a:t>
            </a:r>
          </a:p>
          <a:p>
            <a:pPr marL="228594" lvl="0" indent="-228594">
              <a:buClr>
                <a:prstClr val="white"/>
              </a:buClr>
              <a:buFont typeface="+mj-lt"/>
              <a:buAutoNum type="arabicPeriod" startAt="7"/>
              <a:defRPr/>
            </a:pPr>
            <a:r>
              <a:rPr lang="en-GB" sz="1200" dirty="0">
                <a:solidFill>
                  <a:prstClr val="white"/>
                </a:solidFill>
              </a:rPr>
              <a:t>In many instances the impact on quality of life prompted by a Fear of Crime is likely to be heavily influenced by actual recent experience, as 70% of the individuals providing a 10 rating, have some direct experience of crime within the last 12 months. </a:t>
            </a:r>
          </a:p>
          <a:p>
            <a:pPr marL="228594" lvl="0" indent="-228594">
              <a:buClr>
                <a:prstClr val="white"/>
              </a:buClr>
              <a:buFont typeface="+mj-lt"/>
              <a:buAutoNum type="arabicPeriod" startAt="7"/>
              <a:defRPr/>
            </a:pPr>
            <a:r>
              <a:rPr lang="en-GB" sz="1200" dirty="0">
                <a:solidFill>
                  <a:prstClr val="white"/>
                </a:solidFill>
              </a:rPr>
              <a:t>Fear of Crime appears to have risen in East Lindsey, North Kesteven and West Lindsey, whilst falling by a smaller margin in Boston Borough and South Kesteven. Despite this fall Fear of Crime remains highest in Boston Borough which registers a mean score 5.03.</a:t>
            </a:r>
          </a:p>
          <a:p>
            <a:pPr marL="228594" lvl="0" indent="-228594">
              <a:buClr>
                <a:prstClr val="white"/>
              </a:buClr>
              <a:buFont typeface="+mj-lt"/>
              <a:buAutoNum type="arabicPeriod" startAt="7"/>
              <a:defRPr/>
            </a:pPr>
            <a:r>
              <a:rPr lang="en-GB" sz="1200" dirty="0">
                <a:solidFill>
                  <a:prstClr val="white"/>
                </a:solidFill>
              </a:rPr>
              <a:t>Residents of Boston Borough make up 17% of the ‘Fearful’ segment (those rating 8-10) with </a:t>
            </a:r>
            <a:br>
              <a:rPr lang="en-GB" sz="1200" dirty="0">
                <a:solidFill>
                  <a:prstClr val="white"/>
                </a:solidFill>
              </a:rPr>
            </a:br>
            <a:r>
              <a:rPr lang="en-GB" sz="1200" dirty="0">
                <a:solidFill>
                  <a:prstClr val="white"/>
                </a:solidFill>
              </a:rPr>
              <a:t>Socio Economic Segment C2 Skilled manual workers accounting for a fifth of the Fearful segment (20%). </a:t>
            </a:r>
          </a:p>
          <a:p>
            <a:pPr marL="228594" lvl="0" indent="-228594">
              <a:buClr>
                <a:prstClr val="white"/>
              </a:buClr>
              <a:buFont typeface="+mj-lt"/>
              <a:buAutoNum type="arabicPeriod" startAt="7"/>
              <a:defRPr/>
            </a:pPr>
            <a:r>
              <a:rPr lang="en-GB" sz="1200" dirty="0">
                <a:solidFill>
                  <a:prstClr val="white"/>
                </a:solidFill>
              </a:rPr>
              <a:t>In aggregate levels of worry about being a victim of a specific crime have reduced very slightly or in a minority of cases remained stable year-on-year.</a:t>
            </a:r>
          </a:p>
          <a:p>
            <a:pPr marL="228594" lvl="0" indent="-228594">
              <a:buClr>
                <a:prstClr val="white"/>
              </a:buClr>
              <a:buFont typeface="+mj-lt"/>
              <a:buAutoNum type="arabicPeriod" startAt="7"/>
              <a:defRPr/>
            </a:pPr>
            <a:r>
              <a:rPr lang="en-GB" sz="1200" dirty="0">
                <a:solidFill>
                  <a:prstClr val="white"/>
                </a:solidFill>
              </a:rPr>
              <a:t>‘Burglary from the home’ remains both the most widespread and deep-seated worry for residents, with the ratings for this virtually unchanged from 2017 with 23% ‘Very worried’.</a:t>
            </a: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lvl="0" indent="-228594">
              <a:buClr>
                <a:prstClr val="white"/>
              </a:buClr>
              <a:buFont typeface="+mj-lt"/>
              <a:buAutoNum type="arabicPeriod" startAt="7"/>
              <a:defRPr/>
            </a:pPr>
            <a:endParaRPr lang="en-GB" sz="1200" dirty="0">
              <a:solidFill>
                <a:prstClr val="white"/>
              </a:solidFill>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prstClr val="white"/>
              </a:buClr>
              <a:buSzTx/>
              <a:buFont typeface="+mj-lt"/>
              <a:buAutoNum type="arabicPeriod" startAt="7"/>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594" marR="0" lvl="0" indent="-228594"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7"/>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C77F5841-67D5-4B5B-9ABF-34EB60DE65AA}"/>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423503409"/>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Biggest perceived problems</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20" y="915566"/>
            <a:ext cx="7146554"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13"/>
              <a:defRPr/>
            </a:pPr>
            <a:r>
              <a:rPr lang="en-GB" sz="1200" dirty="0">
                <a:solidFill>
                  <a:prstClr val="white"/>
                </a:solidFill>
              </a:rPr>
              <a:t>The perceived scale of problem that different crimes represent in the local area have universally reduced and more markedly than worry about being a victim. </a:t>
            </a:r>
          </a:p>
          <a:p>
            <a:pPr marL="228600" lvl="0" indent="-228600">
              <a:buClr>
                <a:prstClr val="white"/>
              </a:buClr>
              <a:buFont typeface="+mj-lt"/>
              <a:buAutoNum type="arabicPeriod" startAt="13"/>
              <a:defRPr/>
            </a:pPr>
            <a:r>
              <a:rPr lang="en-GB" sz="1200" dirty="0">
                <a:solidFill>
                  <a:prstClr val="white"/>
                </a:solidFill>
              </a:rPr>
              <a:t>‘Speeding traffic’ continues to be perceived as the most widespread significant problem (61%), with a quarter of participants regarding it as ‘a very big problem’ in their local area. The mean rating score for ‘Speeding traffic’ as a problem in the local has improved slightly from 2.88 in 2017 to 2.78 in 2018.</a:t>
            </a:r>
          </a:p>
          <a:p>
            <a:pPr marL="228600" lvl="0" indent="-228600">
              <a:buClr>
                <a:prstClr val="white"/>
              </a:buClr>
              <a:buFont typeface="+mj-lt"/>
              <a:buAutoNum type="arabicPeriod" startAt="13"/>
              <a:defRPr/>
            </a:pPr>
            <a:r>
              <a:rPr lang="en-GB" sz="1200" dirty="0">
                <a:solidFill>
                  <a:prstClr val="white"/>
                </a:solidFill>
              </a:rPr>
              <a:t>‘Burglary and theft from private property’ is the second most widely perceived significant problem (38%), followed by ‘People using or dealing drugs’ (35%). South Holland (51%) rather than Boston Borough (47%) is now the local authority with the highest proportion of residents who regard burglary and theft from private property as a big problem.</a:t>
            </a:r>
          </a:p>
          <a:p>
            <a:pPr marL="228600" lvl="0" indent="-228600">
              <a:buClr>
                <a:prstClr val="white"/>
              </a:buClr>
              <a:buFont typeface="+mj-lt"/>
              <a:buAutoNum type="arabicPeriod" startAt="13"/>
              <a:defRPr/>
            </a:pPr>
            <a:r>
              <a:rPr lang="en-GB" sz="1200" dirty="0">
                <a:solidFill>
                  <a:prstClr val="white"/>
                </a:solidFill>
              </a:rPr>
              <a:t>Perception of ‘physical assault and other violent behaviour’ as a big problem locally, continues to be much more widespread (48%) in Boston Borough than elsewhere but the proportion of residents there holding this view has fallen by 13% points YOY.</a:t>
            </a:r>
          </a:p>
          <a:p>
            <a:pPr marL="228600" lvl="0" indent="-228600">
              <a:buClr>
                <a:prstClr val="white"/>
              </a:buClr>
              <a:buFont typeface="+mj-lt"/>
              <a:buAutoNum type="arabicPeriod" startAt="13"/>
              <a:defRPr/>
            </a:pPr>
            <a:r>
              <a:rPr lang="en-GB" sz="1200" dirty="0">
                <a:solidFill>
                  <a:prstClr val="white"/>
                </a:solidFill>
              </a:rPr>
              <a:t>Whilst ‘antisocial street drinking’ is perceived as a very big problem by more people in Boston Borough (29%) than elsewhere, those seeing it this way have reduced by 12% points year-on-year.</a:t>
            </a:r>
          </a:p>
          <a:p>
            <a:pPr marL="228600" lvl="0" indent="-228600">
              <a:buClr>
                <a:prstClr val="white"/>
              </a:buClr>
              <a:buFont typeface="+mj-lt"/>
              <a:buAutoNum type="arabicPeriod" startAt="13"/>
              <a:defRPr/>
            </a:pPr>
            <a:endParaRPr lang="en-GB" sz="1200" dirty="0">
              <a:solidFill>
                <a:prstClr val="white"/>
              </a:solidFill>
            </a:endParaRPr>
          </a:p>
          <a:p>
            <a:pPr marL="228600" lvl="0" indent="-228600">
              <a:buClr>
                <a:prstClr val="white"/>
              </a:buClr>
              <a:buFont typeface="+mj-lt"/>
              <a:buAutoNum type="arabicPeriod" startAt="13"/>
              <a:defRPr/>
            </a:pPr>
            <a:endParaRPr lang="en-GB" sz="1200" dirty="0">
              <a:solidFill>
                <a:prstClr val="white"/>
              </a:solidFill>
            </a:endParaRPr>
          </a:p>
          <a:p>
            <a:pPr marL="228600" lvl="0" indent="-228600">
              <a:buClr>
                <a:prstClr val="white"/>
              </a:buClr>
              <a:buFont typeface="+mj-lt"/>
              <a:buAutoNum type="arabicPeriod" startAt="13"/>
              <a:defRPr/>
            </a:pPr>
            <a:endParaRPr lang="en-GB" sz="1200" dirty="0">
              <a:solidFill>
                <a:prstClr val="white"/>
              </a:solidFill>
            </a:endParaRPr>
          </a:p>
          <a:p>
            <a:pPr marL="228600" lvl="0" indent="-228600">
              <a:buClr>
                <a:prstClr val="white"/>
              </a:buClr>
              <a:buFont typeface="+mj-lt"/>
              <a:buAutoNum type="arabicPeriod" startAt="13"/>
              <a:defRPr/>
            </a:pPr>
            <a:endParaRPr lang="en-GB" sz="1200" dirty="0">
              <a:solidFill>
                <a:prstClr val="white"/>
              </a:solidFill>
            </a:endParaRPr>
          </a:p>
          <a:p>
            <a:pPr marL="228600" lvl="0" indent="-228600">
              <a:buClr>
                <a:prstClr val="white"/>
              </a:buClr>
              <a:buFont typeface="+mj-lt"/>
              <a:buAutoNum type="arabicPeriod" startAt="13"/>
              <a:defRPr/>
            </a:pPr>
            <a:endParaRPr lang="en-GB" sz="1200" dirty="0">
              <a:solidFill>
                <a:prstClr val="white"/>
              </a:solidFill>
            </a:endParaRPr>
          </a:p>
          <a:p>
            <a:pPr marL="228600" lvl="0" indent="-228600">
              <a:buClr>
                <a:prstClr val="white"/>
              </a:buClr>
              <a:buFont typeface="+mj-lt"/>
              <a:buAutoNum type="arabicPeriod" startAt="13"/>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3"/>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3"/>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E74D85DE-BA50-48F4-8190-8CD4B655AA09}"/>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3609026974"/>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43558"/>
            <a:ext cx="7524750" cy="4299942"/>
          </a:xfrm>
          <a:prstGeom prst="rect">
            <a:avLst/>
          </a:prstGeom>
          <a:solidFill>
            <a:srgbClr val="ED0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cs typeface="Arial"/>
            </a:endParaRPr>
          </a:p>
        </p:txBody>
      </p:sp>
      <p:sp>
        <p:nvSpPr>
          <p:cNvPr id="5" name="Content Placeholder 2"/>
          <p:cNvSpPr txBox="1">
            <a:spLocks/>
          </p:cNvSpPr>
          <p:nvPr/>
        </p:nvSpPr>
        <p:spPr>
          <a:xfrm>
            <a:off x="251520" y="195487"/>
            <a:ext cx="6930676" cy="52038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800" kern="1200">
                <a:solidFill>
                  <a:schemeClr val="tx2"/>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t>Experience of crime</a:t>
            </a:r>
            <a:br>
              <a:rPr kumimoji="0" lang="en-GB" sz="2000" b="0" i="0" u="none" strike="noStrike" kern="1200" cap="none" spc="0" normalizeH="0" baseline="0" noProof="0" dirty="0">
                <a:ln>
                  <a:noFill/>
                </a:ln>
                <a:solidFill>
                  <a:srgbClr val="002060"/>
                </a:solidFill>
                <a:effectLst/>
                <a:uLnTx/>
                <a:uFillTx/>
                <a:latin typeface="Tahoma" pitchFamily="34" charset="0"/>
                <a:ea typeface="Tahoma" pitchFamily="34" charset="0"/>
                <a:cs typeface="Tahoma" pitchFamily="34" charset="0"/>
              </a:rPr>
            </a:br>
            <a:endParaRPr kumimoji="0" lang="en-GB" sz="2000" b="0" i="0" u="none" strike="noStrike" kern="1200" cap="none" spc="0" normalizeH="0" baseline="0" noProof="0" dirty="0">
              <a:ln>
                <a:noFill/>
              </a:ln>
              <a:solidFill>
                <a:srgbClr val="ED0973"/>
              </a:solidFill>
              <a:effectLst/>
              <a:uLnTx/>
              <a:uFillTx/>
              <a:latin typeface="Tahoma" pitchFamily="34" charset="0"/>
              <a:ea typeface="Tahoma" pitchFamily="34" charset="0"/>
              <a:cs typeface="Tahoma" pitchFamily="34" charset="0"/>
            </a:endParaRPr>
          </a:p>
        </p:txBody>
      </p:sp>
      <p:sp>
        <p:nvSpPr>
          <p:cNvPr id="8" name="Content Placeholder 2"/>
          <p:cNvSpPr txBox="1">
            <a:spLocks/>
          </p:cNvSpPr>
          <p:nvPr/>
        </p:nvSpPr>
        <p:spPr>
          <a:xfrm>
            <a:off x="251519" y="915566"/>
            <a:ext cx="7214151" cy="3953250"/>
          </a:xfrm>
          <a:prstGeom prst="rect">
            <a:avLst/>
          </a:prstGeom>
          <a:noFill/>
        </p:spPr>
        <p:txBody>
          <a:bodyPr>
            <a:noAutofit/>
          </a:bodyPr>
          <a:lstStyle>
            <a:lvl1pPr marL="342900" indent="-342900" algn="l" defTabSz="914400" rtl="0" eaLnBrk="1" latinLnBrk="0" hangingPunct="1">
              <a:spcBef>
                <a:spcPct val="20000"/>
              </a:spcBef>
              <a:buClr>
                <a:srgbClr val="FF3399"/>
              </a:buClr>
              <a:buFont typeface="Arial" pitchFamily="34" charset="0"/>
              <a:buChar char="•"/>
              <a:defRPr sz="1800" kern="1200">
                <a:solidFill>
                  <a:schemeClr val="tx2">
                    <a:lumMod val="75000"/>
                  </a:schemeClr>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rgbClr val="FF3399"/>
              </a:buClr>
              <a:buFont typeface="Arial" pitchFamily="34" charset="0"/>
              <a:buChar char="•"/>
              <a:defRPr sz="1400" kern="1200">
                <a:solidFill>
                  <a:schemeClr val="tx2">
                    <a:lumMod val="75000"/>
                  </a:schemeClr>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0" indent="-228600">
              <a:buClr>
                <a:prstClr val="white"/>
              </a:buClr>
              <a:buFont typeface="+mj-lt"/>
              <a:buAutoNum type="arabicPeriod" startAt="18"/>
              <a:defRPr/>
            </a:pPr>
            <a:r>
              <a:rPr lang="en-GB" sz="1200" dirty="0">
                <a:solidFill>
                  <a:prstClr val="white"/>
                </a:solidFill>
              </a:rPr>
              <a:t>Claimed experience of crime personally or within their household has fallen year-on-year across all categories with the exception of ‘online crime’ and ‘vehicle theft’.</a:t>
            </a:r>
          </a:p>
          <a:p>
            <a:pPr marL="228600" lvl="0" indent="-228600">
              <a:buClr>
                <a:prstClr val="white"/>
              </a:buClr>
              <a:buFont typeface="+mj-lt"/>
              <a:buAutoNum type="arabicPeriod" startAt="18"/>
              <a:defRPr/>
            </a:pPr>
            <a:r>
              <a:rPr lang="en-GB" sz="1200" dirty="0">
                <a:solidFill>
                  <a:prstClr val="white"/>
                </a:solidFill>
              </a:rPr>
              <a:t>Whilst the biggest year-on-year % point fall was registered by ‘…been threatened in any way’ </a:t>
            </a:r>
            <a:br>
              <a:rPr lang="en-GB" sz="1200" dirty="0">
                <a:solidFill>
                  <a:prstClr val="white"/>
                </a:solidFill>
              </a:rPr>
            </a:br>
            <a:r>
              <a:rPr lang="en-GB" sz="1200" dirty="0">
                <a:solidFill>
                  <a:prstClr val="white"/>
                </a:solidFill>
              </a:rPr>
              <a:t>(-4% points) this remains the most likely experience, with over a fifth (21%) of participants citing it.</a:t>
            </a:r>
          </a:p>
          <a:p>
            <a:pPr marL="228600" lvl="0" indent="-228600">
              <a:buClr>
                <a:prstClr val="white"/>
              </a:buClr>
              <a:buFont typeface="+mj-lt"/>
              <a:buAutoNum type="arabicPeriod" startAt="18"/>
              <a:defRPr/>
            </a:pPr>
            <a:r>
              <a:rPr lang="en-GB" sz="1200" dirty="0">
                <a:solidFill>
                  <a:prstClr val="white"/>
                </a:solidFill>
              </a:rPr>
              <a:t>Experience of crime appears to have reduced year-on-year across all local authorities with the exception of Boston Borough where it appears to be broadly stable.</a:t>
            </a:r>
          </a:p>
          <a:p>
            <a:pPr marL="228600" lvl="0" indent="-228600">
              <a:buClr>
                <a:prstClr val="white"/>
              </a:buClr>
              <a:buFont typeface="+mj-lt"/>
              <a:buAutoNum type="arabicPeriod" startAt="18"/>
              <a:defRPr/>
            </a:pPr>
            <a:r>
              <a:rPr lang="en-GB" sz="1200" dirty="0">
                <a:solidFill>
                  <a:prstClr val="white"/>
                </a:solidFill>
              </a:rPr>
              <a:t>At 30%, the C2DE Socio Economic Groups have a 6% point higher likelihood of having experienced a crime of some kind within the last 12 months than the ABC1 segment (24%).</a:t>
            </a:r>
          </a:p>
          <a:p>
            <a:pPr marL="228600" lvl="0" indent="-228600">
              <a:buClr>
                <a:prstClr val="white"/>
              </a:buClr>
              <a:buFont typeface="+mj-lt"/>
              <a:buAutoNum type="arabicPeriod" startAt="18"/>
              <a:defRPr/>
            </a:pPr>
            <a:r>
              <a:rPr lang="en-GB" sz="1200" dirty="0">
                <a:solidFill>
                  <a:prstClr val="white"/>
                </a:solidFill>
              </a:rPr>
              <a:t>Men (at 27%) have a 3% point higher likelihood of having experienced a crime of some kind within the last 12 months than women (24%). </a:t>
            </a:r>
          </a:p>
          <a:p>
            <a:pPr marL="228600" lvl="0" indent="-228600">
              <a:buClr>
                <a:prstClr val="white"/>
              </a:buClr>
              <a:buFont typeface="+mj-lt"/>
              <a:buAutoNum type="arabicPeriod" startAt="18"/>
              <a:defRPr/>
            </a:pPr>
            <a:r>
              <a:rPr lang="en-GB" sz="1200" dirty="0">
                <a:solidFill>
                  <a:prstClr val="white"/>
                </a:solidFill>
              </a:rPr>
              <a:t>38% of 16–34 year-olds claim to have experienced (either personally or someone within their household) at least one of the categories of crime referenced in the survey and are therefore more than twice as likely to have done so, within the last 12 months, than are the over 65s (15%).</a:t>
            </a:r>
          </a:p>
          <a:p>
            <a:pPr marL="228600" lvl="0" indent="-228600">
              <a:buClr>
                <a:prstClr val="white"/>
              </a:buClr>
              <a:buFont typeface="+mj-lt"/>
              <a:buAutoNum type="arabicPeriod" startAt="18"/>
              <a:defRPr/>
            </a:pPr>
            <a:r>
              <a:rPr lang="en-GB" sz="1200" dirty="0">
                <a:solidFill>
                  <a:prstClr val="white"/>
                </a:solidFill>
              </a:rPr>
              <a:t>The collective instances by category of claimed experience of crime within the last 12 months, are markedly higher in Boston Borough than other authorities (NB Not unique individuals).</a:t>
            </a:r>
          </a:p>
          <a:p>
            <a:pPr marL="228600" lvl="0" indent="-228600">
              <a:buClr>
                <a:prstClr val="white"/>
              </a:buClr>
              <a:buFont typeface="+mj-lt"/>
              <a:buAutoNum type="arabicPeriod" startAt="18"/>
              <a:defRPr/>
            </a:pPr>
            <a:r>
              <a:rPr lang="en-GB" sz="1200" dirty="0">
                <a:solidFill>
                  <a:prstClr val="white"/>
                </a:solidFill>
              </a:rPr>
              <a:t>22% of all Boston Borough participants or a member of their household, has been threatened more than once within the last 12 months (equating to 64% of all those threatened in the Borough), with more of these threats also relating to violence towards a person.</a:t>
            </a:r>
          </a:p>
          <a:p>
            <a:pPr marL="228600" lvl="0" indent="-228600">
              <a:buClr>
                <a:prstClr val="white"/>
              </a:buClr>
              <a:buFont typeface="+mj-lt"/>
              <a:buAutoNum type="arabicPeriod" startAt="18"/>
              <a:defRPr/>
            </a:pPr>
            <a:r>
              <a:rPr lang="en-GB" sz="1200" dirty="0">
                <a:solidFill>
                  <a:prstClr val="white"/>
                </a:solidFill>
              </a:rPr>
              <a:t>The year-on-year increase in claimed experience of online crime is markedly higher amongst </a:t>
            </a:r>
            <a:br>
              <a:rPr lang="en-GB" sz="1200" dirty="0">
                <a:solidFill>
                  <a:prstClr val="white"/>
                </a:solidFill>
              </a:rPr>
            </a:br>
            <a:r>
              <a:rPr lang="en-GB" sz="1200" dirty="0">
                <a:solidFill>
                  <a:prstClr val="white"/>
                </a:solidFill>
              </a:rPr>
              <a:t>Non-White British participants. Does any more need to be done to support cyber secure behaviour amongst ethnic minorities?</a:t>
            </a: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lvl="0" indent="-228600">
              <a:buClr>
                <a:prstClr val="white"/>
              </a:buClr>
              <a:buFont typeface="+mj-lt"/>
              <a:buAutoNum type="arabicPeriod" startAt="18"/>
              <a:defRPr/>
            </a:pPr>
            <a:endParaRPr lang="en-GB" sz="1200" dirty="0">
              <a:solidFill>
                <a:prstClr val="white"/>
              </a:solidFill>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prstClr val="white"/>
              </a:buClr>
              <a:buSzTx/>
              <a:buFont typeface="+mj-lt"/>
              <a:buAutoNum type="arabicPeriod" startAt="18"/>
              <a:tabLst/>
              <a:defRPr/>
            </a:pPr>
            <a:endParaRPr kumimoji="0" lang="en-GB" sz="1200" b="0"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228600" marR="0" lvl="0" indent="-2286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1"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a:p>
            <a:pPr marL="342900" marR="0" lvl="0" indent="-342900" algn="l" defTabSz="914400" rtl="0" eaLnBrk="1" fontAlgn="auto" latinLnBrk="0" hangingPunct="1">
              <a:lnSpc>
                <a:spcPct val="100000"/>
              </a:lnSpc>
              <a:spcBef>
                <a:spcPct val="20000"/>
              </a:spcBef>
              <a:spcAft>
                <a:spcPts val="0"/>
              </a:spcAft>
              <a:buClr>
                <a:srgbClr val="FF3399"/>
              </a:buClr>
              <a:buSzTx/>
              <a:buFont typeface="+mj-lt"/>
              <a:buAutoNum type="arabicPeriod" startAt="18"/>
              <a:tabLst/>
              <a:defRPr/>
            </a:pPr>
            <a:endParaRPr kumimoji="0" lang="en-GB" sz="1200" b="0" i="0" u="none" strike="noStrike" kern="1200" cap="none" spc="0" normalizeH="0" baseline="0" noProof="0" dirty="0">
              <a:ln>
                <a:noFill/>
              </a:ln>
              <a:solidFill>
                <a:srgbClr val="0B3B6C">
                  <a:lumMod val="75000"/>
                </a:srgbClr>
              </a:solidFill>
              <a:effectLst/>
              <a:uLnTx/>
              <a:uFillTx/>
              <a:latin typeface="Tahoma" pitchFamily="34" charset="0"/>
              <a:ea typeface="Tahoma" pitchFamily="34" charset="0"/>
              <a:cs typeface="Tahoma" pitchFamily="34" charset="0"/>
            </a:endParaRPr>
          </a:p>
        </p:txBody>
      </p:sp>
      <p:sp>
        <p:nvSpPr>
          <p:cNvPr id="9" name="Slide Number Placeholder 8">
            <a:extLst>
              <a:ext uri="{FF2B5EF4-FFF2-40B4-BE49-F238E27FC236}">
                <a16:creationId xmlns:a16="http://schemas.microsoft.com/office/drawing/2014/main" xmlns="" id="{B4AE29BD-997F-42D4-8E2D-B894685359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A2A22-3899-4136-BDB9-36AC9C8678DA}" type="slidenum">
              <a:rPr kumimoji="0" lang="en-GB" sz="1000" b="0" i="0" u="none" strike="noStrike" kern="1200" cap="none" spc="0" normalizeH="0" baseline="0" noProof="0" smtClean="0">
                <a:ln>
                  <a:noFill/>
                </a:ln>
                <a:solidFill>
                  <a:srgbClr val="FF0066"/>
                </a:solidFill>
                <a:effectLst/>
                <a:uLnTx/>
                <a:uFillTx/>
                <a:latin typeface="Calibri"/>
                <a:cs typeface="Arial"/>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GB" sz="1000" b="0" i="0" u="none" strike="noStrike" kern="1200" cap="none" spc="0" normalizeH="0" baseline="0" noProof="0">
              <a:ln>
                <a:noFill/>
              </a:ln>
              <a:solidFill>
                <a:srgbClr val="FF0066"/>
              </a:solidFill>
              <a:effectLst/>
              <a:uLnTx/>
              <a:uFillTx/>
              <a:latin typeface="Calibri"/>
              <a:cs typeface="Arial"/>
            </a:endParaRPr>
          </a:p>
        </p:txBody>
      </p:sp>
      <p:sp>
        <p:nvSpPr>
          <p:cNvPr id="6" name="Footer Placeholder 2">
            <a:extLst>
              <a:ext uri="{FF2B5EF4-FFF2-40B4-BE49-F238E27FC236}">
                <a16:creationId xmlns:a16="http://schemas.microsoft.com/office/drawing/2014/main" xmlns="" id="{8CE1DBF1-7B48-4C84-A741-9C1C60F11422}"/>
              </a:ext>
            </a:extLst>
          </p:cNvPr>
          <p:cNvSpPr txBox="1">
            <a:spLocks/>
          </p:cNvSpPr>
          <p:nvPr/>
        </p:nvSpPr>
        <p:spPr>
          <a:xfrm>
            <a:off x="7496209" y="4011910"/>
            <a:ext cx="1728192" cy="57606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t>Source: Lincolnshire Crime and Policing Survey 2018-19. Conducted by Habit5 Limited.</a:t>
            </a:r>
            <a:endParaRPr lang="en-GB" dirty="0">
              <a:solidFill>
                <a:prstClr val="black">
                  <a:tint val="75000"/>
                </a:prstClr>
              </a:solidFill>
              <a:latin typeface="Tahoma"/>
            </a:endParaRPr>
          </a:p>
        </p:txBody>
      </p:sp>
    </p:spTree>
    <p:extLst>
      <p:ext uri="{BB962C8B-B14F-4D97-AF65-F5344CB8AC3E}">
        <p14:creationId xmlns:p14="http://schemas.microsoft.com/office/powerpoint/2010/main" val="350795750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6.09.09"/>
  <p:tag name="AS_TITLE" val="Aspose.Slides for .NET 4.0"/>
  <p:tag name="AS_VERSION" val="16.8.0.0"/>
</p:tagLst>
</file>

<file path=ppt/theme/theme1.xml><?xml version="1.0" encoding="utf-8"?>
<a:theme xmlns:a="http://schemas.openxmlformats.org/drawingml/2006/main" name="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9">
    <a:dk1>
      <a:sysClr val="windowText" lastClr="000000"/>
    </a:dk1>
    <a:lt1>
      <a:sysClr val="window" lastClr="FFFFFF"/>
    </a:lt1>
    <a:dk2>
      <a:srgbClr val="0B3B6C"/>
    </a:dk2>
    <a:lt2>
      <a:srgbClr val="EEECE1"/>
    </a:lt2>
    <a:accent1>
      <a:srgbClr val="0B3B6C"/>
    </a:accent1>
    <a:accent2>
      <a:srgbClr val="ED0973"/>
    </a:accent2>
    <a:accent3>
      <a:srgbClr val="9BBB59"/>
    </a:accent3>
    <a:accent4>
      <a:srgbClr val="8064A2"/>
    </a:accent4>
    <a:accent5>
      <a:srgbClr val="4BACC6"/>
    </a:accent5>
    <a:accent6>
      <a:srgbClr val="F79646"/>
    </a:accent6>
    <a:hlink>
      <a:srgbClr val="ED0973"/>
    </a:hlink>
    <a:folHlink>
      <a:srgbClr val="3F3F3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51773</TotalTime>
  <Words>12905</Words>
  <Application>Microsoft Office PowerPoint</Application>
  <PresentationFormat>On-screen Show (16:9)</PresentationFormat>
  <Paragraphs>1526</Paragraphs>
  <Slides>104</Slides>
  <Notes>89</Notes>
  <HiddenSlides>0</HiddenSlides>
  <MMClips>0</MMClips>
  <ScaleCrop>false</ScaleCrop>
  <HeadingPairs>
    <vt:vector size="4" baseType="variant">
      <vt:variant>
        <vt:lpstr>Theme</vt:lpstr>
      </vt:variant>
      <vt:variant>
        <vt:i4>6</vt:i4>
      </vt:variant>
      <vt:variant>
        <vt:lpstr>Slide Titles</vt:lpstr>
      </vt:variant>
      <vt:variant>
        <vt:i4>104</vt:i4>
      </vt:variant>
    </vt:vector>
  </HeadingPairs>
  <TitlesOfParts>
    <vt:vector size="110" baseType="lpstr">
      <vt:lpstr>Office Theme</vt:lpstr>
      <vt:lpstr>2_Office Theme</vt:lpstr>
      <vt:lpstr>1_Office Theme</vt:lpstr>
      <vt:lpstr>3_Office Theme</vt:lpstr>
      <vt:lpstr>4_Office Theme</vt:lpstr>
      <vt:lpstr>5_Office Theme</vt:lpstr>
      <vt:lpstr>Lincolnshire Crime &amp; Policing Survey 2018/19 Research Debrief Presentation</vt:lpstr>
      <vt:lpstr>PowerPoint Presentation</vt:lpstr>
      <vt:lpstr>PowerPoint Presentation</vt:lpstr>
      <vt:lpstr>Objectives What we needed the research to achieve</vt:lpstr>
      <vt:lpstr>Who we needed to understand Permanent residents of Lincolnshire</vt:lpstr>
      <vt:lpstr>How we conducted the research Online Quantitative Survey</vt:lpstr>
      <vt:lpstr>Recruiting participants Several different media channels were deployed</vt:lpstr>
      <vt:lpstr>Survey structure Balancing comprehensiveness &amp; completion rate</vt:lpstr>
      <vt:lpstr>PowerPoint Presentation</vt:lpstr>
      <vt:lpstr>PowerPoint Presentation</vt:lpstr>
      <vt:lpstr>The greater propensity of males to complete the survey was accentuated in 2018-19.</vt:lpstr>
      <vt:lpstr>The 65+ population account for a higher proportion of survey participants in 2018, with the share amongst under 50s falling.</vt:lpstr>
      <vt:lpstr>Relationship status profile at a macro level closely resembles that in 2017, with 74% of participants in a relationship with another person.</vt:lpstr>
      <vt:lpstr>PowerPoint Presentation</vt:lpstr>
      <vt:lpstr>42% of the 2018 Survey sample are retired, obviously this closely correlates with the older sample profile.</vt:lpstr>
      <vt:lpstr>In 2018, a slightly higher proportion of survey participants have been drawn from Socio Economic Groups B and C1.</vt:lpstr>
      <vt:lpstr>74% of survey participants in 2018 fall into the ABC1 Socio Economic Groups.</vt:lpstr>
      <vt:lpstr>Two thirds of participants live in households comprising of two adults, whilst nearly a fifth (19%) are the sole adult in their household.</vt:lpstr>
      <vt:lpstr>PowerPoint Presentation</vt:lpstr>
      <vt:lpstr>As in 2017, more than two thirds (69%) of the sample have been resident in the same local area for at least 10 years.</vt:lpstr>
      <vt:lpstr>The absolute sample size in each Local Authority has risen year on year with the exception of Lincoln City </vt:lpstr>
      <vt:lpstr>In 2018, residents of East Lindsey account for a quarter of  the total sample, with South Kesteven the most  under-represented Local Authority (-5% points) relative to  the distribution of the actual population of the county.</vt:lpstr>
      <vt:lpstr>14 postcode areas supplied in excess of one hundred survey participants 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Metrics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Habit5 RealWorldResearch</dc:title>
  <dc:creator>DavidJ</dc:creator>
  <cp:lastModifiedBy>Davison, Joanne</cp:lastModifiedBy>
  <cp:revision>1481</cp:revision>
  <cp:lastPrinted>2015-03-23T13:52:44Z</cp:lastPrinted>
  <dcterms:created xsi:type="dcterms:W3CDTF">2013-07-25T12:37:22Z</dcterms:created>
  <dcterms:modified xsi:type="dcterms:W3CDTF">2019-08-19T14:32:09Z</dcterms:modified>
</cp:coreProperties>
</file>